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67594-29EE-4F7A-B744-655CD70BB3CE}" v="1263" dt="2023-06-11T10:44:30.325"/>
    <p1510:client id="{82496859-E695-35E2-ACA0-1376BFEE0293}" v="85" dt="2023-06-11T12:33:4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A80CB-66BF-4F26-89D1-89D3D7BB50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92010C-1F5C-40AA-A36A-B85FDE0910AA}">
      <dgm:prSet/>
      <dgm:spPr/>
      <dgm:t>
        <a:bodyPr/>
        <a:lstStyle/>
        <a:p>
          <a:r>
            <a:rPr lang="en-US" b="1"/>
            <a:t>Tech Stack used: </a:t>
          </a:r>
          <a:r>
            <a:rPr lang="en-US"/>
            <a:t>MySQL Command Client 8.0</a:t>
          </a:r>
        </a:p>
      </dgm:t>
    </dgm:pt>
    <dgm:pt modelId="{AE4D8A99-9945-4BEE-BDC1-8F60511038C1}" type="parTrans" cxnId="{F69C816F-6C9C-41AE-8E9F-6BEF545054D5}">
      <dgm:prSet/>
      <dgm:spPr/>
      <dgm:t>
        <a:bodyPr/>
        <a:lstStyle/>
        <a:p>
          <a:endParaRPr lang="en-US"/>
        </a:p>
      </dgm:t>
    </dgm:pt>
    <dgm:pt modelId="{D908303A-183A-4328-B194-98C315D43670}" type="sibTrans" cxnId="{F69C816F-6C9C-41AE-8E9F-6BEF545054D5}">
      <dgm:prSet/>
      <dgm:spPr/>
      <dgm:t>
        <a:bodyPr/>
        <a:lstStyle/>
        <a:p>
          <a:endParaRPr lang="en-US"/>
        </a:p>
      </dgm:t>
    </dgm:pt>
    <dgm:pt modelId="{E457A664-B704-434A-BC76-01311991A0A3}">
      <dgm:prSet/>
      <dgm:spPr/>
      <dgm:t>
        <a:bodyPr/>
        <a:lstStyle/>
        <a:p>
          <a:r>
            <a:rPr lang="en-US" b="1"/>
            <a:t>Insights: </a:t>
          </a:r>
          <a:r>
            <a:rPr lang="en-US"/>
            <a:t>By running this query, you will get a result set with multiple rows, where each row represents a unique category in the "department" column along with its corresponding average salary.</a:t>
          </a:r>
        </a:p>
      </dgm:t>
    </dgm:pt>
    <dgm:pt modelId="{80994CB3-3F03-44B3-B6CA-9BFD767A72B8}" type="parTrans" cxnId="{A23F64F1-BE4C-4F34-BCF8-11C8364014FF}">
      <dgm:prSet/>
      <dgm:spPr/>
      <dgm:t>
        <a:bodyPr/>
        <a:lstStyle/>
        <a:p>
          <a:endParaRPr lang="en-US"/>
        </a:p>
      </dgm:t>
    </dgm:pt>
    <dgm:pt modelId="{D62CF05F-FEA2-465F-8E7C-279BAFF2B50C}" type="sibTrans" cxnId="{A23F64F1-BE4C-4F34-BCF8-11C8364014FF}">
      <dgm:prSet/>
      <dgm:spPr/>
      <dgm:t>
        <a:bodyPr/>
        <a:lstStyle/>
        <a:p>
          <a:endParaRPr lang="en-US"/>
        </a:p>
      </dgm:t>
    </dgm:pt>
    <dgm:pt modelId="{AA594B68-B938-46DD-B48C-CAF43671E846}" type="pres">
      <dgm:prSet presAssocID="{94BA80CB-66BF-4F26-89D1-89D3D7BB50BA}" presName="root" presStyleCnt="0">
        <dgm:presLayoutVars>
          <dgm:dir/>
          <dgm:resizeHandles val="exact"/>
        </dgm:presLayoutVars>
      </dgm:prSet>
      <dgm:spPr/>
    </dgm:pt>
    <dgm:pt modelId="{6FC965F6-F945-45A0-A7ED-B9E56F1216F8}" type="pres">
      <dgm:prSet presAssocID="{A492010C-1F5C-40AA-A36A-B85FDE0910AA}" presName="compNode" presStyleCnt="0"/>
      <dgm:spPr/>
    </dgm:pt>
    <dgm:pt modelId="{D85EA07A-E296-4B22-B8F0-166BD72457B9}" type="pres">
      <dgm:prSet presAssocID="{A492010C-1F5C-40AA-A36A-B85FDE0910AA}" presName="bgRect" presStyleLbl="bgShp" presStyleIdx="0" presStyleCnt="2"/>
      <dgm:spPr/>
    </dgm:pt>
    <dgm:pt modelId="{57D6832E-80E7-4596-9064-D97A31A47259}" type="pres">
      <dgm:prSet presAssocID="{A492010C-1F5C-40AA-A36A-B85FDE0910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F0A236F-D9FF-4D31-B40A-9CA3E1231341}" type="pres">
      <dgm:prSet presAssocID="{A492010C-1F5C-40AA-A36A-B85FDE0910AA}" presName="spaceRect" presStyleCnt="0"/>
      <dgm:spPr/>
    </dgm:pt>
    <dgm:pt modelId="{A55B049A-A28B-42B3-A9E5-56E7E8E0D3FE}" type="pres">
      <dgm:prSet presAssocID="{A492010C-1F5C-40AA-A36A-B85FDE0910AA}" presName="parTx" presStyleLbl="revTx" presStyleIdx="0" presStyleCnt="2">
        <dgm:presLayoutVars>
          <dgm:chMax val="0"/>
          <dgm:chPref val="0"/>
        </dgm:presLayoutVars>
      </dgm:prSet>
      <dgm:spPr/>
    </dgm:pt>
    <dgm:pt modelId="{120E7FFD-F081-41C0-BB53-F48D0FFF9758}" type="pres">
      <dgm:prSet presAssocID="{D908303A-183A-4328-B194-98C315D43670}" presName="sibTrans" presStyleCnt="0"/>
      <dgm:spPr/>
    </dgm:pt>
    <dgm:pt modelId="{69857EC7-D6C3-454F-A064-8D5B4554D2C2}" type="pres">
      <dgm:prSet presAssocID="{E457A664-B704-434A-BC76-01311991A0A3}" presName="compNode" presStyleCnt="0"/>
      <dgm:spPr/>
    </dgm:pt>
    <dgm:pt modelId="{08CC722E-82EA-4056-AA7A-825F28EA9B5B}" type="pres">
      <dgm:prSet presAssocID="{E457A664-B704-434A-BC76-01311991A0A3}" presName="bgRect" presStyleLbl="bgShp" presStyleIdx="1" presStyleCnt="2"/>
      <dgm:spPr/>
    </dgm:pt>
    <dgm:pt modelId="{61A23D37-B0D7-432B-AF2E-1300ED3DA9EA}" type="pres">
      <dgm:prSet presAssocID="{E457A664-B704-434A-BC76-01311991A0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4F95C6-8565-4DF3-8283-2028B514950B}" type="pres">
      <dgm:prSet presAssocID="{E457A664-B704-434A-BC76-01311991A0A3}" presName="spaceRect" presStyleCnt="0"/>
      <dgm:spPr/>
    </dgm:pt>
    <dgm:pt modelId="{04DEF3EC-E3DF-42DE-BBF7-C7F4AF9C1B00}" type="pres">
      <dgm:prSet presAssocID="{E457A664-B704-434A-BC76-01311991A0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482F3A-2BFD-403A-A210-DD5B9F1B0134}" type="presOf" srcId="{E457A664-B704-434A-BC76-01311991A0A3}" destId="{04DEF3EC-E3DF-42DE-BBF7-C7F4AF9C1B00}" srcOrd="0" destOrd="0" presId="urn:microsoft.com/office/officeart/2018/2/layout/IconVerticalSolidList"/>
    <dgm:cxn modelId="{2468E25D-DD73-4A04-B78C-1540DD16BFB8}" type="presOf" srcId="{94BA80CB-66BF-4F26-89D1-89D3D7BB50BA}" destId="{AA594B68-B938-46DD-B48C-CAF43671E846}" srcOrd="0" destOrd="0" presId="urn:microsoft.com/office/officeart/2018/2/layout/IconVerticalSolidList"/>
    <dgm:cxn modelId="{F69C816F-6C9C-41AE-8E9F-6BEF545054D5}" srcId="{94BA80CB-66BF-4F26-89D1-89D3D7BB50BA}" destId="{A492010C-1F5C-40AA-A36A-B85FDE0910AA}" srcOrd="0" destOrd="0" parTransId="{AE4D8A99-9945-4BEE-BDC1-8F60511038C1}" sibTransId="{D908303A-183A-4328-B194-98C315D43670}"/>
    <dgm:cxn modelId="{F96A4FCA-06A1-4446-9289-C838BC5A99E2}" type="presOf" srcId="{A492010C-1F5C-40AA-A36A-B85FDE0910AA}" destId="{A55B049A-A28B-42B3-A9E5-56E7E8E0D3FE}" srcOrd="0" destOrd="0" presId="urn:microsoft.com/office/officeart/2018/2/layout/IconVerticalSolidList"/>
    <dgm:cxn modelId="{A23F64F1-BE4C-4F34-BCF8-11C8364014FF}" srcId="{94BA80CB-66BF-4F26-89D1-89D3D7BB50BA}" destId="{E457A664-B704-434A-BC76-01311991A0A3}" srcOrd="1" destOrd="0" parTransId="{80994CB3-3F03-44B3-B6CA-9BFD767A72B8}" sibTransId="{D62CF05F-FEA2-465F-8E7C-279BAFF2B50C}"/>
    <dgm:cxn modelId="{3AC47EEB-0DCE-4E07-8506-011B4386AFA4}" type="presParOf" srcId="{AA594B68-B938-46DD-B48C-CAF43671E846}" destId="{6FC965F6-F945-45A0-A7ED-B9E56F1216F8}" srcOrd="0" destOrd="0" presId="urn:microsoft.com/office/officeart/2018/2/layout/IconVerticalSolidList"/>
    <dgm:cxn modelId="{1A932C6B-1564-4920-A043-6932673940F0}" type="presParOf" srcId="{6FC965F6-F945-45A0-A7ED-B9E56F1216F8}" destId="{D85EA07A-E296-4B22-B8F0-166BD72457B9}" srcOrd="0" destOrd="0" presId="urn:microsoft.com/office/officeart/2018/2/layout/IconVerticalSolidList"/>
    <dgm:cxn modelId="{6A884927-05E8-45CE-9640-BC7A8545E2F7}" type="presParOf" srcId="{6FC965F6-F945-45A0-A7ED-B9E56F1216F8}" destId="{57D6832E-80E7-4596-9064-D97A31A47259}" srcOrd="1" destOrd="0" presId="urn:microsoft.com/office/officeart/2018/2/layout/IconVerticalSolidList"/>
    <dgm:cxn modelId="{4624CC81-8248-4993-AAF7-D01471CECB2D}" type="presParOf" srcId="{6FC965F6-F945-45A0-A7ED-B9E56F1216F8}" destId="{9F0A236F-D9FF-4D31-B40A-9CA3E1231341}" srcOrd="2" destOrd="0" presId="urn:microsoft.com/office/officeart/2018/2/layout/IconVerticalSolidList"/>
    <dgm:cxn modelId="{6D6FDB0F-38B4-467C-83F8-D7043E3F48A2}" type="presParOf" srcId="{6FC965F6-F945-45A0-A7ED-B9E56F1216F8}" destId="{A55B049A-A28B-42B3-A9E5-56E7E8E0D3FE}" srcOrd="3" destOrd="0" presId="urn:microsoft.com/office/officeart/2018/2/layout/IconVerticalSolidList"/>
    <dgm:cxn modelId="{7FE27DE1-A9A0-4D9E-9BAB-8DC587872879}" type="presParOf" srcId="{AA594B68-B938-46DD-B48C-CAF43671E846}" destId="{120E7FFD-F081-41C0-BB53-F48D0FFF9758}" srcOrd="1" destOrd="0" presId="urn:microsoft.com/office/officeart/2018/2/layout/IconVerticalSolidList"/>
    <dgm:cxn modelId="{BAF91B31-1771-4441-A5B1-3837EE214222}" type="presParOf" srcId="{AA594B68-B938-46DD-B48C-CAF43671E846}" destId="{69857EC7-D6C3-454F-A064-8D5B4554D2C2}" srcOrd="2" destOrd="0" presId="urn:microsoft.com/office/officeart/2018/2/layout/IconVerticalSolidList"/>
    <dgm:cxn modelId="{05EC518F-0CDB-4A66-A22A-CE75A286EA0A}" type="presParOf" srcId="{69857EC7-D6C3-454F-A064-8D5B4554D2C2}" destId="{08CC722E-82EA-4056-AA7A-825F28EA9B5B}" srcOrd="0" destOrd="0" presId="urn:microsoft.com/office/officeart/2018/2/layout/IconVerticalSolidList"/>
    <dgm:cxn modelId="{06CB888E-91C5-46B9-A3B5-2922484E24E6}" type="presParOf" srcId="{69857EC7-D6C3-454F-A064-8D5B4554D2C2}" destId="{61A23D37-B0D7-432B-AF2E-1300ED3DA9EA}" srcOrd="1" destOrd="0" presId="urn:microsoft.com/office/officeart/2018/2/layout/IconVerticalSolidList"/>
    <dgm:cxn modelId="{6AFC5540-08EB-4191-A187-ED92F92FE6A6}" type="presParOf" srcId="{69857EC7-D6C3-454F-A064-8D5B4554D2C2}" destId="{634F95C6-8565-4DF3-8283-2028B514950B}" srcOrd="2" destOrd="0" presId="urn:microsoft.com/office/officeart/2018/2/layout/IconVerticalSolidList"/>
    <dgm:cxn modelId="{B18B4CDD-93D9-468C-89F6-EDFC6FF4A2B2}" type="presParOf" srcId="{69857EC7-D6C3-454F-A064-8D5B4554D2C2}" destId="{04DEF3EC-E3DF-42DE-BBF7-C7F4AF9C1B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3225B-5719-4DC7-B4C8-126EAAA727E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4EE1F-A345-4DF4-9886-2D55B720A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Tech Stack used:</a:t>
          </a:r>
          <a:r>
            <a:rPr lang="en-US"/>
            <a:t> JUPYTER NOTEBOOK</a:t>
          </a:r>
        </a:p>
      </dgm:t>
    </dgm:pt>
    <dgm:pt modelId="{29A4ECCC-F390-421A-9EE0-0A814013C247}" type="parTrans" cxnId="{A1DD0A15-6472-4C9E-A020-5BF2D17E52F0}">
      <dgm:prSet/>
      <dgm:spPr/>
      <dgm:t>
        <a:bodyPr/>
        <a:lstStyle/>
        <a:p>
          <a:endParaRPr lang="en-US"/>
        </a:p>
      </dgm:t>
    </dgm:pt>
    <dgm:pt modelId="{AB363FCD-7AF0-43A3-8FF6-A68A46571F58}" type="sibTrans" cxnId="{A1DD0A15-6472-4C9E-A020-5BF2D17E52F0}">
      <dgm:prSet/>
      <dgm:spPr/>
      <dgm:t>
        <a:bodyPr/>
        <a:lstStyle/>
        <a:p>
          <a:endParaRPr lang="en-US"/>
        </a:p>
      </dgm:t>
    </dgm:pt>
    <dgm:pt modelId="{3A900EDD-D338-458D-9D8A-A2E388C383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Insights: </a:t>
          </a:r>
          <a:r>
            <a:rPr lang="en-US"/>
            <a:t>By running this query, we will find the graph of the department .  </a:t>
          </a:r>
        </a:p>
      </dgm:t>
    </dgm:pt>
    <dgm:pt modelId="{0C99955F-C930-46D0-A92B-FC1C3694B2E7}" type="parTrans" cxnId="{CAAF7A73-8FD1-4C18-B93B-59DC9961F4E9}">
      <dgm:prSet/>
      <dgm:spPr/>
      <dgm:t>
        <a:bodyPr/>
        <a:lstStyle/>
        <a:p>
          <a:endParaRPr lang="en-US"/>
        </a:p>
      </dgm:t>
    </dgm:pt>
    <dgm:pt modelId="{9724D200-5D24-4383-BFAC-74122D2293BC}" type="sibTrans" cxnId="{CAAF7A73-8FD1-4C18-B93B-59DC9961F4E9}">
      <dgm:prSet/>
      <dgm:spPr/>
      <dgm:t>
        <a:bodyPr/>
        <a:lstStyle/>
        <a:p>
          <a:endParaRPr lang="en-US"/>
        </a:p>
      </dgm:t>
    </dgm:pt>
    <dgm:pt modelId="{E0DDAA37-1766-44BE-B893-24643CB6B34D}" type="pres">
      <dgm:prSet presAssocID="{4F43225B-5719-4DC7-B4C8-126EAAA727E2}" presName="root" presStyleCnt="0">
        <dgm:presLayoutVars>
          <dgm:dir/>
          <dgm:resizeHandles val="exact"/>
        </dgm:presLayoutVars>
      </dgm:prSet>
      <dgm:spPr/>
    </dgm:pt>
    <dgm:pt modelId="{50A8CACC-9C9C-4208-B646-F510AAC590C2}" type="pres">
      <dgm:prSet presAssocID="{1054EE1F-A345-4DF4-9886-2D55B720AF2E}" presName="compNode" presStyleCnt="0"/>
      <dgm:spPr/>
    </dgm:pt>
    <dgm:pt modelId="{CA5981FB-F100-4036-BFC2-0E9E928DE8F8}" type="pres">
      <dgm:prSet presAssocID="{1054EE1F-A345-4DF4-9886-2D55B720AF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36C5D75-D116-44B5-9D52-70AF9BE03868}" type="pres">
      <dgm:prSet presAssocID="{1054EE1F-A345-4DF4-9886-2D55B720AF2E}" presName="spaceRect" presStyleCnt="0"/>
      <dgm:spPr/>
    </dgm:pt>
    <dgm:pt modelId="{14C290B9-45CA-41A7-9821-E6A043EAD4C2}" type="pres">
      <dgm:prSet presAssocID="{1054EE1F-A345-4DF4-9886-2D55B720AF2E}" presName="textRect" presStyleLbl="revTx" presStyleIdx="0" presStyleCnt="2">
        <dgm:presLayoutVars>
          <dgm:chMax val="1"/>
          <dgm:chPref val="1"/>
        </dgm:presLayoutVars>
      </dgm:prSet>
      <dgm:spPr/>
    </dgm:pt>
    <dgm:pt modelId="{EB7D4520-49ED-4894-9861-3C8DA0244A16}" type="pres">
      <dgm:prSet presAssocID="{AB363FCD-7AF0-43A3-8FF6-A68A46571F58}" presName="sibTrans" presStyleCnt="0"/>
      <dgm:spPr/>
    </dgm:pt>
    <dgm:pt modelId="{69400622-E167-4EF0-9307-7535B6D453A1}" type="pres">
      <dgm:prSet presAssocID="{3A900EDD-D338-458D-9D8A-A2E388C38338}" presName="compNode" presStyleCnt="0"/>
      <dgm:spPr/>
    </dgm:pt>
    <dgm:pt modelId="{77EA511A-7888-4C4C-817A-6129EC89765C}" type="pres">
      <dgm:prSet presAssocID="{3A900EDD-D338-458D-9D8A-A2E388C383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F415FD-03F8-46D5-A67A-0FC75E4F11E1}" type="pres">
      <dgm:prSet presAssocID="{3A900EDD-D338-458D-9D8A-A2E388C38338}" presName="spaceRect" presStyleCnt="0"/>
      <dgm:spPr/>
    </dgm:pt>
    <dgm:pt modelId="{00D0EAEC-0263-42A8-8B5D-599FD8BE850B}" type="pres">
      <dgm:prSet presAssocID="{3A900EDD-D338-458D-9D8A-A2E388C383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DD0A15-6472-4C9E-A020-5BF2D17E52F0}" srcId="{4F43225B-5719-4DC7-B4C8-126EAAA727E2}" destId="{1054EE1F-A345-4DF4-9886-2D55B720AF2E}" srcOrd="0" destOrd="0" parTransId="{29A4ECCC-F390-421A-9EE0-0A814013C247}" sibTransId="{AB363FCD-7AF0-43A3-8FF6-A68A46571F58}"/>
    <dgm:cxn modelId="{CAAF7A73-8FD1-4C18-B93B-59DC9961F4E9}" srcId="{4F43225B-5719-4DC7-B4C8-126EAAA727E2}" destId="{3A900EDD-D338-458D-9D8A-A2E388C38338}" srcOrd="1" destOrd="0" parTransId="{0C99955F-C930-46D0-A92B-FC1C3694B2E7}" sibTransId="{9724D200-5D24-4383-BFAC-74122D2293BC}"/>
    <dgm:cxn modelId="{ACE0B775-17D0-46B7-8C90-B5FE041315F3}" type="presOf" srcId="{4F43225B-5719-4DC7-B4C8-126EAAA727E2}" destId="{E0DDAA37-1766-44BE-B893-24643CB6B34D}" srcOrd="0" destOrd="0" presId="urn:microsoft.com/office/officeart/2018/2/layout/IconLabelList"/>
    <dgm:cxn modelId="{96035AB4-F1DB-46C2-83A0-26B72751D407}" type="presOf" srcId="{1054EE1F-A345-4DF4-9886-2D55B720AF2E}" destId="{14C290B9-45CA-41A7-9821-E6A043EAD4C2}" srcOrd="0" destOrd="0" presId="urn:microsoft.com/office/officeart/2018/2/layout/IconLabelList"/>
    <dgm:cxn modelId="{6152C1CE-1556-44F6-8E26-F919A271A656}" type="presOf" srcId="{3A900EDD-D338-458D-9D8A-A2E388C38338}" destId="{00D0EAEC-0263-42A8-8B5D-599FD8BE850B}" srcOrd="0" destOrd="0" presId="urn:microsoft.com/office/officeart/2018/2/layout/IconLabelList"/>
    <dgm:cxn modelId="{8DE751EE-0A90-4F1E-A36E-756435B6E2BB}" type="presParOf" srcId="{E0DDAA37-1766-44BE-B893-24643CB6B34D}" destId="{50A8CACC-9C9C-4208-B646-F510AAC590C2}" srcOrd="0" destOrd="0" presId="urn:microsoft.com/office/officeart/2018/2/layout/IconLabelList"/>
    <dgm:cxn modelId="{66F95143-024B-4F35-83CF-AFE95A8F9EE7}" type="presParOf" srcId="{50A8CACC-9C9C-4208-B646-F510AAC590C2}" destId="{CA5981FB-F100-4036-BFC2-0E9E928DE8F8}" srcOrd="0" destOrd="0" presId="urn:microsoft.com/office/officeart/2018/2/layout/IconLabelList"/>
    <dgm:cxn modelId="{2304F3DA-BD60-4468-B9DA-5B6282C81270}" type="presParOf" srcId="{50A8CACC-9C9C-4208-B646-F510AAC590C2}" destId="{C36C5D75-D116-44B5-9D52-70AF9BE03868}" srcOrd="1" destOrd="0" presId="urn:microsoft.com/office/officeart/2018/2/layout/IconLabelList"/>
    <dgm:cxn modelId="{E6BFFAEC-E05C-450E-9AAD-2B84978539B8}" type="presParOf" srcId="{50A8CACC-9C9C-4208-B646-F510AAC590C2}" destId="{14C290B9-45CA-41A7-9821-E6A043EAD4C2}" srcOrd="2" destOrd="0" presId="urn:microsoft.com/office/officeart/2018/2/layout/IconLabelList"/>
    <dgm:cxn modelId="{A2EE696D-D63F-4118-B3CB-CA423882A667}" type="presParOf" srcId="{E0DDAA37-1766-44BE-B893-24643CB6B34D}" destId="{EB7D4520-49ED-4894-9861-3C8DA0244A16}" srcOrd="1" destOrd="0" presId="urn:microsoft.com/office/officeart/2018/2/layout/IconLabelList"/>
    <dgm:cxn modelId="{E320278A-6C10-4F25-9E55-119F443B267F}" type="presParOf" srcId="{E0DDAA37-1766-44BE-B893-24643CB6B34D}" destId="{69400622-E167-4EF0-9307-7535B6D453A1}" srcOrd="2" destOrd="0" presId="urn:microsoft.com/office/officeart/2018/2/layout/IconLabelList"/>
    <dgm:cxn modelId="{3DDB5CD3-4C35-487D-9B73-B7725F23BE5A}" type="presParOf" srcId="{69400622-E167-4EF0-9307-7535B6D453A1}" destId="{77EA511A-7888-4C4C-817A-6129EC89765C}" srcOrd="0" destOrd="0" presId="urn:microsoft.com/office/officeart/2018/2/layout/IconLabelList"/>
    <dgm:cxn modelId="{F87E14A0-0FC8-4CFF-83DB-A9C55CA477E8}" type="presParOf" srcId="{69400622-E167-4EF0-9307-7535B6D453A1}" destId="{E9F415FD-03F8-46D5-A67A-0FC75E4F11E1}" srcOrd="1" destOrd="0" presId="urn:microsoft.com/office/officeart/2018/2/layout/IconLabelList"/>
    <dgm:cxn modelId="{506C3B2C-FDB6-4F33-B141-AABCC74D11A9}" type="presParOf" srcId="{69400622-E167-4EF0-9307-7535B6D453A1}" destId="{00D0EAEC-0263-42A8-8B5D-599FD8BE85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EA07A-E296-4B22-B8F0-166BD72457B9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6832E-80E7-4596-9064-D97A31A4725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B049A-A28B-42B3-A9E5-56E7E8E0D3FE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 Stack used: </a:t>
          </a:r>
          <a:r>
            <a:rPr lang="en-US" sz="1800" kern="1200"/>
            <a:t>MySQL Command Client 8.0</a:t>
          </a:r>
        </a:p>
      </dsp:txBody>
      <dsp:txXfrm>
        <a:off x="2037007" y="955306"/>
        <a:ext cx="4264593" cy="1763642"/>
      </dsp:txXfrm>
    </dsp:sp>
    <dsp:sp modelId="{08CC722E-82EA-4056-AA7A-825F28EA9B5B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23D37-B0D7-432B-AF2E-1300ED3DA9EA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EF3EC-E3DF-42DE-BBF7-C7F4AF9C1B00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Insights: </a:t>
          </a:r>
          <a:r>
            <a:rPr lang="en-US" sz="1800" kern="1200"/>
            <a:t>By running this query, you will get a result set with multiple rows, where each row represents a unique category in the "department" column along with its corresponding average salary.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981FB-F100-4036-BFC2-0E9E928DE8F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290B9-45CA-41A7-9821-E6A043EAD4C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Tech Stack used:</a:t>
          </a:r>
          <a:r>
            <a:rPr lang="en-US" sz="2100" kern="1200"/>
            <a:t> JUPYTER NOTEBOOK</a:t>
          </a:r>
        </a:p>
      </dsp:txBody>
      <dsp:txXfrm>
        <a:off x="559800" y="3022743"/>
        <a:ext cx="4320000" cy="720000"/>
      </dsp:txXfrm>
    </dsp:sp>
    <dsp:sp modelId="{77EA511A-7888-4C4C-817A-6129EC89765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EAEC-0263-42A8-8B5D-599FD8BE850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Insights: </a:t>
          </a:r>
          <a:r>
            <a:rPr lang="en-US" sz="2100" kern="1200"/>
            <a:t>By running this query, we will find the graph of the department .  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chemeClr val="tx2"/>
                </a:solidFill>
              </a:rPr>
              <a:t>Hiring Process Analytics</a:t>
            </a:r>
            <a:endParaRPr lang="en-US" sz="5200">
              <a:solidFill>
                <a:schemeClr val="tx2"/>
              </a:solidFill>
            </a:endParaRPr>
          </a:p>
          <a:p>
            <a:endParaRPr lang="en-US" sz="52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A project report 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By 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JOSYULA ATHREYA SHAMRA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4E6B6-319F-BC3D-D5A5-80523DD7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D) Charts and Plots: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21" name="Picture 4" descr="Financial graphs on a dark display">
            <a:extLst>
              <a:ext uri="{FF2B5EF4-FFF2-40B4-BE49-F238E27FC236}">
                <a16:creationId xmlns:a16="http://schemas.microsoft.com/office/drawing/2014/main" id="{DF6FB232-4F70-1EF2-7F35-9E934C099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85" r="35598" b="4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CE46488-A284-8014-8F07-73BEA4C8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/>
            <a:endParaRPr lang="en-US" sz="2000" b="1">
              <a:cs typeface="Calibri"/>
            </a:endParaRPr>
          </a:p>
          <a:p>
            <a:pPr indent="0"/>
            <a:endParaRPr lang="en-US" sz="2000" b="1">
              <a:cs typeface="Calibri"/>
            </a:endParaRPr>
          </a:p>
          <a:p>
            <a:pPr indent="0"/>
            <a:endParaRPr lang="en-US" sz="2000" b="1">
              <a:cs typeface="Calibri"/>
            </a:endParaRPr>
          </a:p>
          <a:p>
            <a:pPr indent="0"/>
            <a:r>
              <a:rPr lang="en-US" sz="2000" b="1">
                <a:cs typeface="Calibri"/>
              </a:rPr>
              <a:t>Project Description</a:t>
            </a:r>
            <a:r>
              <a:rPr lang="en-US" sz="2000">
                <a:cs typeface="Calibri"/>
              </a:rPr>
              <a:t>: By drawing the graph we </a:t>
            </a:r>
            <a:r>
              <a:rPr lang="en-US" sz="2000">
                <a:ea typeface="+mn-lt"/>
                <a:cs typeface="+mn-lt"/>
              </a:rPr>
              <a:t> have to show proportion of people working different department .</a:t>
            </a:r>
            <a:endParaRPr lang="en-US" sz="2000">
              <a:cs typeface="Calibri"/>
            </a:endParaRPr>
          </a:p>
          <a:p>
            <a:pPr indent="0"/>
            <a:r>
              <a:rPr lang="en-US" sz="2000" b="1">
                <a:ea typeface="+mn-lt"/>
                <a:cs typeface="+mn-lt"/>
              </a:rPr>
              <a:t>Approach: </a:t>
            </a:r>
            <a:r>
              <a:rPr lang="en-US" sz="2000">
                <a:ea typeface="+mn-lt"/>
                <a:cs typeface="+mn-lt"/>
              </a:rPr>
              <a:t>In order to do the task, I have used matplotlib to draw the graph for the people working different department and pandas to calculate in different categories in department.</a:t>
            </a:r>
          </a:p>
          <a:p>
            <a:pPr indent="0"/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911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188E-FDD3-CFBA-5E07-3F7F3BF7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 Light"/>
              </a:rPr>
              <a:t>CONT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616CAE3-79B1-F06A-4DE8-80DB003F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096727"/>
            <a:ext cx="5217173" cy="4385457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85750"/>
            <a:r>
              <a:rPr lang="en-US" sz="1300" b="1">
                <a:solidFill>
                  <a:schemeClr val="bg1"/>
                </a:solidFill>
                <a:cs typeface="Calibri"/>
              </a:rPr>
              <a:t>Command to execute: 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import pandas as pd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import matplotlib.pyplot as plt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df=pd.read_csv(r"C:\Users\91812\Dropbox\PC\Downloads\Statistics.csv")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from sklearn.preprocessing import LabelEncoder 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le = LabelEncoder()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label = le.fit_transform(df['Department'])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s=df['Department'].unique()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s.sort()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dup=list(df['Department'])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vals=[]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for i in s: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    vals.append(dup.count(i))</a:t>
            </a:r>
          </a:p>
          <a:p>
            <a:pPr marL="0" indent="0">
              <a:buNone/>
            </a:pPr>
            <a:r>
              <a:rPr lang="en-US" sz="1300">
                <a:solidFill>
                  <a:schemeClr val="bg1"/>
                </a:solidFill>
                <a:cs typeface="Calibri"/>
              </a:rPr>
              <a:t>plt.pie(vals,labels=s,autopct="%.2f")</a:t>
            </a:r>
          </a:p>
          <a:p>
            <a:endParaRPr lang="en-US" sz="13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69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EC2F8E56-5C75-744F-4ED8-977DB0490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2" b="6250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38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9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231ED-9993-93FC-8578-ED62452D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cs typeface="Calibri Light"/>
              </a:rPr>
              <a:t>CONT</a:t>
            </a:r>
            <a:endParaRPr lang="en-US" sz="3600" b="1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5A4E2AB-ED29-265A-6862-EEC7F1BD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cs typeface="Calibri"/>
              </a:rPr>
              <a:t>Tech Stack used:</a:t>
            </a:r>
            <a:r>
              <a:rPr lang="en-US" sz="2000">
                <a:cs typeface="Calibri"/>
              </a:rPr>
              <a:t> JUPYTER NOTEBOOK</a:t>
            </a:r>
          </a:p>
          <a:p>
            <a:r>
              <a:rPr lang="en-US" sz="2000" b="1">
                <a:cs typeface="Calibri"/>
              </a:rPr>
              <a:t>Insights: </a:t>
            </a:r>
            <a:r>
              <a:rPr lang="en-US" sz="2000">
                <a:cs typeface="Calibri"/>
              </a:rPr>
              <a:t>By running this query, we will find the graph of the department . 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939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E39BF10-FAB5-5897-B665-F5C0BE990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" r="77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0549-0F3C-C48A-07EB-8DE70A1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E) Charts: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EF50-384F-E71A-A6CA-75A5B180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cs typeface="Calibri"/>
              </a:rPr>
              <a:t>Project Description: </a:t>
            </a:r>
            <a:r>
              <a:rPr lang="en-US" sz="2000">
                <a:ea typeface="+mn-lt"/>
                <a:cs typeface="+mn-lt"/>
              </a:rPr>
              <a:t>By drawing the graph we  have to show proportion of people working different post tiers .</a:t>
            </a:r>
          </a:p>
          <a:p>
            <a:r>
              <a:rPr lang="en-US" sz="2000" b="1">
                <a:ea typeface="+mn-lt"/>
                <a:cs typeface="+mn-lt"/>
              </a:rPr>
              <a:t>Approach: </a:t>
            </a:r>
            <a:r>
              <a:rPr lang="en-US" sz="2000">
                <a:ea typeface="+mn-lt"/>
                <a:cs typeface="+mn-lt"/>
              </a:rPr>
              <a:t>In order to do the task, I have used matplotlib to draw the graph for the people working different department and pandas to calculate in different categories in department.</a:t>
            </a: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75C3AA2-BA37-C408-38F5-179867DDF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94" r="1905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529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820AC-77E2-E18E-8AE2-6129EAB5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cont</a:t>
            </a:r>
            <a:endParaRPr lang="en-US" sz="5400">
              <a:cs typeface="Calibri Light" panose="020F0302020204030204"/>
            </a:endParaRP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5B6DED4D-8DAC-7CD4-7BC1-E19A24CC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8" r="18000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4E23-158F-1189-0362-45F51098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Command to execute: </a:t>
            </a: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import pandas as pd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import matplotlib.pyplot as plt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df=pd.read_csv(r"C:\Users\91812\Dropbox\PC\Downloads\Statistics.csv")</a:t>
            </a: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s=df['Post Name'].unique()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s.sort()</a:t>
            </a: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dup=list(df['Post Name'])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vals=[]</a:t>
            </a:r>
            <a:endParaRPr lang="en-US" sz="1400"/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for i in s: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    vals.append(dup.count(i))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plt.pie(vals,labels=s,autopct="%.2f")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238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47A0C5E-F06B-9C6C-1FB5-3BE5015A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5" y="643467"/>
            <a:ext cx="711957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3DE5-9A1E-CDD9-8D37-0825321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cont</a:t>
            </a:r>
            <a:endParaRPr lang="en-US" b="1" err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AAAD2-35B2-CD38-44B7-74F95A6CEB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19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765A3-DC3F-12DA-D4C5-FC88E67E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CDD08-79D7-F6BD-BB8F-E5F43AEB7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3" r="12535" b="11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1526B-B683-2061-72A5-4C8295C3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A) </a:t>
            </a: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Hiring: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C376-6479-C8D6-C15A-6271B8FA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cs typeface="Calibri"/>
              </a:rPr>
              <a:t>Project Description</a:t>
            </a:r>
            <a:r>
              <a:rPr lang="en-US" sz="2000" dirty="0">
                <a:cs typeface="Calibri"/>
              </a:rPr>
              <a:t>: We have to calculate the number of male and female are hired in the company. So, we used status column to the number of people hired and </a:t>
            </a:r>
            <a:r>
              <a:rPr lang="en-US" sz="2000" dirty="0" err="1">
                <a:cs typeface="Calibri"/>
              </a:rPr>
              <a:t>event_name</a:t>
            </a:r>
            <a:r>
              <a:rPr lang="en-US" sz="2000" dirty="0">
                <a:cs typeface="Calibri"/>
              </a:rPr>
              <a:t> for number of male and female are hired .</a:t>
            </a:r>
          </a:p>
          <a:p>
            <a:r>
              <a:rPr lang="en-US" sz="2000" b="1" dirty="0">
                <a:ea typeface="+mn-lt"/>
                <a:cs typeface="+mn-lt"/>
              </a:rPr>
              <a:t>Approach:</a:t>
            </a:r>
            <a:r>
              <a:rPr lang="en-US" sz="2000" dirty="0">
                <a:ea typeface="+mn-lt"/>
                <a:cs typeface="+mn-lt"/>
              </a:rPr>
              <a:t> In order to do the given task, I have taken status column ,where function is used to find number of people hired and </a:t>
            </a:r>
            <a:r>
              <a:rPr lang="en-US" sz="2000" dirty="0" err="1">
                <a:ea typeface="+mn-lt"/>
                <a:cs typeface="+mn-lt"/>
              </a:rPr>
              <a:t>event_name</a:t>
            </a:r>
            <a:r>
              <a:rPr lang="en-US" sz="2000" dirty="0">
                <a:ea typeface="+mn-lt"/>
                <a:cs typeface="+mn-lt"/>
              </a:rPr>
              <a:t> column function is used to find the count the number of male and female  are  hired. </a:t>
            </a:r>
          </a:p>
          <a:p>
            <a:r>
              <a:rPr lang="en-US" sz="2000" b="1" dirty="0">
                <a:ea typeface="+mn-lt"/>
                <a:cs typeface="+mn-lt"/>
              </a:rPr>
              <a:t>Command to execute: 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Select status, SUM(CASE WHEN </a:t>
            </a:r>
            <a:r>
              <a:rPr lang="en-US" sz="2000" dirty="0" err="1">
                <a:ea typeface="+mn-lt"/>
                <a:cs typeface="+mn-lt"/>
              </a:rPr>
              <a:t>event_name</a:t>
            </a:r>
            <a:r>
              <a:rPr lang="en-US" sz="2000" dirty="0">
                <a:ea typeface="+mn-lt"/>
                <a:cs typeface="+mn-lt"/>
              </a:rPr>
              <a:t> = 'male' THEN 1 ELSE 0 END) AS </a:t>
            </a:r>
            <a:r>
              <a:rPr lang="en-US" sz="2000" dirty="0" err="1">
                <a:ea typeface="+mn-lt"/>
                <a:cs typeface="+mn-lt"/>
              </a:rPr>
              <a:t>MaleHired</a:t>
            </a:r>
            <a:r>
              <a:rPr lang="en-US" sz="2000" dirty="0">
                <a:ea typeface="+mn-lt"/>
                <a:cs typeface="+mn-lt"/>
              </a:rPr>
              <a:t>, SUM(CASE WHEN </a:t>
            </a:r>
            <a:r>
              <a:rPr lang="en-US" sz="2000" dirty="0" err="1">
                <a:ea typeface="+mn-lt"/>
                <a:cs typeface="+mn-lt"/>
              </a:rPr>
              <a:t>event_name</a:t>
            </a:r>
            <a:r>
              <a:rPr lang="en-US" sz="2000" dirty="0">
                <a:ea typeface="+mn-lt"/>
                <a:cs typeface="+mn-lt"/>
              </a:rPr>
              <a:t> = 'female' THEN 1 ELSE 0 END) AS </a:t>
            </a:r>
            <a:r>
              <a:rPr lang="en-US" sz="2000" dirty="0" err="1">
                <a:ea typeface="+mn-lt"/>
                <a:cs typeface="+mn-lt"/>
              </a:rPr>
              <a:t>FemaleHired</a:t>
            </a:r>
            <a:r>
              <a:rPr lang="en-US" sz="2000" dirty="0">
                <a:ea typeface="+mn-lt"/>
                <a:cs typeface="+mn-lt"/>
              </a:rPr>
              <a:t> FROM[dbo].[Statistics.xlsx - Sheet1] WHERE status IN ('hired') GROUP BY status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2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43A43-6675-E0A0-7214-817CBD25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 err="1">
                <a:solidFill>
                  <a:srgbClr val="FFFFFF"/>
                </a:solidFill>
                <a:cs typeface="Calibri Light"/>
              </a:rPr>
              <a:t>Cont</a:t>
            </a:r>
            <a:endParaRPr lang="en-US" sz="4000" b="1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922F-513B-BF02-1168-137E9F5E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2" y="2098037"/>
            <a:ext cx="6666833" cy="275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4018" indent="-144018" defTabSz="576072">
              <a:spcBef>
                <a:spcPts val="630"/>
              </a:spcBef>
            </a:pPr>
            <a:r>
              <a:rPr lang="en-US" sz="176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Tech Stack used: </a:t>
            </a: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MySQL Command Client 8.0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76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Insights: </a:t>
            </a: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 the table status is given in combination of hired and rejected data we separated by group by function.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764" b="1" i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Output:-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D025E8-4273-7D9A-5D0F-7F06B388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76" y="3364744"/>
            <a:ext cx="2669328" cy="1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0951-9118-90ED-84C4-C8B1929C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B)</a:t>
            </a:r>
            <a:r>
              <a:rPr lang="en-US" sz="4000">
                <a:cs typeface="Calibri Light"/>
              </a:rPr>
              <a:t> </a:t>
            </a:r>
            <a:r>
              <a:rPr lang="en-US" sz="4000" b="1">
                <a:ea typeface="+mj-lt"/>
                <a:cs typeface="+mj-lt"/>
              </a:rPr>
              <a:t>Average Salary: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453B-5FF8-E58D-63C5-21FD14A0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/>
            <a:r>
              <a:rPr lang="en-US" sz="1700" b="1" dirty="0">
                <a:cs typeface="Calibri"/>
              </a:rPr>
              <a:t>Project Description</a:t>
            </a:r>
            <a:r>
              <a:rPr lang="en-US" sz="1700" dirty="0">
                <a:cs typeface="Calibri"/>
              </a:rPr>
              <a:t>: We have to</a:t>
            </a:r>
            <a:r>
              <a:rPr lang="en-US" sz="1700" dirty="0">
                <a:ea typeface="+mn-lt"/>
                <a:cs typeface="+mn-lt"/>
              </a:rPr>
              <a:t> calculate the average salary by, Adding all the salaries for a select group of employees and then dividing the sum by the number of employees in the group.</a:t>
            </a:r>
            <a:endParaRPr lang="en-US" sz="1700" dirty="0">
              <a:cs typeface="Calibri" panose="020F0502020204030204"/>
            </a:endParaRPr>
          </a:p>
          <a:p>
            <a:pPr indent="0"/>
            <a:r>
              <a:rPr lang="en-US" sz="1700" b="1" dirty="0">
                <a:ea typeface="+mn-lt"/>
                <a:cs typeface="+mn-lt"/>
              </a:rPr>
              <a:t>Approach: </a:t>
            </a:r>
            <a:r>
              <a:rPr lang="en-US" sz="1700" dirty="0">
                <a:ea typeface="+mn-lt"/>
                <a:cs typeface="+mn-lt"/>
              </a:rPr>
              <a:t>In order to do the task, I have taken department column, I used group by column to categorize the sub departments and I used avg function to find out the average salary.</a:t>
            </a:r>
          </a:p>
          <a:p>
            <a:pPr indent="0"/>
            <a:r>
              <a:rPr lang="en-US" sz="1700" b="1" dirty="0">
                <a:ea typeface="+mn-lt"/>
                <a:cs typeface="+mn-lt"/>
              </a:rPr>
              <a:t>Command to execute: </a:t>
            </a:r>
          </a:p>
          <a:p>
            <a:pPr marL="0" indent="0">
              <a:buNone/>
            </a:pPr>
            <a:r>
              <a:rPr lang="en-US" sz="1700" b="1" dirty="0">
                <a:ea typeface="+mn-lt"/>
                <a:cs typeface="+mn-lt"/>
              </a:rPr>
              <a:t>   </a:t>
            </a:r>
            <a:r>
              <a:rPr lang="en-US" sz="1700" dirty="0">
                <a:ea typeface="+mn-lt"/>
                <a:cs typeface="+mn-lt"/>
              </a:rPr>
              <a:t>select Department, avg(</a:t>
            </a:r>
            <a:r>
              <a:rPr lang="en-US" sz="1700" dirty="0" err="1">
                <a:ea typeface="+mn-lt"/>
                <a:cs typeface="+mn-lt"/>
              </a:rPr>
              <a:t>Offered_Salary</a:t>
            </a:r>
            <a:r>
              <a:rPr lang="en-US" sz="1700" dirty="0">
                <a:ea typeface="+mn-lt"/>
                <a:cs typeface="+mn-lt"/>
              </a:rPr>
              <a:t>) as </a:t>
            </a:r>
            <a:r>
              <a:rPr lang="en-US" sz="1700" dirty="0" err="1">
                <a:ea typeface="+mn-lt"/>
                <a:cs typeface="+mn-lt"/>
              </a:rPr>
              <a:t>average_salary</a:t>
            </a:r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   from [dbo].[Statistics.xlsx - Sheet1]</a:t>
            </a:r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  group by Department;</a:t>
            </a:r>
            <a:endParaRPr lang="en-US" sz="1700" dirty="0">
              <a:cs typeface="Calibri" panose="020F0502020204030204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641BBA0-654B-F6F9-5562-944082AD8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8" r="9295" b="-3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B202-5CDF-0B39-19F2-06236AD2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bg1"/>
                </a:solidFill>
                <a:cs typeface="Calibri Light"/>
              </a:rPr>
              <a:t>cont</a:t>
            </a:r>
            <a:endParaRPr lang="en-US" b="1" err="1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55917-0F5F-E1EC-4E0A-FFC44FD32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02098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4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3163CF4-7BC6-A40A-4172-D11522E0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63" y="643467"/>
            <a:ext cx="7765074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B9FDE-7557-D7DF-28D3-CF532BD8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C) Class Intervals:</a:t>
            </a:r>
            <a:endParaRPr lang="en-US" sz="4000">
              <a:ea typeface="+mj-lt"/>
              <a:cs typeface="+mj-lt"/>
            </a:endParaRPr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63AD88DD-3BDD-E802-3424-5EFC67539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6" r="2565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4185-0949-BADF-3F92-632EEEED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cs typeface="Calibri"/>
              </a:rPr>
              <a:t>Project Description</a:t>
            </a:r>
            <a:r>
              <a:rPr lang="en-US" sz="1700" dirty="0">
                <a:cs typeface="Calibri"/>
              </a:rPr>
              <a:t>: We have to find </a:t>
            </a:r>
            <a:r>
              <a:rPr lang="en-US" sz="1700" dirty="0">
                <a:ea typeface="+mn-lt"/>
                <a:cs typeface="+mn-lt"/>
              </a:rPr>
              <a:t>the class interval is the difference between the upper class limit and the lower class limit.</a:t>
            </a:r>
          </a:p>
          <a:p>
            <a:r>
              <a:rPr lang="en-US" sz="1700" b="1" dirty="0">
                <a:ea typeface="+mn-lt"/>
                <a:cs typeface="+mn-lt"/>
              </a:rPr>
              <a:t>Approach: </a:t>
            </a:r>
            <a:r>
              <a:rPr lang="en-US" sz="1700" dirty="0">
                <a:ea typeface="+mn-lt"/>
                <a:cs typeface="+mn-lt"/>
              </a:rPr>
              <a:t>In order to do the task, I have taken offered salary column I have used </a:t>
            </a:r>
            <a:r>
              <a:rPr lang="en-US" sz="1700" dirty="0" err="1">
                <a:ea typeface="+mn-lt"/>
                <a:cs typeface="+mn-lt"/>
              </a:rPr>
              <a:t>concat</a:t>
            </a:r>
            <a:r>
              <a:rPr lang="en-US" sz="1700" dirty="0">
                <a:ea typeface="+mn-lt"/>
                <a:cs typeface="+mn-lt"/>
              </a:rPr>
              <a:t> function and I have taken 10000 as limit and perform the action</a:t>
            </a:r>
          </a:p>
          <a:p>
            <a:r>
              <a:rPr lang="en-US" sz="1700" b="1" dirty="0">
                <a:ea typeface="+mn-lt"/>
                <a:cs typeface="+mn-lt"/>
              </a:rPr>
              <a:t>Command to execute: </a:t>
            </a:r>
            <a:endParaRPr lang="en-US" sz="17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   SELECT CONCAT('Rs', FLOOR(</a:t>
            </a:r>
            <a:r>
              <a:rPr lang="en-US" sz="1700" dirty="0" err="1">
                <a:ea typeface="+mn-lt"/>
                <a:cs typeface="+mn-lt"/>
              </a:rPr>
              <a:t>offered_salary</a:t>
            </a:r>
            <a:r>
              <a:rPr lang="en-US" sz="1700" dirty="0">
                <a:ea typeface="+mn-lt"/>
                <a:cs typeface="+mn-lt"/>
              </a:rPr>
              <a:t>/10000)*10000, ' -Rs' (FLOOR(</a:t>
            </a:r>
            <a:r>
              <a:rPr lang="en-US" sz="1700" dirty="0" err="1">
                <a:ea typeface="+mn-lt"/>
                <a:cs typeface="+mn-lt"/>
              </a:rPr>
              <a:t>offered_salary</a:t>
            </a:r>
            <a:r>
              <a:rPr lang="en-US" sz="1700" dirty="0">
                <a:ea typeface="+mn-lt"/>
                <a:cs typeface="+mn-lt"/>
              </a:rPr>
              <a:t>/10000)+1)*10000-1) AS </a:t>
            </a:r>
            <a:r>
              <a:rPr lang="en-US" sz="1700" dirty="0" err="1">
                <a:ea typeface="+mn-lt"/>
                <a:cs typeface="+mn-lt"/>
              </a:rPr>
              <a:t>SalaryInterval</a:t>
            </a:r>
            <a:r>
              <a:rPr lang="en-US" sz="1700" dirty="0">
                <a:ea typeface="+mn-lt"/>
                <a:cs typeface="+mn-lt"/>
              </a:rPr>
              <a:t>, COUNT(*) AS Frequency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   FROM [dbo].[Statistics.xlsx - Sheet1]</a:t>
            </a:r>
            <a:endParaRPr lang="en-US" sz="1700" dirty="0"/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   GROUP BY FLOOR(</a:t>
            </a:r>
            <a:r>
              <a:rPr lang="en-US" sz="1700" dirty="0" err="1">
                <a:ea typeface="+mn-lt"/>
                <a:cs typeface="+mn-lt"/>
              </a:rPr>
              <a:t>offered_salary</a:t>
            </a:r>
            <a:r>
              <a:rPr lang="en-US" sz="1700" dirty="0">
                <a:ea typeface="+mn-lt"/>
                <a:cs typeface="+mn-lt"/>
              </a:rPr>
              <a:t>/10000);</a:t>
            </a:r>
            <a:endParaRPr lang="en-US" sz="1700" dirty="0"/>
          </a:p>
          <a:p>
            <a:endParaRPr lang="en-US" sz="17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1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D4950-87C9-3B77-D077-7144903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 err="1">
                <a:cs typeface="Calibri Light"/>
              </a:rPr>
              <a:t>cont</a:t>
            </a:r>
            <a:endParaRPr lang="en-US" b="1" dirty="0" err="1"/>
          </a:p>
        </p:txBody>
      </p:sp>
      <p:pic>
        <p:nvPicPr>
          <p:cNvPr id="12" name="Picture 4" descr="Old computer monitors">
            <a:extLst>
              <a:ext uri="{FF2B5EF4-FFF2-40B4-BE49-F238E27FC236}">
                <a16:creationId xmlns:a16="http://schemas.microsoft.com/office/drawing/2014/main" id="{6F5D6E81-342C-CCD5-DCA3-3C51B58FC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r="24213" b="-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74-BB39-44CD-FB90-A7F95E83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cs typeface="Calibri"/>
              </a:rPr>
              <a:t>Tech Stack used: </a:t>
            </a:r>
            <a:r>
              <a:rPr lang="en-US" sz="2000">
                <a:cs typeface="Calibri"/>
              </a:rPr>
              <a:t>MySQL Command Client 8.0</a:t>
            </a:r>
          </a:p>
          <a:p>
            <a:r>
              <a:rPr lang="en-US" sz="2000" b="1">
                <a:cs typeface="Calibri"/>
              </a:rPr>
              <a:t>Insights: </a:t>
            </a:r>
            <a:r>
              <a:rPr lang="en-US" sz="2000">
                <a:cs typeface="Calibri"/>
              </a:rPr>
              <a:t>By running this query, we will find the class interval of the class.  </a:t>
            </a:r>
          </a:p>
        </p:txBody>
      </p:sp>
    </p:spTree>
    <p:extLst>
      <p:ext uri="{BB962C8B-B14F-4D97-AF65-F5344CB8AC3E}">
        <p14:creationId xmlns:p14="http://schemas.microsoft.com/office/powerpoint/2010/main" val="45882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93FF51-3888-2504-D60C-DFB60490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6" y="918546"/>
            <a:ext cx="3639863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Hiring Process Analytics </vt:lpstr>
      <vt:lpstr>A) Hiring:</vt:lpstr>
      <vt:lpstr>Cont</vt:lpstr>
      <vt:lpstr>B) Average Salary:</vt:lpstr>
      <vt:lpstr>cont</vt:lpstr>
      <vt:lpstr>PowerPoint Presentation</vt:lpstr>
      <vt:lpstr>C) Class Intervals:</vt:lpstr>
      <vt:lpstr>cont</vt:lpstr>
      <vt:lpstr>PowerPoint Presentation</vt:lpstr>
      <vt:lpstr>D) Charts and Plots:</vt:lpstr>
      <vt:lpstr>CONT</vt:lpstr>
      <vt:lpstr>CONT</vt:lpstr>
      <vt:lpstr>PowerPoint Presentation</vt:lpstr>
      <vt:lpstr>E) Charts: </vt:lpstr>
      <vt:lpstr>cont</vt:lpstr>
      <vt:lpstr>PowerPoint Presentation</vt:lpstr>
      <vt:lpstr>cont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497</cp:revision>
  <dcterms:created xsi:type="dcterms:W3CDTF">2023-06-11T04:32:21Z</dcterms:created>
  <dcterms:modified xsi:type="dcterms:W3CDTF">2023-06-11T12:34:20Z</dcterms:modified>
</cp:coreProperties>
</file>