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5"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733C8-2FF1-E47B-BE09-D79C9638F55A}" v="40" dt="2023-07-14T15:30:20.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812\Desktop\Call_Volume_Trend_Analysis_Project_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812\Desktop\Call_Volume_Trend_Analysis_Project_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812\Desktop\Call_Volume_Trend_Analysis_Project_9.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812\Desktop\Call_Volume_Trend_Analysis_Project_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812\Desktop\Call_Volume_Trend_Analysis_Project_9.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[Call_Volume_Trend_Analysis_Project_9.xlsx]Average call time Duration!PivotTable1</c:name>
    <c:fmtId val="6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Average_sum_of_sec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call time Duration'!$G$3</c:f>
              <c:strCache>
                <c:ptCount val="1"/>
                <c:pt idx="0">
                  <c:v>Total</c:v>
                </c:pt>
              </c:strCache>
            </c:strRef>
          </c:tx>
          <c:spPr>
            <a:solidFill>
              <a:schemeClr val="accent1"/>
            </a:solidFill>
            <a:ln>
              <a:noFill/>
            </a:ln>
            <a:effectLst/>
          </c:spPr>
          <c:invertIfNegative val="0"/>
          <c:cat>
            <c:strRef>
              <c:f>'Average call time Duration'!$F$4:$F$16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'Average call time Duration'!$G$4:$G$16</c:f>
              <c:numCache>
                <c:formatCode>General</c:formatCode>
                <c:ptCount val="12"/>
                <c:pt idx="0">
                  <c:v>203.33103015075378</c:v>
                </c:pt>
                <c:pt idx="1">
                  <c:v>199.25502336448599</c:v>
                </c:pt>
                <c:pt idx="2">
                  <c:v>192.88878286683629</c:v>
                </c:pt>
                <c:pt idx="3">
                  <c:v>194.74017442518971</c:v>
                </c:pt>
                <c:pt idx="4">
                  <c:v>193.67707549535993</c:v>
                </c:pt>
                <c:pt idx="5">
                  <c:v>198.88891752577319</c:v>
                </c:pt>
                <c:pt idx="6">
                  <c:v>200.86818644931228</c:v>
                </c:pt>
                <c:pt idx="7">
                  <c:v>200.24878305486121</c:v>
                </c:pt>
                <c:pt idx="8">
                  <c:v>202.55096774193549</c:v>
                </c:pt>
                <c:pt idx="9">
                  <c:v>203.40607252075142</c:v>
                </c:pt>
                <c:pt idx="10">
                  <c:v>202.84599303135889</c:v>
                </c:pt>
                <c:pt idx="11">
                  <c:v>199.0691056910569</c:v>
                </c:pt>
              </c:numCache>
            </c:numRef>
          </c:val>
          <c:extLst>
            <c:ext xmlns:c16="http://schemas.microsoft.com/office/drawing/2014/chart" uri="{C3380CC4-5D6E-409C-BE32-E72D297353CC}">
              <c16:uniqueId val="{00000000-F03E-42C8-BF96-E4DBBEBC6881}"/>
            </c:ext>
          </c:extLst>
        </c:ser>
        <c:dLbls>
          <c:showLegendKey val="0"/>
          <c:showVal val="0"/>
          <c:showCatName val="0"/>
          <c:showSerName val="0"/>
          <c:showPercent val="0"/>
          <c:showBubbleSize val="0"/>
        </c:dLbls>
        <c:gapWidth val="219"/>
        <c:overlap val="-27"/>
        <c:axId val="508605312"/>
        <c:axId val="508594912"/>
      </c:barChart>
      <c:catAx>
        <c:axId val="508605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Time_Bucket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594912"/>
        <c:crosses val="autoZero"/>
        <c:auto val="1"/>
        <c:lblAlgn val="ctr"/>
        <c:lblOffset val="100"/>
        <c:noMultiLvlLbl val="0"/>
      </c:catAx>
      <c:valAx>
        <c:axId val="508594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a:t>
                </a:r>
                <a:r>
                  <a:rPr lang="en-IN" baseline="0"/>
                  <a:t> of Call_Second</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0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[Call_Volume_Trend_Analysis_Project_9.xlsx]total volume  number of calls!PivotTable2</c:name>
    <c:fmtId val="1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volume  number of calls'!$F$2</c:f>
              <c:strCache>
                <c:ptCount val="1"/>
                <c:pt idx="0">
                  <c:v>Count of Call_Seconds (s)</c:v>
                </c:pt>
              </c:strCache>
            </c:strRef>
          </c:tx>
          <c:spPr>
            <a:solidFill>
              <a:schemeClr val="accent1"/>
            </a:solidFill>
            <a:ln>
              <a:noFill/>
            </a:ln>
            <a:effectLst/>
          </c:spPr>
          <c:invertIfNegative val="0"/>
          <c:cat>
            <c:strRef>
              <c:f>'total volume  number of calls'!$E$3:$E$15</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'total volume  number of calls'!$F$3:$F$15</c:f>
              <c:numCache>
                <c:formatCode>General</c:formatCode>
                <c:ptCount val="12"/>
                <c:pt idx="0">
                  <c:v>13313</c:v>
                </c:pt>
                <c:pt idx="1">
                  <c:v>14626</c:v>
                </c:pt>
                <c:pt idx="2">
                  <c:v>12652</c:v>
                </c:pt>
                <c:pt idx="3">
                  <c:v>11561</c:v>
                </c:pt>
                <c:pt idx="4">
                  <c:v>10561</c:v>
                </c:pt>
                <c:pt idx="5">
                  <c:v>9159</c:v>
                </c:pt>
                <c:pt idx="6">
                  <c:v>8788</c:v>
                </c:pt>
                <c:pt idx="7">
                  <c:v>8534</c:v>
                </c:pt>
                <c:pt idx="8">
                  <c:v>7238</c:v>
                </c:pt>
                <c:pt idx="9">
                  <c:v>6463</c:v>
                </c:pt>
                <c:pt idx="10">
                  <c:v>5505</c:v>
                </c:pt>
                <c:pt idx="11">
                  <c:v>9588</c:v>
                </c:pt>
              </c:numCache>
            </c:numRef>
          </c:val>
          <c:extLst>
            <c:ext xmlns:c16="http://schemas.microsoft.com/office/drawing/2014/chart" uri="{C3380CC4-5D6E-409C-BE32-E72D297353CC}">
              <c16:uniqueId val="{00000000-F9CF-4B4D-86D8-A44CB2DF24BC}"/>
            </c:ext>
          </c:extLst>
        </c:ser>
        <c:ser>
          <c:idx val="1"/>
          <c:order val="1"/>
          <c:tx>
            <c:strRef>
              <c:f>'total volume  number of calls'!$G$2</c:f>
              <c:strCache>
                <c:ptCount val="1"/>
                <c:pt idx="0">
                  <c:v>Count of Customer_Phone_No</c:v>
                </c:pt>
              </c:strCache>
            </c:strRef>
          </c:tx>
          <c:spPr>
            <a:solidFill>
              <a:schemeClr val="accent2"/>
            </a:solidFill>
            <a:ln>
              <a:noFill/>
            </a:ln>
            <a:effectLst/>
          </c:spPr>
          <c:invertIfNegative val="0"/>
          <c:cat>
            <c:strRef>
              <c:f>'total volume  number of calls'!$E$3:$E$15</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'total volume  number of calls'!$G$3:$G$15</c:f>
              <c:numCache>
                <c:formatCode>0.00%</c:formatCode>
                <c:ptCount val="12"/>
                <c:pt idx="0">
                  <c:v>0.11283350849238906</c:v>
                </c:pt>
                <c:pt idx="1">
                  <c:v>0.12396175882293115</c:v>
                </c:pt>
                <c:pt idx="2">
                  <c:v>0.10723124385530731</c:v>
                </c:pt>
                <c:pt idx="3">
                  <c:v>9.7984540800759398E-2</c:v>
                </c:pt>
                <c:pt idx="4">
                  <c:v>8.9509102620605491E-2</c:v>
                </c:pt>
                <c:pt idx="5">
                  <c:v>7.7626538292029701E-2</c:v>
                </c:pt>
                <c:pt idx="6">
                  <c:v>7.4482150727192595E-2</c:v>
                </c:pt>
                <c:pt idx="7">
                  <c:v>7.2329389429433497E-2</c:v>
                </c:pt>
                <c:pt idx="8">
                  <c:v>6.1345221547954028E-2</c:v>
                </c:pt>
                <c:pt idx="9">
                  <c:v>5.4776756958334748E-2</c:v>
                </c:pt>
                <c:pt idx="10">
                  <c:v>4.6657287181747296E-2</c:v>
                </c:pt>
                <c:pt idx="11">
                  <c:v>8.1262501271315721E-2</c:v>
                </c:pt>
              </c:numCache>
            </c:numRef>
          </c:val>
          <c:extLst>
            <c:ext xmlns:c16="http://schemas.microsoft.com/office/drawing/2014/chart" uri="{C3380CC4-5D6E-409C-BE32-E72D297353CC}">
              <c16:uniqueId val="{00000001-F9CF-4B4D-86D8-A44CB2DF24BC}"/>
            </c:ext>
          </c:extLst>
        </c:ser>
        <c:dLbls>
          <c:showLegendKey val="0"/>
          <c:showVal val="0"/>
          <c:showCatName val="0"/>
          <c:showSerName val="0"/>
          <c:showPercent val="0"/>
          <c:showBubbleSize val="0"/>
        </c:dLbls>
        <c:gapWidth val="219"/>
        <c:overlap val="-27"/>
        <c:axId val="508604480"/>
        <c:axId val="508589920"/>
      </c:barChart>
      <c:catAx>
        <c:axId val="50860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589920"/>
        <c:crosses val="autoZero"/>
        <c:auto val="1"/>
        <c:lblAlgn val="ctr"/>
        <c:lblOffset val="100"/>
        <c:noMultiLvlLbl val="0"/>
      </c:catAx>
      <c:valAx>
        <c:axId val="508589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04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 manpower plan!PivotTable3</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manpower plan'!$H$2</c:f>
              <c:strCache>
                <c:ptCount val="1"/>
                <c:pt idx="0">
                  <c:v>Average of Call_Seconds (s)</c:v>
                </c:pt>
              </c:strCache>
            </c:strRef>
          </c:tx>
          <c:spPr>
            <a:solidFill>
              <a:schemeClr val="accent1"/>
            </a:solidFill>
            <a:ln>
              <a:noFill/>
            </a:ln>
            <a:effectLst/>
          </c:spPr>
          <c:invertIfNegative val="0"/>
          <c:cat>
            <c:strRef>
              <c:f>' manpower plan'!$G$3:$G$6</c:f>
              <c:strCache>
                <c:ptCount val="3"/>
                <c:pt idx="0">
                  <c:v>abandon</c:v>
                </c:pt>
                <c:pt idx="1">
                  <c:v>answered</c:v>
                </c:pt>
                <c:pt idx="2">
                  <c:v>transfer</c:v>
                </c:pt>
              </c:strCache>
            </c:strRef>
          </c:cat>
          <c:val>
            <c:numRef>
              <c:f>' manpower plan'!$H$3:$H$6</c:f>
              <c:numCache>
                <c:formatCode>General</c:formatCode>
                <c:ptCount val="3"/>
                <c:pt idx="0">
                  <c:v>0</c:v>
                </c:pt>
                <c:pt idx="1">
                  <c:v>198.6227744627177</c:v>
                </c:pt>
                <c:pt idx="2">
                  <c:v>76.146513680494266</c:v>
                </c:pt>
              </c:numCache>
            </c:numRef>
          </c:val>
          <c:extLst>
            <c:ext xmlns:c16="http://schemas.microsoft.com/office/drawing/2014/chart" uri="{C3380CC4-5D6E-409C-BE32-E72D297353CC}">
              <c16:uniqueId val="{00000000-93C5-4910-A284-5EB512588735}"/>
            </c:ext>
          </c:extLst>
        </c:ser>
        <c:ser>
          <c:idx val="1"/>
          <c:order val="1"/>
          <c:tx>
            <c:strRef>
              <c:f>' manpower plan'!$I$2</c:f>
              <c:strCache>
                <c:ptCount val="1"/>
                <c:pt idx="0">
                  <c:v>Count of Customer_Phone_No</c:v>
                </c:pt>
              </c:strCache>
            </c:strRef>
          </c:tx>
          <c:spPr>
            <a:solidFill>
              <a:schemeClr val="accent2"/>
            </a:solidFill>
            <a:ln>
              <a:noFill/>
            </a:ln>
            <a:effectLst/>
          </c:spPr>
          <c:invertIfNegative val="0"/>
          <c:cat>
            <c:strRef>
              <c:f>' manpower plan'!$G$3:$G$6</c:f>
              <c:strCache>
                <c:ptCount val="3"/>
                <c:pt idx="0">
                  <c:v>abandon</c:v>
                </c:pt>
                <c:pt idx="1">
                  <c:v>answered</c:v>
                </c:pt>
                <c:pt idx="2">
                  <c:v>transfer</c:v>
                </c:pt>
              </c:strCache>
            </c:strRef>
          </c:cat>
          <c:val>
            <c:numRef>
              <c:f>' manpower plan'!$I$3:$I$6</c:f>
              <c:numCache>
                <c:formatCode>General</c:formatCode>
                <c:ptCount val="3"/>
                <c:pt idx="0">
                  <c:v>34403</c:v>
                </c:pt>
                <c:pt idx="1">
                  <c:v>82452</c:v>
                </c:pt>
                <c:pt idx="2">
                  <c:v>1133</c:v>
                </c:pt>
              </c:numCache>
            </c:numRef>
          </c:val>
          <c:extLst>
            <c:ext xmlns:c16="http://schemas.microsoft.com/office/drawing/2014/chart" uri="{C3380CC4-5D6E-409C-BE32-E72D297353CC}">
              <c16:uniqueId val="{00000001-93C5-4910-A284-5EB512588735}"/>
            </c:ext>
          </c:extLst>
        </c:ser>
        <c:ser>
          <c:idx val="2"/>
          <c:order val="2"/>
          <c:tx>
            <c:strRef>
              <c:f>' manpower plan'!$J$2</c:f>
              <c:strCache>
                <c:ptCount val="1"/>
                <c:pt idx="0">
                  <c:v>Count of Call_Seconds (s)2</c:v>
                </c:pt>
              </c:strCache>
            </c:strRef>
          </c:tx>
          <c:spPr>
            <a:solidFill>
              <a:schemeClr val="accent3"/>
            </a:solidFill>
            <a:ln>
              <a:noFill/>
            </a:ln>
            <a:effectLst/>
          </c:spPr>
          <c:invertIfNegative val="0"/>
          <c:cat>
            <c:strRef>
              <c:f>' manpower plan'!$G$3:$G$6</c:f>
              <c:strCache>
                <c:ptCount val="3"/>
                <c:pt idx="0">
                  <c:v>abandon</c:v>
                </c:pt>
                <c:pt idx="1">
                  <c:v>answered</c:v>
                </c:pt>
                <c:pt idx="2">
                  <c:v>transfer</c:v>
                </c:pt>
              </c:strCache>
            </c:strRef>
          </c:cat>
          <c:val>
            <c:numRef>
              <c:f>' manpower plan'!$J$3:$J$6</c:f>
              <c:numCache>
                <c:formatCode>0.00%</c:formatCode>
                <c:ptCount val="3"/>
                <c:pt idx="0">
                  <c:v>0.29158049971183508</c:v>
                </c:pt>
                <c:pt idx="1">
                  <c:v>0.69881682883005047</c:v>
                </c:pt>
                <c:pt idx="2">
                  <c:v>9.6026714581143851E-3</c:v>
                </c:pt>
              </c:numCache>
            </c:numRef>
          </c:val>
          <c:extLst>
            <c:ext xmlns:c16="http://schemas.microsoft.com/office/drawing/2014/chart" uri="{C3380CC4-5D6E-409C-BE32-E72D297353CC}">
              <c16:uniqueId val="{00000002-93C5-4910-A284-5EB512588735}"/>
            </c:ext>
          </c:extLst>
        </c:ser>
        <c:dLbls>
          <c:showLegendKey val="0"/>
          <c:showVal val="0"/>
          <c:showCatName val="0"/>
          <c:showSerName val="0"/>
          <c:showPercent val="0"/>
          <c:showBubbleSize val="0"/>
        </c:dLbls>
        <c:gapWidth val="219"/>
        <c:overlap val="-27"/>
        <c:axId val="508642336"/>
        <c:axId val="508413536"/>
      </c:barChart>
      <c:catAx>
        <c:axId val="50864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13536"/>
        <c:crosses val="autoZero"/>
        <c:auto val="1"/>
        <c:lblAlgn val="ctr"/>
        <c:lblOffset val="100"/>
        <c:noMultiLvlLbl val="0"/>
      </c:catAx>
      <c:valAx>
        <c:axId val="50841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642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[Call_Volume_Trend_Analysis_Project_9.xlsx]minimum number of agents!PivotTable7</c:name>
    <c:fmtId val="4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'minimum number of agents'!$G$24</c:f>
              <c:strCache>
                <c:ptCount val="1"/>
                <c:pt idx="0">
                  <c:v>Total</c:v>
                </c:pt>
              </c:strCache>
            </c:strRef>
          </c:tx>
          <c:spPr>
            <a:solidFill>
              <a:schemeClr val="accent1"/>
            </a:solidFill>
            <a:ln>
              <a:noFill/>
            </a:ln>
            <a:effectLst/>
          </c:spPr>
          <c:invertIfNegative val="0"/>
          <c:cat>
            <c:strRef>
              <c:f>'minimum number of agents'!$F$25:$F$38</c:f>
              <c:strCache>
                <c:ptCount val="13"/>
                <c:pt idx="0">
                  <c:v>9 AM</c:v>
                </c:pt>
                <c:pt idx="1">
                  <c:v>10 AM</c:v>
                </c:pt>
                <c:pt idx="2">
                  <c:v>11 AM</c:v>
                </c:pt>
                <c:pt idx="3">
                  <c:v>12 PM</c:v>
                </c:pt>
                <c:pt idx="4">
                  <c:v>1 PM</c:v>
                </c:pt>
                <c:pt idx="5">
                  <c:v>2 PM</c:v>
                </c:pt>
                <c:pt idx="6">
                  <c:v>3 PM</c:v>
                </c:pt>
                <c:pt idx="7">
                  <c:v>4 PM</c:v>
                </c:pt>
                <c:pt idx="8">
                  <c:v>5 PM</c:v>
                </c:pt>
                <c:pt idx="9">
                  <c:v>6 PM</c:v>
                </c:pt>
                <c:pt idx="10">
                  <c:v>7 PM</c:v>
                </c:pt>
                <c:pt idx="11">
                  <c:v>8 PM</c:v>
                </c:pt>
                <c:pt idx="12">
                  <c:v>9 PM</c:v>
                </c:pt>
              </c:strCache>
            </c:strRef>
          </c:cat>
          <c:val>
            <c:numRef>
              <c:f>'minimum number of agents'!$G$25:$G$38</c:f>
              <c:numCache>
                <c:formatCode>General</c:formatCode>
                <c:ptCount val="13"/>
                <c:pt idx="0">
                  <c:v>35313</c:v>
                </c:pt>
                <c:pt idx="1">
                  <c:v>53087</c:v>
                </c:pt>
                <c:pt idx="2">
                  <c:v>67751</c:v>
                </c:pt>
                <c:pt idx="3">
                  <c:v>72680</c:v>
                </c:pt>
                <c:pt idx="4">
                  <c:v>59693</c:v>
                </c:pt>
                <c:pt idx="5">
                  <c:v>76137</c:v>
                </c:pt>
                <c:pt idx="6">
                  <c:v>65689</c:v>
                </c:pt>
                <c:pt idx="7">
                  <c:v>59464</c:v>
                </c:pt>
                <c:pt idx="8">
                  <c:v>68155</c:v>
                </c:pt>
                <c:pt idx="9">
                  <c:v>53096</c:v>
                </c:pt>
                <c:pt idx="10">
                  <c:v>40141</c:v>
                </c:pt>
                <c:pt idx="11">
                  <c:v>25281</c:v>
                </c:pt>
                <c:pt idx="12">
                  <c:v>177</c:v>
                </c:pt>
              </c:numCache>
            </c:numRef>
          </c:val>
          <c:extLst>
            <c:ext xmlns:c16="http://schemas.microsoft.com/office/drawing/2014/chart" uri="{C3380CC4-5D6E-409C-BE32-E72D297353CC}">
              <c16:uniqueId val="{00000000-3B59-49A1-89BD-37817FBBE738}"/>
            </c:ext>
          </c:extLst>
        </c:ser>
        <c:dLbls>
          <c:showLegendKey val="0"/>
          <c:showVal val="0"/>
          <c:showCatName val="0"/>
          <c:showSerName val="0"/>
          <c:showPercent val="0"/>
          <c:showBubbleSize val="0"/>
        </c:dLbls>
        <c:gapWidth val="219"/>
        <c:overlap val="-27"/>
        <c:axId val="508502560"/>
        <c:axId val="508482592"/>
      </c:barChart>
      <c:catAx>
        <c:axId val="508502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482592"/>
        <c:crosses val="autoZero"/>
        <c:auto val="1"/>
        <c:lblAlgn val="ctr"/>
        <c:lblOffset val="100"/>
        <c:noMultiLvlLbl val="0"/>
      </c:catAx>
      <c:valAx>
        <c:axId val="508482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Call</a:t>
                </a:r>
                <a:r>
                  <a:rPr lang="en-IN" baseline="0"/>
                  <a:t> Seconds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502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[Call_Volume_Trend_Analysis_Project_9.xlsx]Total number of agents required!PivotTable14</c:name>
    <c:fmtId val="1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'Total number of agents required'!$E$1:$E$2</c:f>
              <c:strCache>
                <c:ptCount val="1"/>
                <c:pt idx="0">
                  <c:v>abandon</c:v>
                </c:pt>
              </c:strCache>
            </c:strRef>
          </c:tx>
          <c:spPr>
            <a:ln w="28575" cap="rnd">
              <a:solidFill>
                <a:schemeClr val="accent1"/>
              </a:solidFill>
              <a:round/>
            </a:ln>
            <a:effectLst/>
          </c:spPr>
          <c:marker>
            <c:symbol val="none"/>
          </c:marker>
          <c:cat>
            <c:strRef>
              <c:f>'Total number of agents required'!$D$3:$D$26</c:f>
              <c:strCache>
                <c:ptCount val="23"/>
                <c:pt idx="0">
                  <c:v>01-01-2022</c:v>
                </c:pt>
                <c:pt idx="1">
                  <c:v>02-01-2022</c:v>
                </c:pt>
                <c:pt idx="2">
                  <c:v>03-01-2022</c:v>
                </c:pt>
                <c:pt idx="3">
                  <c:v>04-01-2022</c:v>
                </c:pt>
                <c:pt idx="4">
                  <c:v>05-01-2022</c:v>
                </c:pt>
                <c:pt idx="5">
                  <c:v>06-01-2022</c:v>
                </c:pt>
                <c:pt idx="6">
                  <c:v>07-01-2022</c:v>
                </c:pt>
                <c:pt idx="7">
                  <c:v>08-01-2022</c:v>
                </c:pt>
                <c:pt idx="8">
                  <c:v>09-01-2022</c:v>
                </c:pt>
                <c:pt idx="9">
                  <c:v>10-01-2022</c:v>
                </c:pt>
                <c:pt idx="10">
                  <c:v>11-01-2022</c:v>
                </c:pt>
                <c:pt idx="11">
                  <c:v>12-01-2022</c:v>
                </c:pt>
                <c:pt idx="12">
                  <c:v>13-01-2022</c:v>
                </c:pt>
                <c:pt idx="13">
                  <c:v>14-01-2022</c:v>
                </c:pt>
                <c:pt idx="14">
                  <c:v>15-01-2022</c:v>
                </c:pt>
                <c:pt idx="15">
                  <c:v>16-01-2022</c:v>
                </c:pt>
                <c:pt idx="16">
                  <c:v>17-01-2022</c:v>
                </c:pt>
                <c:pt idx="17">
                  <c:v>18-01-2022</c:v>
                </c:pt>
                <c:pt idx="18">
                  <c:v>19-01-2022</c:v>
                </c:pt>
                <c:pt idx="19">
                  <c:v>20-01-2022</c:v>
                </c:pt>
                <c:pt idx="20">
                  <c:v>21-01-2022</c:v>
                </c:pt>
                <c:pt idx="21">
                  <c:v>22-01-2022</c:v>
                </c:pt>
                <c:pt idx="22">
                  <c:v>23-01-2022</c:v>
                </c:pt>
              </c:strCache>
            </c:strRef>
          </c:cat>
          <c:val>
            <c:numRef>
              <c:f>'Total number of agents required'!$E$3:$E$26</c:f>
              <c:numCache>
                <c:formatCode>General</c:formatCode>
                <c:ptCount val="23"/>
                <c:pt idx="0">
                  <c:v>684</c:v>
                </c:pt>
                <c:pt idx="1">
                  <c:v>356</c:v>
                </c:pt>
                <c:pt idx="2">
                  <c:v>599</c:v>
                </c:pt>
                <c:pt idx="3">
                  <c:v>595</c:v>
                </c:pt>
                <c:pt idx="4">
                  <c:v>536</c:v>
                </c:pt>
                <c:pt idx="5">
                  <c:v>991</c:v>
                </c:pt>
                <c:pt idx="6">
                  <c:v>1319</c:v>
                </c:pt>
                <c:pt idx="7">
                  <c:v>1103</c:v>
                </c:pt>
                <c:pt idx="8">
                  <c:v>962</c:v>
                </c:pt>
                <c:pt idx="9">
                  <c:v>1212</c:v>
                </c:pt>
                <c:pt idx="10">
                  <c:v>856</c:v>
                </c:pt>
                <c:pt idx="11">
                  <c:v>1299</c:v>
                </c:pt>
                <c:pt idx="12">
                  <c:v>738</c:v>
                </c:pt>
                <c:pt idx="13">
                  <c:v>291</c:v>
                </c:pt>
                <c:pt idx="14">
                  <c:v>304</c:v>
                </c:pt>
                <c:pt idx="15">
                  <c:v>1191</c:v>
                </c:pt>
                <c:pt idx="16">
                  <c:v>16636</c:v>
                </c:pt>
                <c:pt idx="17">
                  <c:v>1738</c:v>
                </c:pt>
                <c:pt idx="18">
                  <c:v>974</c:v>
                </c:pt>
                <c:pt idx="19">
                  <c:v>833</c:v>
                </c:pt>
                <c:pt idx="20">
                  <c:v>566</c:v>
                </c:pt>
                <c:pt idx="21">
                  <c:v>239</c:v>
                </c:pt>
                <c:pt idx="22">
                  <c:v>381</c:v>
                </c:pt>
              </c:numCache>
            </c:numRef>
          </c:val>
          <c:smooth val="0"/>
          <c:extLst>
            <c:ext xmlns:c16="http://schemas.microsoft.com/office/drawing/2014/chart" uri="{C3380CC4-5D6E-409C-BE32-E72D297353CC}">
              <c16:uniqueId val="{00000000-6EDC-41D3-B8EE-BFFD8CECBB78}"/>
            </c:ext>
          </c:extLst>
        </c:ser>
        <c:ser>
          <c:idx val="1"/>
          <c:order val="1"/>
          <c:tx>
            <c:strRef>
              <c:f>'Total number of agents required'!$F$1:$F$2</c:f>
              <c:strCache>
                <c:ptCount val="1"/>
                <c:pt idx="0">
                  <c:v>answered</c:v>
                </c:pt>
              </c:strCache>
            </c:strRef>
          </c:tx>
          <c:spPr>
            <a:ln w="28575" cap="rnd">
              <a:solidFill>
                <a:schemeClr val="accent2"/>
              </a:solidFill>
              <a:round/>
            </a:ln>
            <a:effectLst/>
          </c:spPr>
          <c:marker>
            <c:symbol val="none"/>
          </c:marker>
          <c:cat>
            <c:strRef>
              <c:f>'Total number of agents required'!$D$3:$D$26</c:f>
              <c:strCache>
                <c:ptCount val="23"/>
                <c:pt idx="0">
                  <c:v>01-01-2022</c:v>
                </c:pt>
                <c:pt idx="1">
                  <c:v>02-01-2022</c:v>
                </c:pt>
                <c:pt idx="2">
                  <c:v>03-01-2022</c:v>
                </c:pt>
                <c:pt idx="3">
                  <c:v>04-01-2022</c:v>
                </c:pt>
                <c:pt idx="4">
                  <c:v>05-01-2022</c:v>
                </c:pt>
                <c:pt idx="5">
                  <c:v>06-01-2022</c:v>
                </c:pt>
                <c:pt idx="6">
                  <c:v>07-01-2022</c:v>
                </c:pt>
                <c:pt idx="7">
                  <c:v>08-01-2022</c:v>
                </c:pt>
                <c:pt idx="8">
                  <c:v>09-01-2022</c:v>
                </c:pt>
                <c:pt idx="9">
                  <c:v>10-01-2022</c:v>
                </c:pt>
                <c:pt idx="10">
                  <c:v>11-01-2022</c:v>
                </c:pt>
                <c:pt idx="11">
                  <c:v>12-01-2022</c:v>
                </c:pt>
                <c:pt idx="12">
                  <c:v>13-01-2022</c:v>
                </c:pt>
                <c:pt idx="13">
                  <c:v>14-01-2022</c:v>
                </c:pt>
                <c:pt idx="14">
                  <c:v>15-01-2022</c:v>
                </c:pt>
                <c:pt idx="15">
                  <c:v>16-01-2022</c:v>
                </c:pt>
                <c:pt idx="16">
                  <c:v>17-01-2022</c:v>
                </c:pt>
                <c:pt idx="17">
                  <c:v>18-01-2022</c:v>
                </c:pt>
                <c:pt idx="18">
                  <c:v>19-01-2022</c:v>
                </c:pt>
                <c:pt idx="19">
                  <c:v>20-01-2022</c:v>
                </c:pt>
                <c:pt idx="20">
                  <c:v>21-01-2022</c:v>
                </c:pt>
                <c:pt idx="21">
                  <c:v>22-01-2022</c:v>
                </c:pt>
                <c:pt idx="22">
                  <c:v>23-01-2022</c:v>
                </c:pt>
              </c:strCache>
            </c:strRef>
          </c:cat>
          <c:val>
            <c:numRef>
              <c:f>'Total number of agents required'!$F$3:$F$26</c:f>
              <c:numCache>
                <c:formatCode>General</c:formatCode>
                <c:ptCount val="23"/>
                <c:pt idx="0">
                  <c:v>3883</c:v>
                </c:pt>
                <c:pt idx="1">
                  <c:v>2935</c:v>
                </c:pt>
                <c:pt idx="2">
                  <c:v>4079</c:v>
                </c:pt>
                <c:pt idx="3">
                  <c:v>4404</c:v>
                </c:pt>
                <c:pt idx="4">
                  <c:v>4140</c:v>
                </c:pt>
                <c:pt idx="5">
                  <c:v>3875</c:v>
                </c:pt>
                <c:pt idx="6">
                  <c:v>3587</c:v>
                </c:pt>
                <c:pt idx="7">
                  <c:v>3519</c:v>
                </c:pt>
                <c:pt idx="8">
                  <c:v>2628</c:v>
                </c:pt>
                <c:pt idx="9">
                  <c:v>3699</c:v>
                </c:pt>
                <c:pt idx="10">
                  <c:v>3695</c:v>
                </c:pt>
                <c:pt idx="11">
                  <c:v>3297</c:v>
                </c:pt>
                <c:pt idx="12">
                  <c:v>3326</c:v>
                </c:pt>
                <c:pt idx="13">
                  <c:v>2832</c:v>
                </c:pt>
                <c:pt idx="14">
                  <c:v>2730</c:v>
                </c:pt>
                <c:pt idx="15">
                  <c:v>3910</c:v>
                </c:pt>
                <c:pt idx="16">
                  <c:v>5706</c:v>
                </c:pt>
                <c:pt idx="17">
                  <c:v>4024</c:v>
                </c:pt>
                <c:pt idx="18">
                  <c:v>3717</c:v>
                </c:pt>
                <c:pt idx="19">
                  <c:v>3485</c:v>
                </c:pt>
                <c:pt idx="20">
                  <c:v>3104</c:v>
                </c:pt>
                <c:pt idx="21">
                  <c:v>3045</c:v>
                </c:pt>
                <c:pt idx="22">
                  <c:v>2832</c:v>
                </c:pt>
              </c:numCache>
            </c:numRef>
          </c:val>
          <c:smooth val="0"/>
          <c:extLst>
            <c:ext xmlns:c16="http://schemas.microsoft.com/office/drawing/2014/chart" uri="{C3380CC4-5D6E-409C-BE32-E72D297353CC}">
              <c16:uniqueId val="{00000001-6EDC-41D3-B8EE-BFFD8CECBB78}"/>
            </c:ext>
          </c:extLst>
        </c:ser>
        <c:ser>
          <c:idx val="2"/>
          <c:order val="2"/>
          <c:tx>
            <c:strRef>
              <c:f>'Total number of agents required'!$G$1:$G$2</c:f>
              <c:strCache>
                <c:ptCount val="1"/>
                <c:pt idx="0">
                  <c:v>transfer</c:v>
                </c:pt>
              </c:strCache>
            </c:strRef>
          </c:tx>
          <c:spPr>
            <a:ln w="28575" cap="rnd">
              <a:solidFill>
                <a:schemeClr val="accent3"/>
              </a:solidFill>
              <a:round/>
            </a:ln>
            <a:effectLst/>
          </c:spPr>
          <c:marker>
            <c:symbol val="none"/>
          </c:marker>
          <c:cat>
            <c:strRef>
              <c:f>'Total number of agents required'!$D$3:$D$26</c:f>
              <c:strCache>
                <c:ptCount val="23"/>
                <c:pt idx="0">
                  <c:v>01-01-2022</c:v>
                </c:pt>
                <c:pt idx="1">
                  <c:v>02-01-2022</c:v>
                </c:pt>
                <c:pt idx="2">
                  <c:v>03-01-2022</c:v>
                </c:pt>
                <c:pt idx="3">
                  <c:v>04-01-2022</c:v>
                </c:pt>
                <c:pt idx="4">
                  <c:v>05-01-2022</c:v>
                </c:pt>
                <c:pt idx="5">
                  <c:v>06-01-2022</c:v>
                </c:pt>
                <c:pt idx="6">
                  <c:v>07-01-2022</c:v>
                </c:pt>
                <c:pt idx="7">
                  <c:v>08-01-2022</c:v>
                </c:pt>
                <c:pt idx="8">
                  <c:v>09-01-2022</c:v>
                </c:pt>
                <c:pt idx="9">
                  <c:v>10-01-2022</c:v>
                </c:pt>
                <c:pt idx="10">
                  <c:v>11-01-2022</c:v>
                </c:pt>
                <c:pt idx="11">
                  <c:v>12-01-2022</c:v>
                </c:pt>
                <c:pt idx="12">
                  <c:v>13-01-2022</c:v>
                </c:pt>
                <c:pt idx="13">
                  <c:v>14-01-2022</c:v>
                </c:pt>
                <c:pt idx="14">
                  <c:v>15-01-2022</c:v>
                </c:pt>
                <c:pt idx="15">
                  <c:v>16-01-2022</c:v>
                </c:pt>
                <c:pt idx="16">
                  <c:v>17-01-2022</c:v>
                </c:pt>
                <c:pt idx="17">
                  <c:v>18-01-2022</c:v>
                </c:pt>
                <c:pt idx="18">
                  <c:v>19-01-2022</c:v>
                </c:pt>
                <c:pt idx="19">
                  <c:v>20-01-2022</c:v>
                </c:pt>
                <c:pt idx="20">
                  <c:v>21-01-2022</c:v>
                </c:pt>
                <c:pt idx="21">
                  <c:v>22-01-2022</c:v>
                </c:pt>
                <c:pt idx="22">
                  <c:v>23-01-2022</c:v>
                </c:pt>
              </c:strCache>
            </c:strRef>
          </c:cat>
          <c:val>
            <c:numRef>
              <c:f>'Total number of agents required'!$G$3:$G$26</c:f>
              <c:numCache>
                <c:formatCode>General</c:formatCode>
                <c:ptCount val="23"/>
                <c:pt idx="0">
                  <c:v>77</c:v>
                </c:pt>
                <c:pt idx="1">
                  <c:v>60</c:v>
                </c:pt>
                <c:pt idx="2">
                  <c:v>111</c:v>
                </c:pt>
                <c:pt idx="3">
                  <c:v>114</c:v>
                </c:pt>
                <c:pt idx="4">
                  <c:v>114</c:v>
                </c:pt>
                <c:pt idx="5">
                  <c:v>85</c:v>
                </c:pt>
                <c:pt idx="6">
                  <c:v>42</c:v>
                </c:pt>
                <c:pt idx="7">
                  <c:v>50</c:v>
                </c:pt>
                <c:pt idx="8">
                  <c:v>62</c:v>
                </c:pt>
                <c:pt idx="9">
                  <c:v>72</c:v>
                </c:pt>
                <c:pt idx="10">
                  <c:v>86</c:v>
                </c:pt>
                <c:pt idx="11">
                  <c:v>47</c:v>
                </c:pt>
                <c:pt idx="12">
                  <c:v>59</c:v>
                </c:pt>
                <c:pt idx="13">
                  <c:v>32</c:v>
                </c:pt>
                <c:pt idx="14">
                  <c:v>24</c:v>
                </c:pt>
                <c:pt idx="15">
                  <c:v>41</c:v>
                </c:pt>
                <c:pt idx="16">
                  <c:v>5</c:v>
                </c:pt>
                <c:pt idx="17">
                  <c:v>12</c:v>
                </c:pt>
                <c:pt idx="18">
                  <c:v>12</c:v>
                </c:pt>
                <c:pt idx="19">
                  <c:v>4</c:v>
                </c:pt>
                <c:pt idx="20">
                  <c:v>5</c:v>
                </c:pt>
                <c:pt idx="21">
                  <c:v>7</c:v>
                </c:pt>
                <c:pt idx="22">
                  <c:v>12</c:v>
                </c:pt>
              </c:numCache>
            </c:numRef>
          </c:val>
          <c:smooth val="0"/>
          <c:extLst>
            <c:ext xmlns:c16="http://schemas.microsoft.com/office/drawing/2014/chart" uri="{C3380CC4-5D6E-409C-BE32-E72D297353CC}">
              <c16:uniqueId val="{00000002-6EDC-41D3-B8EE-BFFD8CECBB78}"/>
            </c:ext>
          </c:extLst>
        </c:ser>
        <c:dLbls>
          <c:showLegendKey val="0"/>
          <c:showVal val="0"/>
          <c:showCatName val="0"/>
          <c:showSerName val="0"/>
          <c:showPercent val="0"/>
          <c:showBubbleSize val="0"/>
        </c:dLbls>
        <c:smooth val="0"/>
        <c:axId val="396202976"/>
        <c:axId val="396201312"/>
      </c:lineChart>
      <c:catAx>
        <c:axId val="39620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201312"/>
        <c:crosses val="autoZero"/>
        <c:auto val="1"/>
        <c:lblAlgn val="ctr"/>
        <c:lblOffset val="100"/>
        <c:noMultiLvlLbl val="0"/>
      </c:catAx>
      <c:valAx>
        <c:axId val="396201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202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raghuenggcollegein-my.sharepoint.com/:x:/g/personal/20981a4427_raghuenggcollege_in/EcoAgQrJ4aJMgiQ8pevDpRUBcvgmotio3xa4glYSEVnI4g?e=qr28oQ&amp;nav=MTVfezBGNEYyNjM2LTJBRjQtNDE1Ni04OTI0LTBCMjZDRjYxRTZENH0" TargetMode="External"/><Relationship Id="rId1" Type="http://schemas.openxmlformats.org/officeDocument/2006/relationships/hyperlink" Target="https://raghuenggcollegein-my.sharepoint.com/:x:/g/personal/20981a4427_raghuenggcollege_in/EcoAgQrJ4aJMgiQ8pevDpRUBcvgmotio3xa4glYSEVnI4g?e=zlEUNT&amp;nav=MTVfe0VBNTU5Q0VBLTZDNTctNzY0Ni04REEyLTFGOUY3OUQ5QjJDMX0" TargetMode="Externa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hyperlink" Target="https://raghuenggcollegein-my.sharepoint.com/:x:/g/personal/20981a4427_raghuenggcollege_in/EcoAgQrJ4aJMgiQ8pevDpRUBcvgmotio3xa4glYSEVnI4g?e=qQUqtL&amp;nav=MTVfezcwN0JGMjA2LTA0NzktNDUxOS05MTAyLUJCMDIzNUY2RjY0OH0" TargetMode="External"/><Relationship Id="rId1" Type="http://schemas.openxmlformats.org/officeDocument/2006/relationships/hyperlink" Target="https://raghuenggcollegein-my.sharepoint.com/:x:/g/personal/20981a4427_raghuenggcollege_in/EcoAgQrJ4aJMgiQ8pevDpRUBcvgmotio3xa4glYSEVnI4g?e=IbeEvP&amp;nav=MTVfe0QwNUY1QkZCLTdBMkMtNDIzMS05NzM2LUQ0OTJFNDBGNkFERX0" TargetMode="Externa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hyperlink" Target="https://raghuenggcollegein-my.sharepoint.com/:x:/g/personal/20981a4427_raghuenggcollege_in/EcoAgQrJ4aJMgiQ8pevDpRUBcvgmotio3xa4glYSEVnI4g?e=qr28oQ&amp;nav=MTVfezBGNEYyNjM2LTJBRjQtNDE1Ni04OTI0LTBCMjZDRjYxRTZENH0" TargetMode="External"/><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raghuenggcollegein-my.sharepoint.com/:x:/g/personal/20981a4427_raghuenggcollege_in/EcoAgQrJ4aJMgiQ8pevDpRUBcvgmotio3xa4glYSEVnI4g?e=zlEUNT&amp;nav=MTVfe0VBNTU5Q0VBLTZDNTctNzY0Ni04REEyLTFGOUY3OUQ5QjJDMX0" TargetMode="External"/><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hyperlink" Target="https://raghuenggcollegein-my.sharepoint.com/:x:/g/personal/20981a4427_raghuenggcollege_in/EcoAgQrJ4aJMgiQ8pevDpRUBcvgmotio3xa4glYSEVnI4g?e=qQUqtL&amp;nav=MTVfezcwN0JGMjA2LTA0NzktNDUxOS05MTAyLUJCMDIzNUY2RjY0OH0" TargetMode="External"/><Relationship Id="rId3" Type="http://schemas.openxmlformats.org/officeDocument/2006/relationships/image" Target="../media/image22.png"/><Relationship Id="rId7" Type="http://schemas.openxmlformats.org/officeDocument/2006/relationships/image" Target="../media/image25.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png"/><Relationship Id="rId5" Type="http://schemas.openxmlformats.org/officeDocument/2006/relationships/hyperlink" Target="https://raghuenggcollegein-my.sharepoint.com/:x:/g/personal/20981a4427_raghuenggcollege_in/EcoAgQrJ4aJMgiQ8pevDpRUBcvgmotio3xa4glYSEVnI4g?e=IbeEvP&amp;nav=MTVfe0QwNUY1QkZCLTdBMkMtNDIzMS05NzM2LUQ0OTJFNDBGNkFERX0" TargetMode="External"/><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B8239-841F-48E0-893D-84105EB4ED9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84EFB4-B4EE-420E-9173-5B1026D4BEDA}">
      <dgm:prSet/>
      <dgm:spPr/>
      <dgm:t>
        <a:bodyPr/>
        <a:lstStyle/>
        <a:p>
          <a:r>
            <a:rPr lang="en-IN"/>
            <a:t>The given data contains many null values and unnecessary columns by using the filter function I have removed the blank and N/A values after removing the data you can find the below the data set link</a:t>
          </a:r>
          <a:endParaRPr lang="en-US"/>
        </a:p>
      </dgm:t>
    </dgm:pt>
    <dgm:pt modelId="{AB88C9BF-5A3B-4CE5-ABE4-C051C9587B6F}" type="parTrans" cxnId="{49A7BA47-0C75-48F8-B6DD-62F81B1D220D}">
      <dgm:prSet/>
      <dgm:spPr/>
      <dgm:t>
        <a:bodyPr/>
        <a:lstStyle/>
        <a:p>
          <a:endParaRPr lang="en-US"/>
        </a:p>
      </dgm:t>
    </dgm:pt>
    <dgm:pt modelId="{D571CBEA-0A52-4135-B38C-421F0CCBED8F}" type="sibTrans" cxnId="{49A7BA47-0C75-48F8-B6DD-62F81B1D220D}">
      <dgm:prSet/>
      <dgm:spPr/>
      <dgm:t>
        <a:bodyPr/>
        <a:lstStyle/>
        <a:p>
          <a:endParaRPr lang="en-US"/>
        </a:p>
      </dgm:t>
    </dgm:pt>
    <dgm:pt modelId="{0355C5FE-4696-4641-B8CA-15E087860AED}">
      <dgm:prSet/>
      <dgm:spPr/>
      <dgm:t>
        <a:bodyPr/>
        <a:lstStyle/>
        <a:p>
          <a:r>
            <a:rPr lang="en-IN">
              <a:hlinkClick xmlns:r="http://schemas.openxmlformats.org/officeDocument/2006/relationships" r:id="rId1"/>
            </a:rPr>
            <a:t>The given data set link</a:t>
          </a:r>
          <a:endParaRPr lang="en-US"/>
        </a:p>
      </dgm:t>
    </dgm:pt>
    <dgm:pt modelId="{F6396B8F-41E8-47B5-8FE7-C65CF1BBAD54}" type="parTrans" cxnId="{B72EAA20-B469-44FD-9FBB-BEEDD5D2688D}">
      <dgm:prSet/>
      <dgm:spPr/>
      <dgm:t>
        <a:bodyPr/>
        <a:lstStyle/>
        <a:p>
          <a:endParaRPr lang="en-US"/>
        </a:p>
      </dgm:t>
    </dgm:pt>
    <dgm:pt modelId="{90D13C87-F070-4D66-B292-49C41CC0C88A}" type="sibTrans" cxnId="{B72EAA20-B469-44FD-9FBB-BEEDD5D2688D}">
      <dgm:prSet/>
      <dgm:spPr/>
      <dgm:t>
        <a:bodyPr/>
        <a:lstStyle/>
        <a:p>
          <a:endParaRPr lang="en-US"/>
        </a:p>
      </dgm:t>
    </dgm:pt>
    <dgm:pt modelId="{2E9973DB-79E1-4DB5-95A9-1B35F5003EE6}">
      <dgm:prSet/>
      <dgm:spPr/>
      <dgm:t>
        <a:bodyPr/>
        <a:lstStyle/>
        <a:p>
          <a:r>
            <a:rPr lang="en-IN">
              <a:hlinkClick xmlns:r="http://schemas.openxmlformats.org/officeDocument/2006/relationships" r:id="rId2"/>
            </a:rPr>
            <a:t>The data after cleaning </a:t>
          </a:r>
          <a:endParaRPr lang="en-US"/>
        </a:p>
      </dgm:t>
    </dgm:pt>
    <dgm:pt modelId="{85584748-31D1-4AC3-81A6-F390BB14F00F}" type="parTrans" cxnId="{6BA08494-9088-44C7-907E-1D3D09191617}">
      <dgm:prSet/>
      <dgm:spPr/>
      <dgm:t>
        <a:bodyPr/>
        <a:lstStyle/>
        <a:p>
          <a:endParaRPr lang="en-US"/>
        </a:p>
      </dgm:t>
    </dgm:pt>
    <dgm:pt modelId="{A94429EA-6D10-4D07-8498-4D994AC2F601}" type="sibTrans" cxnId="{6BA08494-9088-44C7-907E-1D3D09191617}">
      <dgm:prSet/>
      <dgm:spPr/>
      <dgm:t>
        <a:bodyPr/>
        <a:lstStyle/>
        <a:p>
          <a:endParaRPr lang="en-US"/>
        </a:p>
      </dgm:t>
    </dgm:pt>
    <dgm:pt modelId="{695F8A4E-3DFC-4DCA-B753-23A4A73C836E}" type="pres">
      <dgm:prSet presAssocID="{BA8B8239-841F-48E0-893D-84105EB4ED91}" presName="root" presStyleCnt="0">
        <dgm:presLayoutVars>
          <dgm:dir/>
          <dgm:resizeHandles val="exact"/>
        </dgm:presLayoutVars>
      </dgm:prSet>
      <dgm:spPr/>
    </dgm:pt>
    <dgm:pt modelId="{9254AB53-D998-47A5-9A34-C04320DC76FB}" type="pres">
      <dgm:prSet presAssocID="{9B84EFB4-B4EE-420E-9173-5B1026D4BEDA}" presName="compNode" presStyleCnt="0"/>
      <dgm:spPr/>
    </dgm:pt>
    <dgm:pt modelId="{AA7BE7F0-95BC-40C1-9940-81AC2A41F2AC}" type="pres">
      <dgm:prSet presAssocID="{9B84EFB4-B4EE-420E-9173-5B1026D4BEDA}"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4F29D7DF-809D-447C-A38A-0A1E4E58A5BC}" type="pres">
      <dgm:prSet presAssocID="{9B84EFB4-B4EE-420E-9173-5B1026D4BEDA}" presName="spaceRect" presStyleCnt="0"/>
      <dgm:spPr/>
    </dgm:pt>
    <dgm:pt modelId="{621FE24D-904F-4E02-9BCB-D915C10DDD19}" type="pres">
      <dgm:prSet presAssocID="{9B84EFB4-B4EE-420E-9173-5B1026D4BEDA}" presName="textRect" presStyleLbl="revTx" presStyleIdx="0" presStyleCnt="3">
        <dgm:presLayoutVars>
          <dgm:chMax val="1"/>
          <dgm:chPref val="1"/>
        </dgm:presLayoutVars>
      </dgm:prSet>
      <dgm:spPr/>
    </dgm:pt>
    <dgm:pt modelId="{284822EC-6D45-4850-B557-8D891D9FACB7}" type="pres">
      <dgm:prSet presAssocID="{D571CBEA-0A52-4135-B38C-421F0CCBED8F}" presName="sibTrans" presStyleCnt="0"/>
      <dgm:spPr/>
    </dgm:pt>
    <dgm:pt modelId="{63F56C0E-B910-47AE-8F63-2F77F7A00A86}" type="pres">
      <dgm:prSet presAssocID="{0355C5FE-4696-4641-B8CA-15E087860AED}" presName="compNode" presStyleCnt="0"/>
      <dgm:spPr/>
    </dgm:pt>
    <dgm:pt modelId="{412A3AD7-66D4-489E-A2D9-6BE3F85165C2}" type="pres">
      <dgm:prSet presAssocID="{0355C5FE-4696-4641-B8CA-15E087860AED}"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FEAF377-64EB-49B8-A394-E2E574F2C3B3}" type="pres">
      <dgm:prSet presAssocID="{0355C5FE-4696-4641-B8CA-15E087860AED}" presName="spaceRect" presStyleCnt="0"/>
      <dgm:spPr/>
    </dgm:pt>
    <dgm:pt modelId="{C6FCB9C3-4E9F-430B-B663-73DB92E1F2DD}" type="pres">
      <dgm:prSet presAssocID="{0355C5FE-4696-4641-B8CA-15E087860AED}" presName="textRect" presStyleLbl="revTx" presStyleIdx="1" presStyleCnt="3">
        <dgm:presLayoutVars>
          <dgm:chMax val="1"/>
          <dgm:chPref val="1"/>
        </dgm:presLayoutVars>
      </dgm:prSet>
      <dgm:spPr/>
    </dgm:pt>
    <dgm:pt modelId="{0D16CC57-3513-4E89-BB3E-B41AC5080323}" type="pres">
      <dgm:prSet presAssocID="{90D13C87-F070-4D66-B292-49C41CC0C88A}" presName="sibTrans" presStyleCnt="0"/>
      <dgm:spPr/>
    </dgm:pt>
    <dgm:pt modelId="{CC567FCB-4D9B-44D6-AF00-DE962AA2D2E2}" type="pres">
      <dgm:prSet presAssocID="{2E9973DB-79E1-4DB5-95A9-1B35F5003EE6}" presName="compNode" presStyleCnt="0"/>
      <dgm:spPr/>
    </dgm:pt>
    <dgm:pt modelId="{187D84FC-8D54-46D2-82E8-D8EF2B99FD10}" type="pres">
      <dgm:prSet presAssocID="{2E9973DB-79E1-4DB5-95A9-1B35F5003EE6}"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p and bucket"/>
        </a:ext>
      </dgm:extLst>
    </dgm:pt>
    <dgm:pt modelId="{FC406898-DE7F-4F56-8662-4A3C2A19CDA1}" type="pres">
      <dgm:prSet presAssocID="{2E9973DB-79E1-4DB5-95A9-1B35F5003EE6}" presName="spaceRect" presStyleCnt="0"/>
      <dgm:spPr/>
    </dgm:pt>
    <dgm:pt modelId="{AB156FD0-5A75-4E11-B33E-54B9B6B79E13}" type="pres">
      <dgm:prSet presAssocID="{2E9973DB-79E1-4DB5-95A9-1B35F5003EE6}" presName="textRect" presStyleLbl="revTx" presStyleIdx="2" presStyleCnt="3">
        <dgm:presLayoutVars>
          <dgm:chMax val="1"/>
          <dgm:chPref val="1"/>
        </dgm:presLayoutVars>
      </dgm:prSet>
      <dgm:spPr/>
    </dgm:pt>
  </dgm:ptLst>
  <dgm:cxnLst>
    <dgm:cxn modelId="{B72EAA20-B469-44FD-9FBB-BEEDD5D2688D}" srcId="{BA8B8239-841F-48E0-893D-84105EB4ED91}" destId="{0355C5FE-4696-4641-B8CA-15E087860AED}" srcOrd="1" destOrd="0" parTransId="{F6396B8F-41E8-47B5-8FE7-C65CF1BBAD54}" sibTransId="{90D13C87-F070-4D66-B292-49C41CC0C88A}"/>
    <dgm:cxn modelId="{49A7BA47-0C75-48F8-B6DD-62F81B1D220D}" srcId="{BA8B8239-841F-48E0-893D-84105EB4ED91}" destId="{9B84EFB4-B4EE-420E-9173-5B1026D4BEDA}" srcOrd="0" destOrd="0" parTransId="{AB88C9BF-5A3B-4CE5-ABE4-C051C9587B6F}" sibTransId="{D571CBEA-0A52-4135-B38C-421F0CCBED8F}"/>
    <dgm:cxn modelId="{66EBB380-0AC8-4071-A274-B93C9D56F13A}" type="presOf" srcId="{0355C5FE-4696-4641-B8CA-15E087860AED}" destId="{C6FCB9C3-4E9F-430B-B663-73DB92E1F2DD}" srcOrd="0" destOrd="0" presId="urn:microsoft.com/office/officeart/2018/2/layout/IconLabelList"/>
    <dgm:cxn modelId="{00696987-CBBB-4B0D-8F1A-77A8783FB2A3}" type="presOf" srcId="{9B84EFB4-B4EE-420E-9173-5B1026D4BEDA}" destId="{621FE24D-904F-4E02-9BCB-D915C10DDD19}" srcOrd="0" destOrd="0" presId="urn:microsoft.com/office/officeart/2018/2/layout/IconLabelList"/>
    <dgm:cxn modelId="{6BA08494-9088-44C7-907E-1D3D09191617}" srcId="{BA8B8239-841F-48E0-893D-84105EB4ED91}" destId="{2E9973DB-79E1-4DB5-95A9-1B35F5003EE6}" srcOrd="2" destOrd="0" parTransId="{85584748-31D1-4AC3-81A6-F390BB14F00F}" sibTransId="{A94429EA-6D10-4D07-8498-4D994AC2F601}"/>
    <dgm:cxn modelId="{3F4CEFCC-C293-4A2F-9939-11E0725F36A6}" type="presOf" srcId="{BA8B8239-841F-48E0-893D-84105EB4ED91}" destId="{695F8A4E-3DFC-4DCA-B753-23A4A73C836E}" srcOrd="0" destOrd="0" presId="urn:microsoft.com/office/officeart/2018/2/layout/IconLabelList"/>
    <dgm:cxn modelId="{759FEEF2-3EF2-45A8-998C-798E997B1CBE}" type="presOf" srcId="{2E9973DB-79E1-4DB5-95A9-1B35F5003EE6}" destId="{AB156FD0-5A75-4E11-B33E-54B9B6B79E13}" srcOrd="0" destOrd="0" presId="urn:microsoft.com/office/officeart/2018/2/layout/IconLabelList"/>
    <dgm:cxn modelId="{1D63F4A7-9A44-4BE3-B9DE-217DB2FC5684}" type="presParOf" srcId="{695F8A4E-3DFC-4DCA-B753-23A4A73C836E}" destId="{9254AB53-D998-47A5-9A34-C04320DC76FB}" srcOrd="0" destOrd="0" presId="urn:microsoft.com/office/officeart/2018/2/layout/IconLabelList"/>
    <dgm:cxn modelId="{B5ED1836-C028-48D8-9F33-937C1D7BB9A7}" type="presParOf" srcId="{9254AB53-D998-47A5-9A34-C04320DC76FB}" destId="{AA7BE7F0-95BC-40C1-9940-81AC2A41F2AC}" srcOrd="0" destOrd="0" presId="urn:microsoft.com/office/officeart/2018/2/layout/IconLabelList"/>
    <dgm:cxn modelId="{884CD8D1-528C-47E0-BB10-8B5D754C4565}" type="presParOf" srcId="{9254AB53-D998-47A5-9A34-C04320DC76FB}" destId="{4F29D7DF-809D-447C-A38A-0A1E4E58A5BC}" srcOrd="1" destOrd="0" presId="urn:microsoft.com/office/officeart/2018/2/layout/IconLabelList"/>
    <dgm:cxn modelId="{48A298DF-C553-4B81-A554-D9ECB3F13F5E}" type="presParOf" srcId="{9254AB53-D998-47A5-9A34-C04320DC76FB}" destId="{621FE24D-904F-4E02-9BCB-D915C10DDD19}" srcOrd="2" destOrd="0" presId="urn:microsoft.com/office/officeart/2018/2/layout/IconLabelList"/>
    <dgm:cxn modelId="{5589FCB5-5F35-4615-90A5-F2E7F94ACBB1}" type="presParOf" srcId="{695F8A4E-3DFC-4DCA-B753-23A4A73C836E}" destId="{284822EC-6D45-4850-B557-8D891D9FACB7}" srcOrd="1" destOrd="0" presId="urn:microsoft.com/office/officeart/2018/2/layout/IconLabelList"/>
    <dgm:cxn modelId="{48DD916E-4F08-4E3D-9AF1-8651EAF16466}" type="presParOf" srcId="{695F8A4E-3DFC-4DCA-B753-23A4A73C836E}" destId="{63F56C0E-B910-47AE-8F63-2F77F7A00A86}" srcOrd="2" destOrd="0" presId="urn:microsoft.com/office/officeart/2018/2/layout/IconLabelList"/>
    <dgm:cxn modelId="{133EB738-3B02-4D16-82AC-D2CD084C8490}" type="presParOf" srcId="{63F56C0E-B910-47AE-8F63-2F77F7A00A86}" destId="{412A3AD7-66D4-489E-A2D9-6BE3F85165C2}" srcOrd="0" destOrd="0" presId="urn:microsoft.com/office/officeart/2018/2/layout/IconLabelList"/>
    <dgm:cxn modelId="{7D3BB5AF-DD38-454F-BB5C-C0903EF87790}" type="presParOf" srcId="{63F56C0E-B910-47AE-8F63-2F77F7A00A86}" destId="{3FEAF377-64EB-49B8-A394-E2E574F2C3B3}" srcOrd="1" destOrd="0" presId="urn:microsoft.com/office/officeart/2018/2/layout/IconLabelList"/>
    <dgm:cxn modelId="{3049F2AC-4DE2-468E-978C-777EC76A62E7}" type="presParOf" srcId="{63F56C0E-B910-47AE-8F63-2F77F7A00A86}" destId="{C6FCB9C3-4E9F-430B-B663-73DB92E1F2DD}" srcOrd="2" destOrd="0" presId="urn:microsoft.com/office/officeart/2018/2/layout/IconLabelList"/>
    <dgm:cxn modelId="{3B06DD08-B6B3-4669-8AB5-409C7A7663F6}" type="presParOf" srcId="{695F8A4E-3DFC-4DCA-B753-23A4A73C836E}" destId="{0D16CC57-3513-4E89-BB3E-B41AC5080323}" srcOrd="3" destOrd="0" presId="urn:microsoft.com/office/officeart/2018/2/layout/IconLabelList"/>
    <dgm:cxn modelId="{ED507CDC-05B6-416E-8E1F-2750A98CD111}" type="presParOf" srcId="{695F8A4E-3DFC-4DCA-B753-23A4A73C836E}" destId="{CC567FCB-4D9B-44D6-AF00-DE962AA2D2E2}" srcOrd="4" destOrd="0" presId="urn:microsoft.com/office/officeart/2018/2/layout/IconLabelList"/>
    <dgm:cxn modelId="{60D4449B-DDC5-4243-8D75-025EEB89BCCC}" type="presParOf" srcId="{CC567FCB-4D9B-44D6-AF00-DE962AA2D2E2}" destId="{187D84FC-8D54-46D2-82E8-D8EF2B99FD10}" srcOrd="0" destOrd="0" presId="urn:microsoft.com/office/officeart/2018/2/layout/IconLabelList"/>
    <dgm:cxn modelId="{B191B120-A027-48F5-850F-2A5A57D66FAD}" type="presParOf" srcId="{CC567FCB-4D9B-44D6-AF00-DE962AA2D2E2}" destId="{FC406898-DE7F-4F56-8662-4A3C2A19CDA1}" srcOrd="1" destOrd="0" presId="urn:microsoft.com/office/officeart/2018/2/layout/IconLabelList"/>
    <dgm:cxn modelId="{05C128CE-C0EC-4899-A7D4-E8AF7AB31C1B}" type="presParOf" srcId="{CC567FCB-4D9B-44D6-AF00-DE962AA2D2E2}" destId="{AB156FD0-5A75-4E11-B33E-54B9B6B79E1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7AD0C-494E-47CF-ACD7-A1B7F974749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142957-3475-44C6-A942-019D71748886}">
      <dgm:prSet/>
      <dgm:spPr/>
      <dgm:t>
        <a:bodyPr/>
        <a:lstStyle/>
        <a:p>
          <a:r>
            <a:rPr lang="en-IN"/>
            <a:t>Insights:-</a:t>
          </a:r>
          <a:r>
            <a:rPr lang="en-US"/>
            <a:t>Therefore, the total number of agents needed to achieve a 90% call connection rate is approximately 56.</a:t>
          </a:r>
        </a:p>
      </dgm:t>
    </dgm:pt>
    <dgm:pt modelId="{C238BDE6-9E03-4D35-A758-ED06058561BA}" type="parTrans" cxnId="{A8D5171B-4922-41E0-BFB1-F2642FF7D5AE}">
      <dgm:prSet/>
      <dgm:spPr/>
      <dgm:t>
        <a:bodyPr/>
        <a:lstStyle/>
        <a:p>
          <a:endParaRPr lang="en-US"/>
        </a:p>
      </dgm:t>
    </dgm:pt>
    <dgm:pt modelId="{C8D6586E-7711-4FEC-AEEE-4AAA9302631E}" type="sibTrans" cxnId="{A8D5171B-4922-41E0-BFB1-F2642FF7D5AE}">
      <dgm:prSet/>
      <dgm:spPr/>
      <dgm:t>
        <a:bodyPr/>
        <a:lstStyle/>
        <a:p>
          <a:endParaRPr lang="en-US"/>
        </a:p>
      </dgm:t>
    </dgm:pt>
    <dgm:pt modelId="{5C20E36C-52BE-48F0-8A89-B3E0FD4F39CA}">
      <dgm:prSet/>
      <dgm:spPr/>
      <dgm:t>
        <a:bodyPr/>
        <a:lstStyle/>
        <a:p>
          <a:r>
            <a:rPr lang="en-IN" b="1" i="1" u="sng"/>
            <a:t>Result:-</a:t>
          </a:r>
          <a:r>
            <a:rPr lang="en-IN" b="1" i="1"/>
            <a:t> </a:t>
          </a:r>
          <a:r>
            <a:rPr lang="en-IN">
              <a:hlinkClick xmlns:r="http://schemas.openxmlformats.org/officeDocument/2006/relationships" r:id="rId1"/>
            </a:rPr>
            <a:t>to calculate the man power </a:t>
          </a:r>
          <a:endParaRPr lang="en-US"/>
        </a:p>
      </dgm:t>
    </dgm:pt>
    <dgm:pt modelId="{09655990-6C57-46DD-9F01-038873C6EAA1}" type="parTrans" cxnId="{AB4E203C-94AB-4019-B1C5-C56BAD6D0EB9}">
      <dgm:prSet/>
      <dgm:spPr/>
      <dgm:t>
        <a:bodyPr/>
        <a:lstStyle/>
        <a:p>
          <a:endParaRPr lang="en-US"/>
        </a:p>
      </dgm:t>
    </dgm:pt>
    <dgm:pt modelId="{8CCD2185-BB37-42B4-8302-FB30CD3CBD2F}" type="sibTrans" cxnId="{AB4E203C-94AB-4019-B1C5-C56BAD6D0EB9}">
      <dgm:prSet/>
      <dgm:spPr/>
      <dgm:t>
        <a:bodyPr/>
        <a:lstStyle/>
        <a:p>
          <a:endParaRPr lang="en-US"/>
        </a:p>
      </dgm:t>
    </dgm:pt>
    <dgm:pt modelId="{FDE5B391-332E-4F69-AF18-54681214266D}">
      <dgm:prSet/>
      <dgm:spPr/>
      <dgm:t>
        <a:bodyPr/>
        <a:lstStyle/>
        <a:p>
          <a:r>
            <a:rPr lang="en-IN">
              <a:hlinkClick xmlns:r="http://schemas.openxmlformats.org/officeDocument/2006/relationships" r:id="rId2"/>
            </a:rPr>
            <a:t>min number of agents required </a:t>
          </a:r>
          <a:endParaRPr lang="en-US"/>
        </a:p>
      </dgm:t>
    </dgm:pt>
    <dgm:pt modelId="{11AE29AF-ADAB-422B-968C-E4AA27081966}" type="parTrans" cxnId="{CE2F9257-16F8-47E8-9704-35D1DF8856D5}">
      <dgm:prSet/>
      <dgm:spPr/>
      <dgm:t>
        <a:bodyPr/>
        <a:lstStyle/>
        <a:p>
          <a:endParaRPr lang="en-US"/>
        </a:p>
      </dgm:t>
    </dgm:pt>
    <dgm:pt modelId="{8659646F-6428-4F34-AB29-8296EAC5949D}" type="sibTrans" cxnId="{CE2F9257-16F8-47E8-9704-35D1DF8856D5}">
      <dgm:prSet/>
      <dgm:spPr/>
      <dgm:t>
        <a:bodyPr/>
        <a:lstStyle/>
        <a:p>
          <a:endParaRPr lang="en-US"/>
        </a:p>
      </dgm:t>
    </dgm:pt>
    <dgm:pt modelId="{71F8F415-F9FA-4C74-B28E-2EDFBCA5252A}" type="pres">
      <dgm:prSet presAssocID="{0437AD0C-494E-47CF-ACD7-A1B7F9747495}" presName="root" presStyleCnt="0">
        <dgm:presLayoutVars>
          <dgm:dir/>
          <dgm:resizeHandles val="exact"/>
        </dgm:presLayoutVars>
      </dgm:prSet>
      <dgm:spPr/>
    </dgm:pt>
    <dgm:pt modelId="{D4BE1CF2-A794-494F-86FB-30B63D3DFB2D}" type="pres">
      <dgm:prSet presAssocID="{18142957-3475-44C6-A942-019D71748886}" presName="compNode" presStyleCnt="0"/>
      <dgm:spPr/>
    </dgm:pt>
    <dgm:pt modelId="{1A33055F-CA53-40EE-AC36-817DC11BC447}" type="pres">
      <dgm:prSet presAssocID="{18142957-3475-44C6-A942-019D71748886}"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17F0B057-7E2B-42AA-B915-59F66226EEE8}" type="pres">
      <dgm:prSet presAssocID="{18142957-3475-44C6-A942-019D71748886}" presName="spaceRect" presStyleCnt="0"/>
      <dgm:spPr/>
    </dgm:pt>
    <dgm:pt modelId="{A02EA7D5-1572-4E80-92C7-16A15690C57E}" type="pres">
      <dgm:prSet presAssocID="{18142957-3475-44C6-A942-019D71748886}" presName="textRect" presStyleLbl="revTx" presStyleIdx="0" presStyleCnt="3">
        <dgm:presLayoutVars>
          <dgm:chMax val="1"/>
          <dgm:chPref val="1"/>
        </dgm:presLayoutVars>
      </dgm:prSet>
      <dgm:spPr/>
    </dgm:pt>
    <dgm:pt modelId="{E7B26306-91E6-41EB-8401-34F11F7B724E}" type="pres">
      <dgm:prSet presAssocID="{C8D6586E-7711-4FEC-AEEE-4AAA9302631E}" presName="sibTrans" presStyleCnt="0"/>
      <dgm:spPr/>
    </dgm:pt>
    <dgm:pt modelId="{2A264C34-08C6-4112-A034-1E86FC7DEFB1}" type="pres">
      <dgm:prSet presAssocID="{5C20E36C-52BE-48F0-8A89-B3E0FD4F39CA}" presName="compNode" presStyleCnt="0"/>
      <dgm:spPr/>
    </dgm:pt>
    <dgm:pt modelId="{C5481820-294D-4A32-A6B5-00B5418AC560}" type="pres">
      <dgm:prSet presAssocID="{5C20E36C-52BE-48F0-8A89-B3E0FD4F39CA}"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B4C4778A-3402-4E91-933A-BB024A28A369}" type="pres">
      <dgm:prSet presAssocID="{5C20E36C-52BE-48F0-8A89-B3E0FD4F39CA}" presName="spaceRect" presStyleCnt="0"/>
      <dgm:spPr/>
    </dgm:pt>
    <dgm:pt modelId="{D7B530C8-FCC8-4599-A437-945093BFCB51}" type="pres">
      <dgm:prSet presAssocID="{5C20E36C-52BE-48F0-8A89-B3E0FD4F39CA}" presName="textRect" presStyleLbl="revTx" presStyleIdx="1" presStyleCnt="3">
        <dgm:presLayoutVars>
          <dgm:chMax val="1"/>
          <dgm:chPref val="1"/>
        </dgm:presLayoutVars>
      </dgm:prSet>
      <dgm:spPr/>
    </dgm:pt>
    <dgm:pt modelId="{4F66BB61-54D8-4035-A83B-D603101B0831}" type="pres">
      <dgm:prSet presAssocID="{8CCD2185-BB37-42B4-8302-FB30CD3CBD2F}" presName="sibTrans" presStyleCnt="0"/>
      <dgm:spPr/>
    </dgm:pt>
    <dgm:pt modelId="{B80F4168-370F-4500-8653-443B5277EAD6}" type="pres">
      <dgm:prSet presAssocID="{FDE5B391-332E-4F69-AF18-54681214266D}" presName="compNode" presStyleCnt="0"/>
      <dgm:spPr/>
    </dgm:pt>
    <dgm:pt modelId="{ADE466F8-F95A-4594-A443-817523404E36}" type="pres">
      <dgm:prSet presAssocID="{FDE5B391-332E-4F69-AF18-54681214266D}"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17E0DD36-4C32-4CC1-A6C6-CC583E2E5869}" type="pres">
      <dgm:prSet presAssocID="{FDE5B391-332E-4F69-AF18-54681214266D}" presName="spaceRect" presStyleCnt="0"/>
      <dgm:spPr/>
    </dgm:pt>
    <dgm:pt modelId="{90F6EEE3-0925-46EF-B239-5CD709C2EE09}" type="pres">
      <dgm:prSet presAssocID="{FDE5B391-332E-4F69-AF18-54681214266D}" presName="textRect" presStyleLbl="revTx" presStyleIdx="2" presStyleCnt="3">
        <dgm:presLayoutVars>
          <dgm:chMax val="1"/>
          <dgm:chPref val="1"/>
        </dgm:presLayoutVars>
      </dgm:prSet>
      <dgm:spPr/>
    </dgm:pt>
  </dgm:ptLst>
  <dgm:cxnLst>
    <dgm:cxn modelId="{A8D5171B-4922-41E0-BFB1-F2642FF7D5AE}" srcId="{0437AD0C-494E-47CF-ACD7-A1B7F9747495}" destId="{18142957-3475-44C6-A942-019D71748886}" srcOrd="0" destOrd="0" parTransId="{C238BDE6-9E03-4D35-A758-ED06058561BA}" sibTransId="{C8D6586E-7711-4FEC-AEEE-4AAA9302631E}"/>
    <dgm:cxn modelId="{AB4E203C-94AB-4019-B1C5-C56BAD6D0EB9}" srcId="{0437AD0C-494E-47CF-ACD7-A1B7F9747495}" destId="{5C20E36C-52BE-48F0-8A89-B3E0FD4F39CA}" srcOrd="1" destOrd="0" parTransId="{09655990-6C57-46DD-9F01-038873C6EAA1}" sibTransId="{8CCD2185-BB37-42B4-8302-FB30CD3CBD2F}"/>
    <dgm:cxn modelId="{B2752B70-51CF-44C2-AF6D-4AD97FB4A87E}" type="presOf" srcId="{FDE5B391-332E-4F69-AF18-54681214266D}" destId="{90F6EEE3-0925-46EF-B239-5CD709C2EE09}" srcOrd="0" destOrd="0" presId="urn:microsoft.com/office/officeart/2018/2/layout/IconLabelList"/>
    <dgm:cxn modelId="{CE2F9257-16F8-47E8-9704-35D1DF8856D5}" srcId="{0437AD0C-494E-47CF-ACD7-A1B7F9747495}" destId="{FDE5B391-332E-4F69-AF18-54681214266D}" srcOrd="2" destOrd="0" parTransId="{11AE29AF-ADAB-422B-968C-E4AA27081966}" sibTransId="{8659646F-6428-4F34-AB29-8296EAC5949D}"/>
    <dgm:cxn modelId="{FF2590AD-94CF-46E4-A2FF-DEBB6E1BDD7A}" type="presOf" srcId="{18142957-3475-44C6-A942-019D71748886}" destId="{A02EA7D5-1572-4E80-92C7-16A15690C57E}" srcOrd="0" destOrd="0" presId="urn:microsoft.com/office/officeart/2018/2/layout/IconLabelList"/>
    <dgm:cxn modelId="{0E32EAEC-31AD-4710-907D-76A2C417E120}" type="presOf" srcId="{0437AD0C-494E-47CF-ACD7-A1B7F9747495}" destId="{71F8F415-F9FA-4C74-B28E-2EDFBCA5252A}" srcOrd="0" destOrd="0" presId="urn:microsoft.com/office/officeart/2018/2/layout/IconLabelList"/>
    <dgm:cxn modelId="{8E02F0F2-5941-4A91-A017-B01B396E69C8}" type="presOf" srcId="{5C20E36C-52BE-48F0-8A89-B3E0FD4F39CA}" destId="{D7B530C8-FCC8-4599-A437-945093BFCB51}" srcOrd="0" destOrd="0" presId="urn:microsoft.com/office/officeart/2018/2/layout/IconLabelList"/>
    <dgm:cxn modelId="{FAA01096-BC72-4477-8C38-1209C3280604}" type="presParOf" srcId="{71F8F415-F9FA-4C74-B28E-2EDFBCA5252A}" destId="{D4BE1CF2-A794-494F-86FB-30B63D3DFB2D}" srcOrd="0" destOrd="0" presId="urn:microsoft.com/office/officeart/2018/2/layout/IconLabelList"/>
    <dgm:cxn modelId="{B492B139-F0A5-467A-BFF1-982334D1E9F2}" type="presParOf" srcId="{D4BE1CF2-A794-494F-86FB-30B63D3DFB2D}" destId="{1A33055F-CA53-40EE-AC36-817DC11BC447}" srcOrd="0" destOrd="0" presId="urn:microsoft.com/office/officeart/2018/2/layout/IconLabelList"/>
    <dgm:cxn modelId="{9F65CEB2-8E06-4309-885A-48D9E358E872}" type="presParOf" srcId="{D4BE1CF2-A794-494F-86FB-30B63D3DFB2D}" destId="{17F0B057-7E2B-42AA-B915-59F66226EEE8}" srcOrd="1" destOrd="0" presId="urn:microsoft.com/office/officeart/2018/2/layout/IconLabelList"/>
    <dgm:cxn modelId="{50DB0443-2A98-481E-AE91-D7F9BBD817D0}" type="presParOf" srcId="{D4BE1CF2-A794-494F-86FB-30B63D3DFB2D}" destId="{A02EA7D5-1572-4E80-92C7-16A15690C57E}" srcOrd="2" destOrd="0" presId="urn:microsoft.com/office/officeart/2018/2/layout/IconLabelList"/>
    <dgm:cxn modelId="{C50EBD26-52C5-4ADF-9A50-2C632675987B}" type="presParOf" srcId="{71F8F415-F9FA-4C74-B28E-2EDFBCA5252A}" destId="{E7B26306-91E6-41EB-8401-34F11F7B724E}" srcOrd="1" destOrd="0" presId="urn:microsoft.com/office/officeart/2018/2/layout/IconLabelList"/>
    <dgm:cxn modelId="{C0159F13-BDC5-489D-AFD1-83C7BA07714C}" type="presParOf" srcId="{71F8F415-F9FA-4C74-B28E-2EDFBCA5252A}" destId="{2A264C34-08C6-4112-A034-1E86FC7DEFB1}" srcOrd="2" destOrd="0" presId="urn:microsoft.com/office/officeart/2018/2/layout/IconLabelList"/>
    <dgm:cxn modelId="{E0DDDAF0-5DE8-48C1-A1EE-36476888E041}" type="presParOf" srcId="{2A264C34-08C6-4112-A034-1E86FC7DEFB1}" destId="{C5481820-294D-4A32-A6B5-00B5418AC560}" srcOrd="0" destOrd="0" presId="urn:microsoft.com/office/officeart/2018/2/layout/IconLabelList"/>
    <dgm:cxn modelId="{A47F566A-B631-4E78-9AD8-DB0704AF9785}" type="presParOf" srcId="{2A264C34-08C6-4112-A034-1E86FC7DEFB1}" destId="{B4C4778A-3402-4E91-933A-BB024A28A369}" srcOrd="1" destOrd="0" presId="urn:microsoft.com/office/officeart/2018/2/layout/IconLabelList"/>
    <dgm:cxn modelId="{07E1F655-5CD0-4936-9913-61C5BFE6F79C}" type="presParOf" srcId="{2A264C34-08C6-4112-A034-1E86FC7DEFB1}" destId="{D7B530C8-FCC8-4599-A437-945093BFCB51}" srcOrd="2" destOrd="0" presId="urn:microsoft.com/office/officeart/2018/2/layout/IconLabelList"/>
    <dgm:cxn modelId="{AF4AD90C-60D9-4391-8285-26FA1CAE951E}" type="presParOf" srcId="{71F8F415-F9FA-4C74-B28E-2EDFBCA5252A}" destId="{4F66BB61-54D8-4035-A83B-D603101B0831}" srcOrd="3" destOrd="0" presId="urn:microsoft.com/office/officeart/2018/2/layout/IconLabelList"/>
    <dgm:cxn modelId="{2D158BB0-E0D2-45E3-98DA-D0D8D8683839}" type="presParOf" srcId="{71F8F415-F9FA-4C74-B28E-2EDFBCA5252A}" destId="{B80F4168-370F-4500-8653-443B5277EAD6}" srcOrd="4" destOrd="0" presId="urn:microsoft.com/office/officeart/2018/2/layout/IconLabelList"/>
    <dgm:cxn modelId="{F9C999FA-8249-4EB0-BE42-4F50989E2262}" type="presParOf" srcId="{B80F4168-370F-4500-8653-443B5277EAD6}" destId="{ADE466F8-F95A-4594-A443-817523404E36}" srcOrd="0" destOrd="0" presId="urn:microsoft.com/office/officeart/2018/2/layout/IconLabelList"/>
    <dgm:cxn modelId="{B3F0FFFF-5C53-43B4-A780-9D3D6917AC76}" type="presParOf" srcId="{B80F4168-370F-4500-8653-443B5277EAD6}" destId="{17E0DD36-4C32-4CC1-A6C6-CC583E2E5869}" srcOrd="1" destOrd="0" presId="urn:microsoft.com/office/officeart/2018/2/layout/IconLabelList"/>
    <dgm:cxn modelId="{E1385863-14E5-4D67-B6A0-FF2DDC3C1769}" type="presParOf" srcId="{B80F4168-370F-4500-8653-443B5277EAD6}" destId="{90F6EEE3-0925-46EF-B239-5CD709C2EE0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BE7F0-95BC-40C1-9940-81AC2A41F2AC}">
      <dsp:nvSpPr>
        <dsp:cNvPr id="0" name=""/>
        <dsp:cNvSpPr/>
      </dsp:nvSpPr>
      <dsp:spPr>
        <a:xfrm>
          <a:off x="1212569" y="947455"/>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1FE24D-904F-4E02-9BCB-D915C10DDD19}">
      <dsp:nvSpPr>
        <dsp:cNvPr id="0" name=""/>
        <dsp:cNvSpPr/>
      </dsp:nvSpPr>
      <dsp:spPr>
        <a:xfrm>
          <a:off x="417971" y="2616382"/>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t>The given data contains many null values and unnecessary columns by using the filter function I have removed the blank and N/A values after removing the data you can find the below the data set link</a:t>
          </a:r>
          <a:endParaRPr lang="en-US" sz="1100" kern="1200"/>
        </a:p>
      </dsp:txBody>
      <dsp:txXfrm>
        <a:off x="417971" y="2616382"/>
        <a:ext cx="2889450" cy="787500"/>
      </dsp:txXfrm>
    </dsp:sp>
    <dsp:sp modelId="{412A3AD7-66D4-489E-A2D9-6BE3F85165C2}">
      <dsp:nvSpPr>
        <dsp:cNvPr id="0" name=""/>
        <dsp:cNvSpPr/>
      </dsp:nvSpPr>
      <dsp:spPr>
        <a:xfrm>
          <a:off x="4607673" y="947455"/>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CB9C3-4E9F-430B-B663-73DB92E1F2DD}">
      <dsp:nvSpPr>
        <dsp:cNvPr id="0" name=""/>
        <dsp:cNvSpPr/>
      </dsp:nvSpPr>
      <dsp:spPr>
        <a:xfrm>
          <a:off x="3813075" y="2616382"/>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hlinkClick xmlns:r="http://schemas.openxmlformats.org/officeDocument/2006/relationships" r:id="rId5"/>
            </a:rPr>
            <a:t>The given data set link</a:t>
          </a:r>
          <a:endParaRPr lang="en-US" sz="1100" kern="1200"/>
        </a:p>
      </dsp:txBody>
      <dsp:txXfrm>
        <a:off x="3813075" y="2616382"/>
        <a:ext cx="2889450" cy="787500"/>
      </dsp:txXfrm>
    </dsp:sp>
    <dsp:sp modelId="{187D84FC-8D54-46D2-82E8-D8EF2B99FD10}">
      <dsp:nvSpPr>
        <dsp:cNvPr id="0" name=""/>
        <dsp:cNvSpPr/>
      </dsp:nvSpPr>
      <dsp:spPr>
        <a:xfrm>
          <a:off x="8002777" y="947455"/>
          <a:ext cx="1300252" cy="130025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156FD0-5A75-4E11-B33E-54B9B6B79E13}">
      <dsp:nvSpPr>
        <dsp:cNvPr id="0" name=""/>
        <dsp:cNvSpPr/>
      </dsp:nvSpPr>
      <dsp:spPr>
        <a:xfrm>
          <a:off x="7208178" y="2616382"/>
          <a:ext cx="28894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kern="1200">
              <a:hlinkClick xmlns:r="http://schemas.openxmlformats.org/officeDocument/2006/relationships" r:id="rId8"/>
            </a:rPr>
            <a:t>The data after cleaning </a:t>
          </a:r>
          <a:endParaRPr lang="en-US" sz="1100" kern="1200"/>
        </a:p>
      </dsp:txBody>
      <dsp:txXfrm>
        <a:off x="7208178" y="2616382"/>
        <a:ext cx="288945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3055F-CA53-40EE-AC36-817DC11BC447}">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EA7D5-1572-4E80-92C7-16A15690C57E}">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a:t>Insights:-</a:t>
          </a:r>
          <a:r>
            <a:rPr lang="en-US" sz="1400" kern="1200"/>
            <a:t>Therefore, the total number of agents needed to achieve a 90% call connection rate is approximately 56.</a:t>
          </a:r>
        </a:p>
      </dsp:txBody>
      <dsp:txXfrm>
        <a:off x="417971" y="2644140"/>
        <a:ext cx="2889450" cy="720000"/>
      </dsp:txXfrm>
    </dsp:sp>
    <dsp:sp modelId="{C5481820-294D-4A32-A6B5-00B5418AC560}">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B530C8-FCC8-4599-A437-945093BFCB5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b="1" i="1" u="sng" kern="1200"/>
            <a:t>Result:-</a:t>
          </a:r>
          <a:r>
            <a:rPr lang="en-IN" sz="1400" b="1" i="1" kern="1200"/>
            <a:t> </a:t>
          </a:r>
          <a:r>
            <a:rPr lang="en-IN" sz="1400" kern="1200">
              <a:hlinkClick xmlns:r="http://schemas.openxmlformats.org/officeDocument/2006/relationships" r:id="rId5"/>
            </a:rPr>
            <a:t>to calculate the man power </a:t>
          </a:r>
          <a:endParaRPr lang="en-US" sz="1400" kern="1200"/>
        </a:p>
      </dsp:txBody>
      <dsp:txXfrm>
        <a:off x="3813075" y="2644140"/>
        <a:ext cx="2889450" cy="720000"/>
      </dsp:txXfrm>
    </dsp:sp>
    <dsp:sp modelId="{ADE466F8-F95A-4594-A443-817523404E36}">
      <dsp:nvSpPr>
        <dsp:cNvPr id="0" name=""/>
        <dsp:cNvSpPr/>
      </dsp:nvSpPr>
      <dsp:spPr>
        <a:xfrm>
          <a:off x="8002777" y="987197"/>
          <a:ext cx="1300252" cy="130025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6EEE3-0925-46EF-B239-5CD709C2EE09}">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IN" sz="1400" kern="1200">
              <a:hlinkClick xmlns:r="http://schemas.openxmlformats.org/officeDocument/2006/relationships" r:id="rId8"/>
            </a:rPr>
            <a:t>min number of agents required </a:t>
          </a:r>
          <a:endParaRPr lang="en-US" sz="14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4589-E737-474B-97DD-A726EB4A6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9BBF42-CDCE-48C3-9FD7-458052EE6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264BB6-E9D8-48D5-B47D-5A95619EA09C}"/>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5" name="Footer Placeholder 4">
            <a:extLst>
              <a:ext uri="{FF2B5EF4-FFF2-40B4-BE49-F238E27FC236}">
                <a16:creationId xmlns:a16="http://schemas.microsoft.com/office/drawing/2014/main" id="{57E3AC6C-E6C5-425A-9281-17B3568AA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A7399-6F50-42C2-B3EB-5940E501219A}"/>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380001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3CFC-28C3-4866-BBFC-0F6B86DB2E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ED742D-1FEC-4C67-B4DE-DB9916F3B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18C892-BBA1-4ABD-9237-FFE7D97C5AD6}"/>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5" name="Footer Placeholder 4">
            <a:extLst>
              <a:ext uri="{FF2B5EF4-FFF2-40B4-BE49-F238E27FC236}">
                <a16:creationId xmlns:a16="http://schemas.microsoft.com/office/drawing/2014/main" id="{4859634D-E1E3-4B4E-8F0A-9406FA105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B79EF-30D4-4B76-A082-0E6FE1C6B1E4}"/>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299851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0826F-90C8-4E19-8ABA-E64CF5D4B5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A8E11B-E20B-401A-AE7D-709987D56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14BCC-0438-4476-B3BC-6AA398B493B5}"/>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5" name="Footer Placeholder 4">
            <a:extLst>
              <a:ext uri="{FF2B5EF4-FFF2-40B4-BE49-F238E27FC236}">
                <a16:creationId xmlns:a16="http://schemas.microsoft.com/office/drawing/2014/main" id="{BEB7FCFF-0201-4BC9-BD90-3815D1F43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C21D9A-63CF-4F9D-B8B2-18F64BFB2476}"/>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13603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5FC9-6C6F-4F2F-81AB-8D86A1CCEC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21349-1AE8-479F-A58E-6BC9E7FD3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F1EBF-FF10-463D-847D-898FAAB4CFD3}"/>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5" name="Footer Placeholder 4">
            <a:extLst>
              <a:ext uri="{FF2B5EF4-FFF2-40B4-BE49-F238E27FC236}">
                <a16:creationId xmlns:a16="http://schemas.microsoft.com/office/drawing/2014/main" id="{63746C26-AD43-4C01-9B56-3780BE713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8E504-D495-4850-809F-F6190683BA83}"/>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283374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46DF-29B6-4F30-A668-1A9AEFB94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C52333-10B7-4ECC-97FB-125AF2425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93CCA9-8E40-462D-8364-FAE942881746}"/>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5" name="Footer Placeholder 4">
            <a:extLst>
              <a:ext uri="{FF2B5EF4-FFF2-40B4-BE49-F238E27FC236}">
                <a16:creationId xmlns:a16="http://schemas.microsoft.com/office/drawing/2014/main" id="{39BEE162-3D30-46AC-BA32-4ED6D8384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D8606-5058-4383-8B11-88265E503B1E}"/>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298023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01C2-06F7-4089-A9AF-BD0B0BDA06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2A6DF-6501-432A-8FD8-0D083207C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57D8CC-1EFA-47A0-8C54-9516BFDAC2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9A9A44-B909-43EE-BA70-B3F72B4C5652}"/>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6" name="Footer Placeholder 5">
            <a:extLst>
              <a:ext uri="{FF2B5EF4-FFF2-40B4-BE49-F238E27FC236}">
                <a16:creationId xmlns:a16="http://schemas.microsoft.com/office/drawing/2014/main" id="{942AE83B-4164-4677-97D3-64F91FD08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774A3-F114-407C-BC5A-5A5FD1DA0309}"/>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277257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3C8F-2B1E-4D86-9FCB-28AEC60784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D9C50C-AC84-495F-B03C-454186578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3B130-E587-4300-AC58-77007552AB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888A69-C757-4BF4-9E61-3C7F97A90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0B54B-DA23-4B3B-9BEB-8E08BEF0B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01D5AE-B77F-4CE2-B02F-135FE7180460}"/>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8" name="Footer Placeholder 7">
            <a:extLst>
              <a:ext uri="{FF2B5EF4-FFF2-40B4-BE49-F238E27FC236}">
                <a16:creationId xmlns:a16="http://schemas.microsoft.com/office/drawing/2014/main" id="{08142E02-E837-44FE-B855-D52F380190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518501-481D-42E1-A299-87527F450347}"/>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356989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E553-9637-401F-9A42-3282C6BADC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EBAEA9-A832-4F5D-94EE-6CE563504934}"/>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4" name="Footer Placeholder 3">
            <a:extLst>
              <a:ext uri="{FF2B5EF4-FFF2-40B4-BE49-F238E27FC236}">
                <a16:creationId xmlns:a16="http://schemas.microsoft.com/office/drawing/2014/main" id="{221CE28F-8F6B-4B45-9670-BB3A785CD4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2013DF-0106-458B-B0A5-0B68D6FCF9E2}"/>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361305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788246-4D82-4D04-B6F4-9568ED2468AA}"/>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3" name="Footer Placeholder 2">
            <a:extLst>
              <a:ext uri="{FF2B5EF4-FFF2-40B4-BE49-F238E27FC236}">
                <a16:creationId xmlns:a16="http://schemas.microsoft.com/office/drawing/2014/main" id="{17B2A489-F15F-47C3-B910-A15717CD98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79D164-8BE9-4160-AF77-296D6771199E}"/>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287266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917E-84D4-487F-89C7-055BF7FEF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0331E2-C2B9-4FE0-8B48-DF7CF977C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19EABE-9A53-4499-B5E8-C9A8450C5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278BAC-0272-4CF3-A5C9-E512BCBBF5EA}"/>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6" name="Footer Placeholder 5">
            <a:extLst>
              <a:ext uri="{FF2B5EF4-FFF2-40B4-BE49-F238E27FC236}">
                <a16:creationId xmlns:a16="http://schemas.microsoft.com/office/drawing/2014/main" id="{8B53803C-5F39-4B41-8321-34FCFD759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BF7A4-2FBC-485B-82AC-E2C0BB7B85E2}"/>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36936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07E2-F2E1-4406-85A4-0AE321B7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F38801-DD72-49BF-888A-2FCA6C9EBA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9A03A9-7696-49CE-8EF9-32386C620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EDAEE-55BF-4992-AEE8-115B3198634B}"/>
              </a:ext>
            </a:extLst>
          </p:cNvPr>
          <p:cNvSpPr>
            <a:spLocks noGrp="1"/>
          </p:cNvSpPr>
          <p:nvPr>
            <p:ph type="dt" sz="half" idx="10"/>
          </p:nvPr>
        </p:nvSpPr>
        <p:spPr/>
        <p:txBody>
          <a:bodyPr/>
          <a:lstStyle/>
          <a:p>
            <a:fld id="{DF38A224-5967-4EA4-BC5E-9D00885251B5}" type="datetimeFigureOut">
              <a:rPr lang="en-IN" smtClean="0"/>
              <a:t>21-07-2023</a:t>
            </a:fld>
            <a:endParaRPr lang="en-IN"/>
          </a:p>
        </p:txBody>
      </p:sp>
      <p:sp>
        <p:nvSpPr>
          <p:cNvPr id="6" name="Footer Placeholder 5">
            <a:extLst>
              <a:ext uri="{FF2B5EF4-FFF2-40B4-BE49-F238E27FC236}">
                <a16:creationId xmlns:a16="http://schemas.microsoft.com/office/drawing/2014/main" id="{F8988E28-F0CB-439E-84CE-1F8452CBA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2FC41-C01D-4A79-93C4-90D7AFFAE644}"/>
              </a:ext>
            </a:extLst>
          </p:cNvPr>
          <p:cNvSpPr>
            <a:spLocks noGrp="1"/>
          </p:cNvSpPr>
          <p:nvPr>
            <p:ph type="sldNum" sz="quarter" idx="12"/>
          </p:nvPr>
        </p:nvSpPr>
        <p:spPr/>
        <p:txBody>
          <a:bodyPr/>
          <a:lstStyle/>
          <a:p>
            <a:fld id="{D118989B-1278-4D3D-86F6-A73A9142CA19}" type="slidenum">
              <a:rPr lang="en-IN" smtClean="0"/>
              <a:t>‹#›</a:t>
            </a:fld>
            <a:endParaRPr lang="en-IN"/>
          </a:p>
        </p:txBody>
      </p:sp>
    </p:spTree>
    <p:extLst>
      <p:ext uri="{BB962C8B-B14F-4D97-AF65-F5344CB8AC3E}">
        <p14:creationId xmlns:p14="http://schemas.microsoft.com/office/powerpoint/2010/main" val="181317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B9CBC-46A6-4A50-9FB0-84C480ED8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0CD352-8028-41D2-890D-F7858C50A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7007E-251F-4C42-9D2E-654F8A7F1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8A224-5967-4EA4-BC5E-9D00885251B5}" type="datetimeFigureOut">
              <a:rPr lang="en-IN" smtClean="0"/>
              <a:t>21-07-2023</a:t>
            </a:fld>
            <a:endParaRPr lang="en-IN"/>
          </a:p>
        </p:txBody>
      </p:sp>
      <p:sp>
        <p:nvSpPr>
          <p:cNvPr id="5" name="Footer Placeholder 4">
            <a:extLst>
              <a:ext uri="{FF2B5EF4-FFF2-40B4-BE49-F238E27FC236}">
                <a16:creationId xmlns:a16="http://schemas.microsoft.com/office/drawing/2014/main" id="{F7AAB13D-8D5B-4AF1-A908-526523576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5E4453-7F96-4FC2-96B7-E978705D8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8989B-1278-4D3D-86F6-A73A9142CA19}" type="slidenum">
              <a:rPr lang="en-IN" smtClean="0"/>
              <a:t>‹#›</a:t>
            </a:fld>
            <a:endParaRPr lang="en-IN"/>
          </a:p>
        </p:txBody>
      </p:sp>
    </p:spTree>
    <p:extLst>
      <p:ext uri="{BB962C8B-B14F-4D97-AF65-F5344CB8AC3E}">
        <p14:creationId xmlns:p14="http://schemas.microsoft.com/office/powerpoint/2010/main" val="153547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coAgQrJ4aJMgiQ8pevDpRUBcvgmotio3xa4glYSEVnI4g?e=Z1JPkA&amp;nav=MTVfezk5NUVDQ0Y5LUY3MjAtNEUyNi1CNDc4LUUyRjI4NTg3MDI2N30" TargetMode="External"/><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hyperlink" Target="https://raghuenggcollegein-my.sharepoint.com/:x:/g/personal/20981a4427_raghuenggcollege_in/EcoAgQrJ4aJMgiQ8pevDpRUBcvgmotio3xa4glYSEVnI4g?e=mVMSSe&amp;nav=MTVfezVBRENGOUFCLTIzRUUtNDUxNS1CMDcyLTM2OTUwOTcyNDRGMX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drive/folders/1EXGtdqttqKvzMJEsmSxh3Uus9N4KVy83?usp=sharing" TargetMode="External"/><Relationship Id="rId2" Type="http://schemas.openxmlformats.org/officeDocument/2006/relationships/image" Target="../media/image31.jpeg"/><Relationship Id="rId1" Type="http://schemas.openxmlformats.org/officeDocument/2006/relationships/slideLayout" Target="../slideLayouts/slideLayout6.xml"/><Relationship Id="rId5" Type="http://schemas.openxmlformats.org/officeDocument/2006/relationships/hyperlink" Target="https://www.loom.com/share/9fc6e7f4fba54f189dc6cdf16207b5be?sid=b0869d00-e34c-470f-9948-d44d84e9b733" TargetMode="External"/><Relationship Id="rId4" Type="http://schemas.openxmlformats.org/officeDocument/2006/relationships/hyperlink" Target="https://raghuenggcollegein-my.sharepoint.com/:x:/g/personal/20981a4427_raghuenggcollege_in/EcoAgQrJ4aJMgiQ8pevDpRUBcvgmotio3xa4glYSEVnI4g?e=5ILz1M&amp;nav=MTVfe0VBNTU5Q0VBLTZDNTctNzY0Ni04REEyLTFGOUY3OUQ5QjJDMX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raghuenggcollegein-my.sharepoint.com/:x:/g/personal/20981a4427_raghuenggcollege_in/EcoAgQrJ4aJMgiQ8pevDpRUBcvgmotio3xa4glYSEVnI4g?e=Np2Zv5&amp;nav=MTVfezcxOUIxMUFELThGMjEtNDJGNy04MDdBLTcyQjY4NzA1RjJBRX0"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coAgQrJ4aJMgiQ8pevDpRUBcvgmotio3xa4glYSEVnI4g?e=NzZorD&amp;nav=MTVfe0ExQkEyM0Q2LThDNzktNEQ1Ny05MjUxLTBFNEFDQUIxQzc1RX0"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pette adding DNA sample to a petri dish">
            <a:extLst>
              <a:ext uri="{FF2B5EF4-FFF2-40B4-BE49-F238E27FC236}">
                <a16:creationId xmlns:a16="http://schemas.microsoft.com/office/drawing/2014/main" id="{0E6E4E89-5BEC-9C4E-1589-F6B250A80DF0}"/>
              </a:ext>
            </a:extLst>
          </p:cNvPr>
          <p:cNvPicPr>
            <a:picLocks noChangeAspect="1"/>
          </p:cNvPicPr>
          <p:nvPr/>
        </p:nvPicPr>
        <p:blipFill rotWithShape="1">
          <a:blip r:embed="rId2">
            <a:alphaModFix amt="50000"/>
          </a:blip>
          <a:srcRect t="25000"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A1F71FE5-7755-4A4A-9C8B-6DACBF353FF6}"/>
              </a:ext>
            </a:extLst>
          </p:cNvPr>
          <p:cNvSpPr>
            <a:spLocks noGrp="1"/>
          </p:cNvSpPr>
          <p:nvPr>
            <p:ph type="ctrTitle"/>
          </p:nvPr>
        </p:nvSpPr>
        <p:spPr>
          <a:xfrm>
            <a:off x="1524000" y="1122362"/>
            <a:ext cx="9144000" cy="2900518"/>
          </a:xfrm>
        </p:spPr>
        <p:txBody>
          <a:bodyPr>
            <a:normAutofit/>
          </a:bodyPr>
          <a:lstStyle/>
          <a:p>
            <a:r>
              <a:rPr lang="en-US" b="1" i="0">
                <a:solidFill>
                  <a:srgbClr val="FFFFFF"/>
                </a:solidFill>
                <a:effectLst/>
                <a:latin typeface="Manrope"/>
              </a:rPr>
              <a:t>ABC Call Volume Trend Analysis</a:t>
            </a:r>
            <a:br>
              <a:rPr lang="en-US" b="1" i="0">
                <a:solidFill>
                  <a:srgbClr val="FFFFFF"/>
                </a:solidFill>
                <a:effectLst/>
                <a:latin typeface="Manrope"/>
              </a:rPr>
            </a:br>
            <a:endParaRPr lang="en-IN">
              <a:solidFill>
                <a:srgbClr val="FFFFFF"/>
              </a:solidFill>
            </a:endParaRPr>
          </a:p>
        </p:txBody>
      </p:sp>
      <p:sp>
        <p:nvSpPr>
          <p:cNvPr id="3" name="Subtitle 2">
            <a:extLst>
              <a:ext uri="{FF2B5EF4-FFF2-40B4-BE49-F238E27FC236}">
                <a16:creationId xmlns:a16="http://schemas.microsoft.com/office/drawing/2014/main" id="{A607CB4D-8A04-4F82-B229-53943A22AB63}"/>
              </a:ext>
            </a:extLst>
          </p:cNvPr>
          <p:cNvSpPr>
            <a:spLocks noGrp="1"/>
          </p:cNvSpPr>
          <p:nvPr>
            <p:ph type="subTitle" idx="1"/>
          </p:nvPr>
        </p:nvSpPr>
        <p:spPr>
          <a:xfrm>
            <a:off x="1524000" y="4159404"/>
            <a:ext cx="9144000" cy="1098395"/>
          </a:xfrm>
        </p:spPr>
        <p:txBody>
          <a:bodyPr>
            <a:normAutofit/>
          </a:bodyPr>
          <a:lstStyle/>
          <a:p>
            <a:r>
              <a:rPr lang="en-IN">
                <a:solidFill>
                  <a:srgbClr val="FFFFFF"/>
                </a:solidFill>
              </a:rPr>
              <a:t>A Project Report by J. Athreya Sharma</a:t>
            </a:r>
          </a:p>
        </p:txBody>
      </p:sp>
    </p:spTree>
    <p:extLst>
      <p:ext uri="{BB962C8B-B14F-4D97-AF65-F5344CB8AC3E}">
        <p14:creationId xmlns:p14="http://schemas.microsoft.com/office/powerpoint/2010/main" val="3478382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wo telephones communicating">
            <a:extLst>
              <a:ext uri="{FF2B5EF4-FFF2-40B4-BE49-F238E27FC236}">
                <a16:creationId xmlns:a16="http://schemas.microsoft.com/office/drawing/2014/main" id="{E1C5292E-728B-DD0D-C650-7676C241BEA1}"/>
              </a:ext>
            </a:extLst>
          </p:cNvPr>
          <p:cNvPicPr>
            <a:picLocks noChangeAspect="1"/>
          </p:cNvPicPr>
          <p:nvPr/>
        </p:nvPicPr>
        <p:blipFill rotWithShape="1">
          <a:blip r:embed="rId2">
            <a:alphaModFix amt="25000"/>
          </a:blip>
          <a:srcRect r="-2" b="24998"/>
          <a:stretch/>
        </p:blipFill>
        <p:spPr>
          <a:xfrm>
            <a:off x="20" y="-1"/>
            <a:ext cx="12191980" cy="6858001"/>
          </a:xfrm>
          <a:prstGeom prst="rect">
            <a:avLst/>
          </a:prstGeom>
        </p:spPr>
      </p:pic>
      <p:sp>
        <p:nvSpPr>
          <p:cNvPr id="2" name="Title 1">
            <a:extLst>
              <a:ext uri="{FF2B5EF4-FFF2-40B4-BE49-F238E27FC236}">
                <a16:creationId xmlns:a16="http://schemas.microsoft.com/office/drawing/2014/main" id="{358F0E37-B0AC-4060-A49F-D845B299DC87}"/>
              </a:ext>
            </a:extLst>
          </p:cNvPr>
          <p:cNvSpPr>
            <a:spLocks noGrp="1"/>
          </p:cNvSpPr>
          <p:nvPr>
            <p:ph type="title"/>
          </p:nvPr>
        </p:nvSpPr>
        <p:spPr>
          <a:xfrm>
            <a:off x="838200" y="2140021"/>
            <a:ext cx="6696445" cy="1325563"/>
          </a:xfrm>
        </p:spPr>
        <p:txBody>
          <a:bodyPr>
            <a:normAutofit/>
          </a:bodyPr>
          <a:lstStyle/>
          <a:p>
            <a:r>
              <a:rPr lang="en-IN" sz="4000" b="1" i="1">
                <a:solidFill>
                  <a:srgbClr val="FFFFFF"/>
                </a:solidFill>
              </a:rPr>
              <a:t>Continue</a:t>
            </a:r>
          </a:p>
        </p:txBody>
      </p:sp>
      <p:sp>
        <p:nvSpPr>
          <p:cNvPr id="3" name="Content Placeholder 2">
            <a:extLst>
              <a:ext uri="{FF2B5EF4-FFF2-40B4-BE49-F238E27FC236}">
                <a16:creationId xmlns:a16="http://schemas.microsoft.com/office/drawing/2014/main" id="{C632898E-E933-419F-B65A-DF216D853268}"/>
              </a:ext>
            </a:extLst>
          </p:cNvPr>
          <p:cNvSpPr>
            <a:spLocks noGrp="1"/>
          </p:cNvSpPr>
          <p:nvPr>
            <p:ph idx="1"/>
          </p:nvPr>
        </p:nvSpPr>
        <p:spPr>
          <a:xfrm>
            <a:off x="838200" y="3590600"/>
            <a:ext cx="6696452" cy="2433722"/>
          </a:xfrm>
        </p:spPr>
        <p:txBody>
          <a:bodyPr>
            <a:normAutofit/>
          </a:bodyPr>
          <a:lstStyle/>
          <a:p>
            <a:r>
              <a:rPr lang="en-IN" sz="1600" b="1" i="1" u="sng">
                <a:solidFill>
                  <a:srgbClr val="FFFFFF"/>
                </a:solidFill>
              </a:rPr>
              <a:t>Approach:-</a:t>
            </a:r>
            <a:r>
              <a:rPr lang="en-IN" sz="1600">
                <a:solidFill>
                  <a:srgbClr val="FFFFFF"/>
                </a:solidFill>
              </a:rPr>
              <a:t>The question is the combination of two question so I have divided into two parts . The first part is I have calculated the average call second count of customer and count of call seconds by using the pivot table by taking the duration, call seconds, call status and customer phone number columns from the given data . Here you can find the answered calls are more when compared to other two categories . You can find the graph also </a:t>
            </a:r>
          </a:p>
          <a:p>
            <a:r>
              <a:rPr lang="en-IN" sz="1600">
                <a:solidFill>
                  <a:srgbClr val="FFFFFF"/>
                </a:solidFill>
              </a:rPr>
              <a:t>After that they have asked to find the minimum number of agents required for that I have taken 3 columns date and time, call seconds and time bucket . I have converted the date and time to the date and month format i.e 21-01-2022 to 21-jan by using the ctrl + shift + 3.</a:t>
            </a:r>
          </a:p>
        </p:txBody>
      </p:sp>
    </p:spTree>
    <p:extLst>
      <p:ext uri="{BB962C8B-B14F-4D97-AF65-F5344CB8AC3E}">
        <p14:creationId xmlns:p14="http://schemas.microsoft.com/office/powerpoint/2010/main" val="350270003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C0B7D-DFE2-4912-83A1-639E6F4CD5D8}"/>
              </a:ext>
            </a:extLst>
          </p:cNvPr>
          <p:cNvSpPr>
            <a:spLocks noGrp="1"/>
          </p:cNvSpPr>
          <p:nvPr>
            <p:ph type="title"/>
          </p:nvPr>
        </p:nvSpPr>
        <p:spPr>
          <a:xfrm>
            <a:off x="4553733" y="548464"/>
            <a:ext cx="6798541" cy="1675623"/>
          </a:xfrm>
        </p:spPr>
        <p:txBody>
          <a:bodyPr anchor="b">
            <a:normAutofit/>
          </a:bodyPr>
          <a:lstStyle/>
          <a:p>
            <a:r>
              <a:rPr lang="en-IN" sz="4000" b="1" i="1"/>
              <a:t>Continue </a:t>
            </a:r>
          </a:p>
        </p:txBody>
      </p:sp>
      <p:pic>
        <p:nvPicPr>
          <p:cNvPr id="5" name="Picture 4" descr="Stopwatch with time motion blur">
            <a:extLst>
              <a:ext uri="{FF2B5EF4-FFF2-40B4-BE49-F238E27FC236}">
                <a16:creationId xmlns:a16="http://schemas.microsoft.com/office/drawing/2014/main" id="{74A8C5BA-9B7A-DF06-D238-C59D14ECF920}"/>
              </a:ext>
            </a:extLst>
          </p:cNvPr>
          <p:cNvPicPr>
            <a:picLocks noChangeAspect="1"/>
          </p:cNvPicPr>
          <p:nvPr/>
        </p:nvPicPr>
        <p:blipFill rotWithShape="1">
          <a:blip r:embed="rId2"/>
          <a:srcRect l="6111" r="2085" b="-19"/>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20EB684B-555F-41BD-992B-F204F393BB46}"/>
              </a:ext>
            </a:extLst>
          </p:cNvPr>
          <p:cNvSpPr>
            <a:spLocks noGrp="1"/>
          </p:cNvSpPr>
          <p:nvPr>
            <p:ph idx="1"/>
          </p:nvPr>
        </p:nvSpPr>
        <p:spPr>
          <a:xfrm>
            <a:off x="4553734" y="2409830"/>
            <a:ext cx="6798539" cy="3705217"/>
          </a:xfrm>
        </p:spPr>
        <p:txBody>
          <a:bodyPr>
            <a:normAutofit/>
          </a:bodyPr>
          <a:lstStyle/>
          <a:p>
            <a:r>
              <a:rPr lang="en-IN" sz="2000"/>
              <a:t>Now by using the pivot table I have counted the relation between the count of call seconds and time bucket and for that I have calculated the agent required by using the formula =ROUND(H8*56,0) </a:t>
            </a:r>
          </a:p>
          <a:p>
            <a:r>
              <a:rPr lang="en-IN" sz="2000"/>
              <a:t>Next in the same sheet I have calculated the sum of call seconds by using the time bucket and call seconds on 1-1-2022 </a:t>
            </a:r>
          </a:p>
          <a:p>
            <a:r>
              <a:rPr lang="en-IN" sz="2000"/>
              <a:t>By finding the sum we can find sum of hour by dividing by 3 . Total agent required for the 60 % is by diving sum of hour by 5. for 90 % by 60 %/60*90. </a:t>
            </a:r>
          </a:p>
        </p:txBody>
      </p:sp>
    </p:spTree>
    <p:extLst>
      <p:ext uri="{BB962C8B-B14F-4D97-AF65-F5344CB8AC3E}">
        <p14:creationId xmlns:p14="http://schemas.microsoft.com/office/powerpoint/2010/main" val="130555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20C5D1-1DDB-E2E1-8950-61C4948AF239}"/>
              </a:ext>
            </a:extLst>
          </p:cNvPr>
          <p:cNvPicPr>
            <a:picLocks noChangeAspect="1"/>
          </p:cNvPicPr>
          <p:nvPr/>
        </p:nvPicPr>
        <p:blipFill rotWithShape="1">
          <a:blip r:embed="rId2">
            <a:alphaModFix amt="35000"/>
          </a:blip>
          <a:srcRect t="8572"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8D87A6FA-D37C-47E7-859E-CDDDAEC37AB4}"/>
              </a:ext>
            </a:extLst>
          </p:cNvPr>
          <p:cNvSpPr>
            <a:spLocks noGrp="1"/>
          </p:cNvSpPr>
          <p:nvPr>
            <p:ph type="title"/>
          </p:nvPr>
        </p:nvSpPr>
        <p:spPr>
          <a:xfrm>
            <a:off x="838200" y="365125"/>
            <a:ext cx="10515600" cy="1325563"/>
          </a:xfrm>
        </p:spPr>
        <p:txBody>
          <a:bodyPr>
            <a:normAutofit/>
          </a:bodyPr>
          <a:lstStyle/>
          <a:p>
            <a:r>
              <a:rPr lang="en-IN" b="1" i="1">
                <a:solidFill>
                  <a:srgbClr val="FFFFFF"/>
                </a:solidFill>
              </a:rPr>
              <a:t>Continue</a:t>
            </a:r>
          </a:p>
        </p:txBody>
      </p:sp>
      <p:graphicFrame>
        <p:nvGraphicFramePr>
          <p:cNvPr id="5" name="Content Placeholder 2">
            <a:extLst>
              <a:ext uri="{FF2B5EF4-FFF2-40B4-BE49-F238E27FC236}">
                <a16:creationId xmlns:a16="http://schemas.microsoft.com/office/drawing/2014/main" id="{57F773FA-3161-3554-88D4-BA664B07AAA6}"/>
              </a:ext>
            </a:extLst>
          </p:cNvPr>
          <p:cNvGraphicFramePr>
            <a:graphicFrameLocks noGrp="1"/>
          </p:cNvGraphicFramePr>
          <p:nvPr>
            <p:ph idx="1"/>
            <p:extLst>
              <p:ext uri="{D42A27DB-BD31-4B8C-83A1-F6EECF244321}">
                <p14:modId xmlns:p14="http://schemas.microsoft.com/office/powerpoint/2010/main" val="38094427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6554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F4C5C22-C434-4382-BC11-21C1EFDF9CF3}"/>
              </a:ext>
            </a:extLst>
          </p:cNvPr>
          <p:cNvPicPr>
            <a:picLocks noChangeAspect="1"/>
          </p:cNvPicPr>
          <p:nvPr/>
        </p:nvPicPr>
        <p:blipFill>
          <a:blip r:embed="rId2"/>
          <a:stretch>
            <a:fillRect/>
          </a:stretch>
        </p:blipFill>
        <p:spPr>
          <a:xfrm>
            <a:off x="1330022" y="643467"/>
            <a:ext cx="9531956" cy="1599541"/>
          </a:xfrm>
          <a:prstGeom prst="rect">
            <a:avLst/>
          </a:prstGeom>
        </p:spPr>
      </p:pic>
      <p:graphicFrame>
        <p:nvGraphicFramePr>
          <p:cNvPr id="4" name="Chart 3">
            <a:extLst>
              <a:ext uri="{FF2B5EF4-FFF2-40B4-BE49-F238E27FC236}">
                <a16:creationId xmlns:a16="http://schemas.microsoft.com/office/drawing/2014/main" id="{55F7C6FD-DAF0-4EBC-8998-1C2A4F9C838A}"/>
              </a:ext>
            </a:extLst>
          </p:cNvPr>
          <p:cNvGraphicFramePr>
            <a:graphicFrameLocks/>
          </p:cNvGraphicFramePr>
          <p:nvPr>
            <p:extLst>
              <p:ext uri="{D42A27DB-BD31-4B8C-83A1-F6EECF244321}">
                <p14:modId xmlns:p14="http://schemas.microsoft.com/office/powerpoint/2010/main" val="3460294004"/>
              </p:ext>
            </p:extLst>
          </p:nvPr>
        </p:nvGraphicFramePr>
        <p:xfrm>
          <a:off x="1474441" y="2421159"/>
          <a:ext cx="9387536" cy="37933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057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896DF9-F523-41F9-8E5F-330604EF1015}"/>
              </a:ext>
            </a:extLst>
          </p:cNvPr>
          <p:cNvPicPr>
            <a:picLocks noChangeAspect="1"/>
          </p:cNvPicPr>
          <p:nvPr/>
        </p:nvPicPr>
        <p:blipFill>
          <a:blip r:embed="rId2"/>
          <a:stretch>
            <a:fillRect/>
          </a:stretch>
        </p:blipFill>
        <p:spPr>
          <a:xfrm>
            <a:off x="457202" y="358970"/>
            <a:ext cx="5426764" cy="2830697"/>
          </a:xfrm>
          <a:prstGeom prst="rect">
            <a:avLst/>
          </a:prstGeom>
        </p:spPr>
      </p:pic>
      <p:pic>
        <p:nvPicPr>
          <p:cNvPr id="3" name="Picture 2">
            <a:extLst>
              <a:ext uri="{FF2B5EF4-FFF2-40B4-BE49-F238E27FC236}">
                <a16:creationId xmlns:a16="http://schemas.microsoft.com/office/drawing/2014/main" id="{1F49571F-C44D-48C2-86BD-CD278A4C5F94}"/>
              </a:ext>
            </a:extLst>
          </p:cNvPr>
          <p:cNvPicPr>
            <a:picLocks noChangeAspect="1"/>
          </p:cNvPicPr>
          <p:nvPr/>
        </p:nvPicPr>
        <p:blipFill>
          <a:blip r:embed="rId3"/>
          <a:stretch>
            <a:fillRect/>
          </a:stretch>
        </p:blipFill>
        <p:spPr>
          <a:xfrm>
            <a:off x="457201" y="4516184"/>
            <a:ext cx="5426764" cy="990384"/>
          </a:xfrm>
          <a:prstGeom prst="rect">
            <a:avLst/>
          </a:prstGeom>
        </p:spPr>
      </p:pic>
      <p:sp>
        <p:nvSpPr>
          <p:cNvPr id="20"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FA2AB78-4BE3-4D1A-80D1-BD638DC8B71A}"/>
              </a:ext>
            </a:extLst>
          </p:cNvPr>
          <p:cNvPicPr>
            <a:picLocks noChangeAspect="1"/>
          </p:cNvPicPr>
          <p:nvPr/>
        </p:nvPicPr>
        <p:blipFill>
          <a:blip r:embed="rId4"/>
          <a:stretch>
            <a:fillRect/>
          </a:stretch>
        </p:blipFill>
        <p:spPr>
          <a:xfrm>
            <a:off x="6585632" y="321734"/>
            <a:ext cx="4871567" cy="6069922"/>
          </a:xfrm>
          <a:prstGeom prst="rect">
            <a:avLst/>
          </a:prstGeom>
        </p:spPr>
      </p:pic>
    </p:spTree>
    <p:extLst>
      <p:ext uri="{BB962C8B-B14F-4D97-AF65-F5344CB8AC3E}">
        <p14:creationId xmlns:p14="http://schemas.microsoft.com/office/powerpoint/2010/main" val="277241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94620A92-BF39-434E-BC67-3AC757F20497}"/>
              </a:ext>
            </a:extLst>
          </p:cNvPr>
          <p:cNvGraphicFramePr>
            <a:graphicFrameLocks/>
          </p:cNvGraphicFramePr>
          <p:nvPr>
            <p:extLst>
              <p:ext uri="{D42A27DB-BD31-4B8C-83A1-F6EECF244321}">
                <p14:modId xmlns:p14="http://schemas.microsoft.com/office/powerpoint/2010/main" val="1676886168"/>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445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1">
            <a:extLst>
              <a:ext uri="{FF2B5EF4-FFF2-40B4-BE49-F238E27FC236}">
                <a16:creationId xmlns:a16="http://schemas.microsoft.com/office/drawing/2014/main" id="{A8DC20BE-2EE3-423E-8873-7E684D033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3">
            <a:extLst>
              <a:ext uri="{FF2B5EF4-FFF2-40B4-BE49-F238E27FC236}">
                <a16:creationId xmlns:a16="http://schemas.microsoft.com/office/drawing/2014/main" id="{AA693EB7-865B-49B6-B0F4-7D3289D18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5">
            <a:extLst>
              <a:ext uri="{FF2B5EF4-FFF2-40B4-BE49-F238E27FC236}">
                <a16:creationId xmlns:a16="http://schemas.microsoft.com/office/drawing/2014/main" id="{D319511D-8951-4C0E-A98B-0B070288FE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E94F28A5-172A-481A-818A-BEBB655C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17">
              <a:extLst>
                <a:ext uri="{FF2B5EF4-FFF2-40B4-BE49-F238E27FC236}">
                  <a16:creationId xmlns:a16="http://schemas.microsoft.com/office/drawing/2014/main" id="{6C84E780-BE3B-4240-9EA0-F435AE760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B59A592-D2CE-40BE-B3E1-1B8D16F67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19">
              <a:extLst>
                <a:ext uri="{FF2B5EF4-FFF2-40B4-BE49-F238E27FC236}">
                  <a16:creationId xmlns:a16="http://schemas.microsoft.com/office/drawing/2014/main" id="{E99B7A38-17B0-4FB6-8DC2-568C4655A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FF4C7269-B196-486D-A47F-77BB23AAE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21">
              <a:extLst>
                <a:ext uri="{FF2B5EF4-FFF2-40B4-BE49-F238E27FC236}">
                  <a16:creationId xmlns:a16="http://schemas.microsoft.com/office/drawing/2014/main" id="{ED89A2E8-95F8-4827-9432-1AA7E8257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23">
            <a:extLst>
              <a:ext uri="{FF2B5EF4-FFF2-40B4-BE49-F238E27FC236}">
                <a16:creationId xmlns:a16="http://schemas.microsoft.com/office/drawing/2014/main" id="{F3856C81-415E-484F-93E4-C329F454D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C95D42B-FBF3-4C81-8FD4-CBED235411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F9A2762D-96C8-43A9-8FB4-B893A422FD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0D8D0F-A2C7-4629-B042-A99DF4CD1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AA066E0-8819-4B74-B577-4F86B6ACB3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6822E5-6B0C-4271-AAEB-6E5B9AB9B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18639AD1-4D74-4424-B02C-50AAADBE06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33" name="Straight Connector 32">
              <a:extLst>
                <a:ext uri="{FF2B5EF4-FFF2-40B4-BE49-F238E27FC236}">
                  <a16:creationId xmlns:a16="http://schemas.microsoft.com/office/drawing/2014/main" id="{741F3A5D-026C-48FF-BE29-DFBA51A917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5E9F231-9EEC-48FA-BD74-DF5FBF7354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A3E55D-272D-4836-BF1B-B46C0248A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887AC4-55DC-42D7-B003-76ED4B52D0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B29481A6-9A3B-4120-9C9D-8BD206C92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54E220D0-6FEB-4727-960C-B637712D71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30854E48-F0D5-4C38-80CF-950BE37A8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6529B87-72DD-45B8-89EC-6358F8678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5B663B-04AC-4C76-A8D2-80D94C33A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B4FF8E-FA13-4808-9658-DC67573F7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63A47E-B1AC-47C7-9630-DFF748E03073}"/>
              </a:ext>
            </a:extLst>
          </p:cNvPr>
          <p:cNvSpPr>
            <a:spLocks noGrp="1"/>
          </p:cNvSpPr>
          <p:nvPr>
            <p:ph type="title"/>
          </p:nvPr>
        </p:nvSpPr>
        <p:spPr>
          <a:xfrm>
            <a:off x="630936" y="630935"/>
            <a:ext cx="5107366" cy="5481275"/>
          </a:xfrm>
          <a:noFill/>
        </p:spPr>
        <p:txBody>
          <a:bodyPr vert="horz" lIns="91440" tIns="45720" rIns="91440" bIns="45720" rtlCol="0" anchor="t">
            <a:normAutofit/>
          </a:bodyPr>
          <a:lstStyle/>
          <a:p>
            <a:r>
              <a:rPr lang="en-US" sz="2300" b="1" i="1" kern="1200">
                <a:solidFill>
                  <a:schemeClr val="bg1"/>
                </a:solidFill>
                <a:latin typeface="+mj-lt"/>
                <a:ea typeface="+mj-ea"/>
                <a:cs typeface="+mj-cs"/>
              </a:rPr>
              <a:t>Task 4:-Let’s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a:t>
            </a:r>
            <a:br>
              <a:rPr lang="en-US" sz="2300" b="1" i="1" kern="1200">
                <a:solidFill>
                  <a:schemeClr val="bg1"/>
                </a:solidFill>
                <a:latin typeface="+mj-lt"/>
                <a:ea typeface="+mj-ea"/>
                <a:cs typeface="+mj-cs"/>
              </a:rPr>
            </a:br>
            <a:r>
              <a:rPr lang="en-US" sz="2300" b="1" i="1" kern="1200">
                <a:solidFill>
                  <a:schemeClr val="bg1"/>
                </a:solidFill>
                <a:latin typeface="+mj-lt"/>
                <a:ea typeface="+mj-ea"/>
                <a:cs typeface="+mj-cs"/>
              </a:rPr>
              <a:t>follows:</a:t>
            </a:r>
            <a:br>
              <a:rPr lang="en-US" sz="2300" kern="1200">
                <a:solidFill>
                  <a:schemeClr val="bg1"/>
                </a:solidFill>
                <a:latin typeface="+mj-lt"/>
                <a:ea typeface="+mj-ea"/>
                <a:cs typeface="+mj-cs"/>
              </a:rPr>
            </a:br>
            <a:br>
              <a:rPr lang="en-US" sz="2300" kern="1200">
                <a:solidFill>
                  <a:schemeClr val="bg1"/>
                </a:solidFill>
                <a:latin typeface="+mj-lt"/>
                <a:ea typeface="+mj-ea"/>
                <a:cs typeface="+mj-cs"/>
              </a:rPr>
            </a:br>
            <a:br>
              <a:rPr lang="en-US" sz="2300" kern="1200">
                <a:solidFill>
                  <a:schemeClr val="bg1"/>
                </a:solidFill>
                <a:latin typeface="+mj-lt"/>
                <a:ea typeface="+mj-ea"/>
                <a:cs typeface="+mj-cs"/>
              </a:rPr>
            </a:br>
            <a:r>
              <a:rPr lang="en-US" sz="2300" b="1" kern="1200">
                <a:solidFill>
                  <a:schemeClr val="bg1"/>
                </a:solidFill>
                <a:latin typeface="+mj-lt"/>
                <a:ea typeface="+mj-ea"/>
                <a:cs typeface="+mj-cs"/>
              </a:rPr>
              <a:t> Now propose a manpower plan required during each time bucket in a day. Maximum Abandon rate assumption would be same 10%.</a:t>
            </a:r>
          </a:p>
        </p:txBody>
      </p:sp>
      <p:pic>
        <p:nvPicPr>
          <p:cNvPr id="7" name="Picture 6">
            <a:extLst>
              <a:ext uri="{FF2B5EF4-FFF2-40B4-BE49-F238E27FC236}">
                <a16:creationId xmlns:a16="http://schemas.microsoft.com/office/drawing/2014/main" id="{5CA37679-7C63-42BF-8D36-6BA8024EC411}"/>
              </a:ext>
            </a:extLst>
          </p:cNvPr>
          <p:cNvPicPr>
            <a:picLocks noChangeAspect="1"/>
          </p:cNvPicPr>
          <p:nvPr/>
        </p:nvPicPr>
        <p:blipFill>
          <a:blip r:embed="rId2"/>
          <a:stretch>
            <a:fillRect/>
          </a:stretch>
        </p:blipFill>
        <p:spPr>
          <a:xfrm>
            <a:off x="6147296" y="4437416"/>
            <a:ext cx="5333454" cy="346675"/>
          </a:xfrm>
          <a:prstGeom prst="rect">
            <a:avLst/>
          </a:prstGeom>
        </p:spPr>
      </p:pic>
      <p:grpSp>
        <p:nvGrpSpPr>
          <p:cNvPr id="46" name="Group 45">
            <a:extLst>
              <a:ext uri="{FF2B5EF4-FFF2-40B4-BE49-F238E27FC236}">
                <a16:creationId xmlns:a16="http://schemas.microsoft.com/office/drawing/2014/main" id="{1D788327-7D9D-4E47-846F-020A8F5E23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009063" y="3253797"/>
            <a:ext cx="304800" cy="429768"/>
            <a:chOff x="215328" y="-46937"/>
            <a:chExt cx="304800" cy="2773841"/>
          </a:xfrm>
        </p:grpSpPr>
        <p:cxnSp>
          <p:nvCxnSpPr>
            <p:cNvPr id="47" name="Straight Connector 46">
              <a:extLst>
                <a:ext uri="{FF2B5EF4-FFF2-40B4-BE49-F238E27FC236}">
                  <a16:creationId xmlns:a16="http://schemas.microsoft.com/office/drawing/2014/main" id="{AB903337-D6B8-41EE-B6A3-4329C8D8E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0D28A68-745E-44CC-A29E-0EB13A8442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B18D645-DE9C-49EB-85CC-C100857976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BB3B1F-5029-47B9-B1A5-2469BF49D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035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E46F02DB-82DE-20A4-B6B4-2750B2EB0F6F}"/>
              </a:ext>
            </a:extLst>
          </p:cNvPr>
          <p:cNvPicPr>
            <a:picLocks noChangeAspect="1"/>
          </p:cNvPicPr>
          <p:nvPr/>
        </p:nvPicPr>
        <p:blipFill rotWithShape="1">
          <a:blip r:embed="rId2">
            <a:alphaModFix amt="35000"/>
          </a:blip>
          <a:srcRect t="10000"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DF797D65-8D54-42A2-B0ED-00221C440872}"/>
              </a:ext>
            </a:extLst>
          </p:cNvPr>
          <p:cNvSpPr>
            <a:spLocks noGrp="1"/>
          </p:cNvSpPr>
          <p:nvPr>
            <p:ph type="title"/>
          </p:nvPr>
        </p:nvSpPr>
        <p:spPr>
          <a:xfrm>
            <a:off x="838200" y="365125"/>
            <a:ext cx="10515600" cy="1325563"/>
          </a:xfrm>
        </p:spPr>
        <p:txBody>
          <a:bodyPr>
            <a:normAutofit/>
          </a:bodyPr>
          <a:lstStyle/>
          <a:p>
            <a:r>
              <a:rPr lang="en-IN" b="1" i="1">
                <a:solidFill>
                  <a:srgbClr val="FFFFFF"/>
                </a:solidFill>
              </a:rPr>
              <a:t>Continue </a:t>
            </a:r>
          </a:p>
        </p:txBody>
      </p:sp>
      <p:sp>
        <p:nvSpPr>
          <p:cNvPr id="3" name="Content Placeholder 2">
            <a:extLst>
              <a:ext uri="{FF2B5EF4-FFF2-40B4-BE49-F238E27FC236}">
                <a16:creationId xmlns:a16="http://schemas.microsoft.com/office/drawing/2014/main" id="{551A8FA2-BF9A-4441-A3F7-170EA6DE69D5}"/>
              </a:ext>
            </a:extLst>
          </p:cNvPr>
          <p:cNvSpPr>
            <a:spLocks noGrp="1"/>
          </p:cNvSpPr>
          <p:nvPr>
            <p:ph idx="1"/>
          </p:nvPr>
        </p:nvSpPr>
        <p:spPr>
          <a:xfrm>
            <a:off x="838200" y="1825625"/>
            <a:ext cx="10515600" cy="4351338"/>
          </a:xfrm>
        </p:spPr>
        <p:txBody>
          <a:bodyPr>
            <a:normAutofit/>
          </a:bodyPr>
          <a:lstStyle/>
          <a:p>
            <a:r>
              <a:rPr lang="en-IN" b="1" i="1" u="sng">
                <a:solidFill>
                  <a:srgbClr val="FFFFFF"/>
                </a:solidFill>
              </a:rPr>
              <a:t>Approach:- </a:t>
            </a:r>
            <a:r>
              <a:rPr lang="en-IN">
                <a:solidFill>
                  <a:srgbClr val="FFFFFF"/>
                </a:solidFill>
              </a:rPr>
              <a:t>First I have calculated the call distribution to calculate this I have used pivot table in that I have taken time bucket call distribution .. Etc columns and drawn a graph for this . </a:t>
            </a:r>
          </a:p>
          <a:p>
            <a:r>
              <a:rPr lang="en-IN">
                <a:solidFill>
                  <a:srgbClr val="FFFFFF"/>
                </a:solidFill>
              </a:rPr>
              <a:t>Next by using the pivot table only I have calculated by taking date in rows count of call status in values and call status in the columns and drawn a graph for this . After calculation the average call daily is 5130 for the night it is calculated by using the formula =5130*30% the addition hours is calculated by =ROUND(N4*198.6*0.9/3600,0) and additional agent required is calculated by =ROUND(N6/5,0). </a:t>
            </a:r>
          </a:p>
        </p:txBody>
      </p:sp>
    </p:spTree>
    <p:extLst>
      <p:ext uri="{BB962C8B-B14F-4D97-AF65-F5344CB8AC3E}">
        <p14:creationId xmlns:p14="http://schemas.microsoft.com/office/powerpoint/2010/main" val="9039475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blue wall clock showing the time 11:59">
            <a:extLst>
              <a:ext uri="{FF2B5EF4-FFF2-40B4-BE49-F238E27FC236}">
                <a16:creationId xmlns:a16="http://schemas.microsoft.com/office/drawing/2014/main" id="{8181902E-EDA0-02EB-5F13-3DEADD9258B4}"/>
              </a:ext>
            </a:extLst>
          </p:cNvPr>
          <p:cNvPicPr>
            <a:picLocks noChangeAspect="1"/>
          </p:cNvPicPr>
          <p:nvPr/>
        </p:nvPicPr>
        <p:blipFill rotWithShape="1">
          <a:blip r:embed="rId2">
            <a:alphaModFix amt="60000"/>
          </a:blip>
          <a:srcRect t="3644" r="-2" b="11649"/>
          <a:stretch/>
        </p:blipFill>
        <p:spPr>
          <a:xfrm>
            <a:off x="-1" y="10"/>
            <a:ext cx="12192001" cy="6857990"/>
          </a:xfrm>
          <a:prstGeom prst="rect">
            <a:avLst/>
          </a:prstGeom>
        </p:spPr>
      </p:pic>
      <p:sp>
        <p:nvSpPr>
          <p:cNvPr id="2" name="Title 1">
            <a:extLst>
              <a:ext uri="{FF2B5EF4-FFF2-40B4-BE49-F238E27FC236}">
                <a16:creationId xmlns:a16="http://schemas.microsoft.com/office/drawing/2014/main" id="{E994E4D2-4450-48FD-84F5-82D76E2DA6C2}"/>
              </a:ext>
            </a:extLst>
          </p:cNvPr>
          <p:cNvSpPr>
            <a:spLocks noGrp="1"/>
          </p:cNvSpPr>
          <p:nvPr>
            <p:ph type="title"/>
          </p:nvPr>
        </p:nvSpPr>
        <p:spPr>
          <a:xfrm>
            <a:off x="838199" y="1671570"/>
            <a:ext cx="5155261" cy="4072044"/>
          </a:xfrm>
        </p:spPr>
        <p:txBody>
          <a:bodyPr anchor="t">
            <a:normAutofit/>
          </a:bodyPr>
          <a:lstStyle/>
          <a:p>
            <a:r>
              <a:rPr lang="en-IN" b="1" i="1">
                <a:solidFill>
                  <a:srgbClr val="FFFFFF"/>
                </a:solidFill>
              </a:rPr>
              <a:t>Continue</a:t>
            </a:r>
          </a:p>
        </p:txBody>
      </p:sp>
      <p:sp>
        <p:nvSpPr>
          <p:cNvPr id="3" name="Content Placeholder 2">
            <a:extLst>
              <a:ext uri="{FF2B5EF4-FFF2-40B4-BE49-F238E27FC236}">
                <a16:creationId xmlns:a16="http://schemas.microsoft.com/office/drawing/2014/main" id="{B9B415E5-B7AA-44A2-823B-4E6C9DBF683E}"/>
              </a:ext>
            </a:extLst>
          </p:cNvPr>
          <p:cNvSpPr>
            <a:spLocks noGrp="1"/>
          </p:cNvSpPr>
          <p:nvPr>
            <p:ph idx="1"/>
          </p:nvPr>
        </p:nvSpPr>
        <p:spPr>
          <a:xfrm>
            <a:off x="6185986" y="1671566"/>
            <a:ext cx="5170861" cy="4072043"/>
          </a:xfrm>
        </p:spPr>
        <p:txBody>
          <a:bodyPr>
            <a:normAutofit/>
          </a:bodyPr>
          <a:lstStyle/>
          <a:p>
            <a:r>
              <a:rPr lang="en-IN" sz="1700" b="1" i="1" u="sng">
                <a:solidFill>
                  <a:srgbClr val="FFFFFF"/>
                </a:solidFill>
              </a:rPr>
              <a:t>Insights:-</a:t>
            </a:r>
            <a:r>
              <a:rPr lang="en-US" sz="1700">
                <a:solidFill>
                  <a:srgbClr val="FFFFFF"/>
                </a:solidFill>
              </a:rPr>
              <a:t>By adjusting the shift timings of the employees, such as having some workers from 5 am to 2 pm and others from 2 pm to 11 pm, the company can maximize the number of calls answered during peak hours. To ensure round-the-clock availability, the company can divide its workforce into three shifts, enabling agents to be available 24/7 for addressing customer queries and concerns. It is important to note that during the analysis, outliers were identified in the data. Removing these outliers could potentially lead to different outcomes and answers, as they may have influenced the results.</a:t>
            </a:r>
          </a:p>
          <a:p>
            <a:r>
              <a:rPr lang="en-US" sz="1700" b="1" i="1" u="sng">
                <a:solidFill>
                  <a:srgbClr val="FFFFFF"/>
                </a:solidFill>
              </a:rPr>
              <a:t>Result:-</a:t>
            </a:r>
            <a:r>
              <a:rPr lang="en-US" sz="1700">
                <a:solidFill>
                  <a:srgbClr val="FFFFFF"/>
                </a:solidFill>
              </a:rPr>
              <a:t>  </a:t>
            </a:r>
            <a:r>
              <a:rPr lang="en-US" sz="1700">
                <a:solidFill>
                  <a:srgbClr val="FFFFFF"/>
                </a:solidFill>
                <a:hlinkClick r:id="rId3"/>
              </a:rPr>
              <a:t>Call Distibution</a:t>
            </a:r>
            <a:endParaRPr lang="en-US" sz="1700">
              <a:solidFill>
                <a:srgbClr val="FFFFFF"/>
              </a:solidFill>
            </a:endParaRPr>
          </a:p>
          <a:p>
            <a:pPr marL="0" indent="0">
              <a:buNone/>
            </a:pPr>
            <a:r>
              <a:rPr lang="en-US" sz="1700">
                <a:solidFill>
                  <a:srgbClr val="FFFFFF"/>
                </a:solidFill>
              </a:rPr>
              <a:t>                   </a:t>
            </a:r>
            <a:r>
              <a:rPr lang="en-US" sz="1700">
                <a:solidFill>
                  <a:srgbClr val="FFFFFF"/>
                </a:solidFill>
                <a:hlinkClick r:id="rId4"/>
              </a:rPr>
              <a:t>Total number of agents required</a:t>
            </a:r>
            <a:endParaRPr lang="en-US" sz="1700">
              <a:solidFill>
                <a:srgbClr val="FFFFFF"/>
              </a:solidFill>
            </a:endParaRPr>
          </a:p>
          <a:p>
            <a:endParaRPr lang="en-IN" sz="1700">
              <a:solidFill>
                <a:srgbClr val="FFFFFF"/>
              </a:solidFill>
            </a:endParaRPr>
          </a:p>
        </p:txBody>
      </p:sp>
    </p:spTree>
    <p:extLst>
      <p:ext uri="{BB962C8B-B14F-4D97-AF65-F5344CB8AC3E}">
        <p14:creationId xmlns:p14="http://schemas.microsoft.com/office/powerpoint/2010/main" val="3311264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Shape 17">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4F89D64-E07A-4772-B6B6-B21EF659DF22}"/>
              </a:ext>
            </a:extLst>
          </p:cNvPr>
          <p:cNvPicPr>
            <a:picLocks noChangeAspect="1"/>
          </p:cNvPicPr>
          <p:nvPr/>
        </p:nvPicPr>
        <p:blipFill>
          <a:blip r:embed="rId2"/>
          <a:stretch>
            <a:fillRect/>
          </a:stretch>
        </p:blipFill>
        <p:spPr>
          <a:xfrm>
            <a:off x="637376" y="1792587"/>
            <a:ext cx="3343202" cy="2375734"/>
          </a:xfrm>
          <a:prstGeom prst="rect">
            <a:avLst/>
          </a:prstGeom>
        </p:spPr>
      </p:pic>
      <p:sp>
        <p:nvSpPr>
          <p:cNvPr id="20" name="Freeform: Shape 19">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9E1BBC93-12C6-431F-8CE2-704D14B6BA7E}"/>
              </a:ext>
            </a:extLst>
          </p:cNvPr>
          <p:cNvPicPr>
            <a:picLocks noChangeAspect="1"/>
          </p:cNvPicPr>
          <p:nvPr/>
        </p:nvPicPr>
        <p:blipFill>
          <a:blip r:embed="rId3"/>
          <a:stretch>
            <a:fillRect/>
          </a:stretch>
        </p:blipFill>
        <p:spPr>
          <a:xfrm>
            <a:off x="5545244" y="1914944"/>
            <a:ext cx="6020730" cy="3567283"/>
          </a:xfrm>
          <a:prstGeom prst="rect">
            <a:avLst/>
          </a:prstGeom>
        </p:spPr>
      </p:pic>
      <p:sp>
        <p:nvSpPr>
          <p:cNvPr id="5" name="TextBox 4">
            <a:extLst>
              <a:ext uri="{FF2B5EF4-FFF2-40B4-BE49-F238E27FC236}">
                <a16:creationId xmlns:a16="http://schemas.microsoft.com/office/drawing/2014/main" id="{A484FBEB-77FC-4BDE-AD1A-A8FDBEC736EB}"/>
              </a:ext>
            </a:extLst>
          </p:cNvPr>
          <p:cNvSpPr txBox="1"/>
          <p:nvPr/>
        </p:nvSpPr>
        <p:spPr>
          <a:xfrm>
            <a:off x="3048733" y="3244334"/>
            <a:ext cx="6097464"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80806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333407-7FB9-C945-AD01-CE1A9B01535B}"/>
              </a:ext>
            </a:extLst>
          </p:cNvPr>
          <p:cNvPicPr>
            <a:picLocks noChangeAspect="1"/>
          </p:cNvPicPr>
          <p:nvPr/>
        </p:nvPicPr>
        <p:blipFill rotWithShape="1">
          <a:blip r:embed="rId2">
            <a:alphaModFix amt="35000"/>
          </a:blip>
          <a:srcRect t="9732" r="-2" b="5871"/>
          <a:stretch/>
        </p:blipFill>
        <p:spPr>
          <a:xfrm>
            <a:off x="20" y="10"/>
            <a:ext cx="12191980" cy="6857990"/>
          </a:xfrm>
          <a:prstGeom prst="rect">
            <a:avLst/>
          </a:prstGeom>
        </p:spPr>
      </p:pic>
      <p:sp>
        <p:nvSpPr>
          <p:cNvPr id="2" name="Title 1">
            <a:extLst>
              <a:ext uri="{FF2B5EF4-FFF2-40B4-BE49-F238E27FC236}">
                <a16:creationId xmlns:a16="http://schemas.microsoft.com/office/drawing/2014/main" id="{252626EE-4849-4D19-96C8-725209AFBC81}"/>
              </a:ext>
            </a:extLst>
          </p:cNvPr>
          <p:cNvSpPr>
            <a:spLocks noGrp="1"/>
          </p:cNvSpPr>
          <p:nvPr>
            <p:ph type="title"/>
          </p:nvPr>
        </p:nvSpPr>
        <p:spPr>
          <a:xfrm>
            <a:off x="838200" y="365125"/>
            <a:ext cx="10515600" cy="1325563"/>
          </a:xfrm>
        </p:spPr>
        <p:txBody>
          <a:bodyPr>
            <a:normAutofit/>
          </a:bodyPr>
          <a:lstStyle/>
          <a:p>
            <a:r>
              <a:rPr lang="en-IN" b="1" i="1">
                <a:solidFill>
                  <a:srgbClr val="FFFFFF"/>
                </a:solidFill>
              </a:rPr>
              <a:t>Cleaning</a:t>
            </a:r>
            <a:r>
              <a:rPr lang="en-IN">
                <a:solidFill>
                  <a:srgbClr val="FFFFFF"/>
                </a:solidFill>
              </a:rPr>
              <a:t> </a:t>
            </a:r>
          </a:p>
        </p:txBody>
      </p:sp>
      <p:graphicFrame>
        <p:nvGraphicFramePr>
          <p:cNvPr id="5" name="Content Placeholder 2">
            <a:extLst>
              <a:ext uri="{FF2B5EF4-FFF2-40B4-BE49-F238E27FC236}">
                <a16:creationId xmlns:a16="http://schemas.microsoft.com/office/drawing/2014/main" id="{B0F9906F-BB47-03F6-383E-72E812C19243}"/>
              </a:ext>
            </a:extLst>
          </p:cNvPr>
          <p:cNvGraphicFramePr>
            <a:graphicFrameLocks noGrp="1"/>
          </p:cNvGraphicFramePr>
          <p:nvPr>
            <p:ph idx="1"/>
            <p:extLst>
              <p:ext uri="{D42A27DB-BD31-4B8C-83A1-F6EECF244321}">
                <p14:modId xmlns:p14="http://schemas.microsoft.com/office/powerpoint/2010/main" val="3434523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626399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5F705A-5E81-4B3A-8EF4-911982DB3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56010A3-2B07-4B91-9B83-757BAC83F127}"/>
              </a:ext>
            </a:extLst>
          </p:cNvPr>
          <p:cNvPicPr>
            <a:picLocks noChangeAspect="1"/>
          </p:cNvPicPr>
          <p:nvPr/>
        </p:nvPicPr>
        <p:blipFill>
          <a:blip r:embed="rId2">
            <a:duotone>
              <a:prstClr val="black"/>
              <a:prstClr val="white"/>
            </a:duotone>
          </a:blip>
          <a:stretch>
            <a:fillRect/>
          </a:stretch>
        </p:blipFill>
        <p:spPr>
          <a:xfrm>
            <a:off x="1437063" y="2561469"/>
            <a:ext cx="3217333" cy="1735062"/>
          </a:xfrm>
          <a:prstGeom prst="rect">
            <a:avLst/>
          </a:prstGeom>
        </p:spPr>
      </p:pic>
      <p:sp>
        <p:nvSpPr>
          <p:cNvPr id="12" name="Freeform: Shape 11">
            <a:extLst>
              <a:ext uri="{FF2B5EF4-FFF2-40B4-BE49-F238E27FC236}">
                <a16:creationId xmlns:a16="http://schemas.microsoft.com/office/drawing/2014/main" id="{AD8F92D9-1751-4ABF-9CB7-D198C9A05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9067" y="0"/>
            <a:ext cx="1715241" cy="6858000"/>
          </a:xfrm>
          <a:custGeom>
            <a:avLst/>
            <a:gdLst>
              <a:gd name="connsiteX0" fmla="*/ 1619628 w 1715241"/>
              <a:gd name="connsiteY0" fmla="*/ 0 h 6858000"/>
              <a:gd name="connsiteX1" fmla="*/ 1715241 w 1715241"/>
              <a:gd name="connsiteY1" fmla="*/ 0 h 6858000"/>
              <a:gd name="connsiteX2" fmla="*/ 1711235 w 1715241"/>
              <a:gd name="connsiteY2" fmla="*/ 3148 h 6858000"/>
              <a:gd name="connsiteX3" fmla="*/ 95613 w 1715241"/>
              <a:gd name="connsiteY3" fmla="*/ 3429000 h 6858000"/>
              <a:gd name="connsiteX4" fmla="*/ 1711235 w 1715241"/>
              <a:gd name="connsiteY4" fmla="*/ 6854853 h 6858000"/>
              <a:gd name="connsiteX5" fmla="*/ 1715240 w 1715241"/>
              <a:gd name="connsiteY5" fmla="*/ 6858000 h 6858000"/>
              <a:gd name="connsiteX6" fmla="*/ 1619627 w 1715241"/>
              <a:gd name="connsiteY6" fmla="*/ 6858000 h 6858000"/>
              <a:gd name="connsiteX7" fmla="*/ 1615622 w 1715241"/>
              <a:gd name="connsiteY7" fmla="*/ 6854853 h 6858000"/>
              <a:gd name="connsiteX8" fmla="*/ 0 w 1715241"/>
              <a:gd name="connsiteY8" fmla="*/ 3429000 h 6858000"/>
              <a:gd name="connsiteX9" fmla="*/ 1615622 w 1715241"/>
              <a:gd name="connsiteY9" fmla="*/ 31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241" h="6858000">
                <a:moveTo>
                  <a:pt x="1619628" y="0"/>
                </a:moveTo>
                <a:lnTo>
                  <a:pt x="1715241" y="0"/>
                </a:lnTo>
                <a:lnTo>
                  <a:pt x="1711235" y="3148"/>
                </a:lnTo>
                <a:cubicBezTo>
                  <a:pt x="724534" y="817446"/>
                  <a:pt x="95613" y="2049777"/>
                  <a:pt x="95613" y="3429000"/>
                </a:cubicBezTo>
                <a:cubicBezTo>
                  <a:pt x="95613" y="4808224"/>
                  <a:pt x="724534" y="6040555"/>
                  <a:pt x="1711235" y="6854853"/>
                </a:cubicBezTo>
                <a:lnTo>
                  <a:pt x="1715240" y="6858000"/>
                </a:lnTo>
                <a:lnTo>
                  <a:pt x="1619627" y="6858000"/>
                </a:lnTo>
                <a:lnTo>
                  <a:pt x="1615622" y="6854853"/>
                </a:lnTo>
                <a:cubicBezTo>
                  <a:pt x="628921" y="6040555"/>
                  <a:pt x="0" y="4808224"/>
                  <a:pt x="0" y="3429000"/>
                </a:cubicBezTo>
                <a:cubicBezTo>
                  <a:pt x="0" y="2049777"/>
                  <a:pt x="628921" y="817446"/>
                  <a:pt x="1615622" y="3148"/>
                </a:cubicBezTo>
                <a:close/>
              </a:path>
            </a:pathLst>
          </a:custGeom>
          <a:solidFill>
            <a:schemeClr val="accent6">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a:extLst>
              <a:ext uri="{FF2B5EF4-FFF2-40B4-BE49-F238E27FC236}">
                <a16:creationId xmlns:a16="http://schemas.microsoft.com/office/drawing/2014/main" id="{B52D2B3E-0D9C-40FC-A5FD-482F48F3CC6E}"/>
              </a:ext>
            </a:extLst>
          </p:cNvPr>
          <p:cNvPicPr>
            <a:picLocks noChangeAspect="1"/>
          </p:cNvPicPr>
          <p:nvPr/>
        </p:nvPicPr>
        <p:blipFill>
          <a:blip r:embed="rId3">
            <a:duotone>
              <a:prstClr val="black"/>
              <a:prstClr val="white"/>
            </a:duotone>
          </a:blip>
          <a:stretch>
            <a:fillRect/>
          </a:stretch>
        </p:blipFill>
        <p:spPr>
          <a:xfrm>
            <a:off x="6096001" y="1121279"/>
            <a:ext cx="4381748" cy="4615441"/>
          </a:xfrm>
          <a:prstGeom prst="rect">
            <a:avLst/>
          </a:prstGeom>
        </p:spPr>
      </p:pic>
      <p:sp>
        <p:nvSpPr>
          <p:cNvPr id="14" name="Freeform: Shape 13">
            <a:extLst>
              <a:ext uri="{FF2B5EF4-FFF2-40B4-BE49-F238E27FC236}">
                <a16:creationId xmlns:a16="http://schemas.microsoft.com/office/drawing/2014/main" id="{6D6B998F-CA62-4EE6-B7E7-046377D4F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7816" y="2306119"/>
            <a:ext cx="1164184" cy="2245762"/>
          </a:xfrm>
          <a:custGeom>
            <a:avLst/>
            <a:gdLst>
              <a:gd name="connsiteX0" fmla="*/ 1436137 w 1488962"/>
              <a:gd name="connsiteY0" fmla="*/ 0 h 2872274"/>
              <a:gd name="connsiteX1" fmla="*/ 1488962 w 1488962"/>
              <a:gd name="connsiteY1" fmla="*/ 2668 h 2872274"/>
              <a:gd name="connsiteX2" fmla="*/ 1488962 w 1488962"/>
              <a:gd name="connsiteY2" fmla="*/ 2869607 h 2872274"/>
              <a:gd name="connsiteX3" fmla="*/ 1436137 w 1488962"/>
              <a:gd name="connsiteY3" fmla="*/ 2872274 h 2872274"/>
              <a:gd name="connsiteX4" fmla="*/ 0 w 1488962"/>
              <a:gd name="connsiteY4" fmla="*/ 1436137 h 2872274"/>
              <a:gd name="connsiteX5" fmla="*/ 1436137 w 1488962"/>
              <a:gd name="connsiteY5" fmla="*/ 0 h 287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962" h="2872274">
                <a:moveTo>
                  <a:pt x="1436137" y="0"/>
                </a:moveTo>
                <a:lnTo>
                  <a:pt x="1488962" y="2668"/>
                </a:lnTo>
                <a:lnTo>
                  <a:pt x="1488962" y="2869607"/>
                </a:lnTo>
                <a:lnTo>
                  <a:pt x="1436137" y="2872274"/>
                </a:lnTo>
                <a:cubicBezTo>
                  <a:pt x="642980" y="2872274"/>
                  <a:pt x="0" y="2229294"/>
                  <a:pt x="0" y="1436137"/>
                </a:cubicBezTo>
                <a:cubicBezTo>
                  <a:pt x="0" y="642980"/>
                  <a:pt x="642980" y="0"/>
                  <a:pt x="1436137" y="0"/>
                </a:cubicBez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0125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9733C536-CD56-4572-A35D-14EAC91BCFA7}"/>
              </a:ext>
            </a:extLst>
          </p:cNvPr>
          <p:cNvGraphicFramePr>
            <a:graphicFrameLocks/>
          </p:cNvGraphicFramePr>
          <p:nvPr>
            <p:extLst>
              <p:ext uri="{D42A27DB-BD31-4B8C-83A1-F6EECF244321}">
                <p14:modId xmlns:p14="http://schemas.microsoft.com/office/powerpoint/2010/main" val="1850400719"/>
              </p:ext>
            </p:extLst>
          </p:nvPr>
        </p:nvGraphicFramePr>
        <p:xfrm>
          <a:off x="990600" y="914400"/>
          <a:ext cx="10134600" cy="49688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0970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 name="Picture 3" descr="Financial graphs on a dark display">
            <a:extLst>
              <a:ext uri="{FF2B5EF4-FFF2-40B4-BE49-F238E27FC236}">
                <a16:creationId xmlns:a16="http://schemas.microsoft.com/office/drawing/2014/main" id="{291023A5-23C3-02F9-6A89-79EBAA5F09FB}"/>
              </a:ext>
            </a:extLst>
          </p:cNvPr>
          <p:cNvPicPr>
            <a:picLocks noChangeAspect="1"/>
          </p:cNvPicPr>
          <p:nvPr/>
        </p:nvPicPr>
        <p:blipFill rotWithShape="1">
          <a:blip r:embed="rId2">
            <a:alphaModFix amt="60000"/>
          </a:blip>
          <a:srcRect t="10000"/>
          <a:stretch/>
        </p:blipFill>
        <p:spPr>
          <a:xfrm>
            <a:off x="20" y="1"/>
            <a:ext cx="12191980" cy="6857999"/>
          </a:xfrm>
          <a:prstGeom prst="rect">
            <a:avLst/>
          </a:prstGeom>
        </p:spPr>
      </p:pic>
      <p:sp>
        <p:nvSpPr>
          <p:cNvPr id="2" name="Title 1">
            <a:extLst>
              <a:ext uri="{FF2B5EF4-FFF2-40B4-BE49-F238E27FC236}">
                <a16:creationId xmlns:a16="http://schemas.microsoft.com/office/drawing/2014/main" id="{0028C49F-0679-446B-AB8B-A9FE662F57C7}"/>
              </a:ext>
            </a:extLst>
          </p:cNvPr>
          <p:cNvSpPr>
            <a:spLocks noGrp="1"/>
          </p:cNvSpPr>
          <p:nvPr>
            <p:ph type="title"/>
          </p:nvPr>
        </p:nvSpPr>
        <p:spPr>
          <a:xfrm>
            <a:off x="1198181" y="1122363"/>
            <a:ext cx="9795637" cy="2220775"/>
          </a:xfrm>
        </p:spPr>
        <p:txBody>
          <a:bodyPr vert="horz" lIns="91440" tIns="45720" rIns="91440" bIns="45720" rtlCol="0" anchor="b">
            <a:normAutofit/>
          </a:bodyPr>
          <a:lstStyle/>
          <a:p>
            <a:pPr algn="ctr"/>
            <a:r>
              <a:rPr lang="en-US" dirty="0">
                <a:solidFill>
                  <a:srgbClr val="FFFFFF"/>
                </a:solidFill>
              </a:rPr>
              <a:t>Drive link:- </a:t>
            </a:r>
            <a:r>
              <a:rPr lang="en-US" dirty="0">
                <a:solidFill>
                  <a:srgbClr val="FFFFFF"/>
                </a:solidFill>
                <a:hlinkClick r:id="rId3"/>
              </a:rPr>
              <a:t>Abs call volume pdf</a:t>
            </a:r>
            <a:r>
              <a:rPr lang="en-US" dirty="0">
                <a:solidFill>
                  <a:srgbClr val="FFFFFF"/>
                </a:solidFill>
              </a:rPr>
              <a:t> </a:t>
            </a:r>
            <a:br>
              <a:rPr lang="en-US" dirty="0">
                <a:solidFill>
                  <a:srgbClr val="FFFFFF"/>
                </a:solidFill>
              </a:rPr>
            </a:br>
            <a:r>
              <a:rPr lang="en-US" dirty="0">
                <a:solidFill>
                  <a:srgbClr val="FFFFFF"/>
                </a:solidFill>
              </a:rPr>
              <a:t>Google sheet link:- </a:t>
            </a:r>
            <a:r>
              <a:rPr lang="en-US" dirty="0">
                <a:solidFill>
                  <a:srgbClr val="FFFFFF"/>
                </a:solidFill>
                <a:hlinkClick r:id="rId4"/>
              </a:rPr>
              <a:t>Abs call volume trend  </a:t>
            </a:r>
            <a:br>
              <a:rPr lang="en-US" dirty="0">
                <a:solidFill>
                  <a:srgbClr val="FFFFFF"/>
                </a:solidFill>
              </a:rPr>
            </a:br>
            <a:r>
              <a:rPr lang="en-US" dirty="0">
                <a:solidFill>
                  <a:srgbClr val="FFFFFF"/>
                </a:solidFill>
                <a:hlinkClick r:id="rId5"/>
              </a:rPr>
              <a:t>loom video</a:t>
            </a:r>
            <a:endParaRPr lang="en-US" dirty="0">
              <a:solidFill>
                <a:srgbClr val="FFFFFF"/>
              </a:solidFill>
            </a:endParaRPr>
          </a:p>
        </p:txBody>
      </p:sp>
    </p:spTree>
    <p:extLst>
      <p:ext uri="{BB962C8B-B14F-4D97-AF65-F5344CB8AC3E}">
        <p14:creationId xmlns:p14="http://schemas.microsoft.com/office/powerpoint/2010/main" val="156292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70BE2-06F1-4963-B043-E33F883C549E}"/>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ight Double Quote">
            <a:extLst>
              <a:ext uri="{FF2B5EF4-FFF2-40B4-BE49-F238E27FC236}">
                <a16:creationId xmlns:a16="http://schemas.microsoft.com/office/drawing/2014/main" id="{FB8884B3-074B-06A6-F4E9-B7682B61E4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217651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and folders">
            <a:extLst>
              <a:ext uri="{FF2B5EF4-FFF2-40B4-BE49-F238E27FC236}">
                <a16:creationId xmlns:a16="http://schemas.microsoft.com/office/drawing/2014/main" id="{283C0E2A-2285-03AA-1AE4-B8131A8DF9BC}"/>
              </a:ext>
            </a:extLst>
          </p:cNvPr>
          <p:cNvPicPr>
            <a:picLocks noChangeAspect="1"/>
          </p:cNvPicPr>
          <p:nvPr/>
        </p:nvPicPr>
        <p:blipFill rotWithShape="1">
          <a:blip r:embed="rId2">
            <a:alphaModFix amt="25000"/>
          </a:blip>
          <a:srcRect t="14906" r="-2" b="3041"/>
          <a:stretch/>
        </p:blipFill>
        <p:spPr>
          <a:xfrm>
            <a:off x="20" y="-1"/>
            <a:ext cx="12191980" cy="6858001"/>
          </a:xfrm>
          <a:prstGeom prst="rect">
            <a:avLst/>
          </a:prstGeom>
        </p:spPr>
      </p:pic>
      <p:sp>
        <p:nvSpPr>
          <p:cNvPr id="2" name="Title 1">
            <a:extLst>
              <a:ext uri="{FF2B5EF4-FFF2-40B4-BE49-F238E27FC236}">
                <a16:creationId xmlns:a16="http://schemas.microsoft.com/office/drawing/2014/main" id="{07AB48A9-7C74-483E-831B-8D63CD25D017}"/>
              </a:ext>
            </a:extLst>
          </p:cNvPr>
          <p:cNvSpPr>
            <a:spLocks noGrp="1"/>
          </p:cNvSpPr>
          <p:nvPr>
            <p:ph type="title"/>
          </p:nvPr>
        </p:nvSpPr>
        <p:spPr>
          <a:xfrm>
            <a:off x="838200" y="2140021"/>
            <a:ext cx="6696445" cy="1325563"/>
          </a:xfrm>
        </p:spPr>
        <p:txBody>
          <a:bodyPr>
            <a:normAutofit/>
          </a:bodyPr>
          <a:lstStyle/>
          <a:p>
            <a:r>
              <a:rPr lang="en-IN" sz="2800" b="1" i="1">
                <a:solidFill>
                  <a:srgbClr val="FFFFFF"/>
                </a:solidFill>
              </a:rPr>
              <a:t>Task 1:- </a:t>
            </a:r>
            <a:r>
              <a:rPr lang="en-US" sz="2800" b="1" i="1">
                <a:solidFill>
                  <a:srgbClr val="FFFFFF"/>
                </a:solidFill>
              </a:rPr>
              <a:t>Calculate the average call time duration for all incoming calls received by agents (in each Time_Bucket).</a:t>
            </a:r>
            <a:endParaRPr lang="en-IN" sz="2800" b="1" i="1">
              <a:solidFill>
                <a:srgbClr val="FFFFFF"/>
              </a:solidFill>
            </a:endParaRPr>
          </a:p>
        </p:txBody>
      </p:sp>
      <p:sp>
        <p:nvSpPr>
          <p:cNvPr id="3" name="Content Placeholder 2">
            <a:extLst>
              <a:ext uri="{FF2B5EF4-FFF2-40B4-BE49-F238E27FC236}">
                <a16:creationId xmlns:a16="http://schemas.microsoft.com/office/drawing/2014/main" id="{A47DE627-8F7A-471F-8414-B7E0EC5BBDD6}"/>
              </a:ext>
            </a:extLst>
          </p:cNvPr>
          <p:cNvSpPr>
            <a:spLocks noGrp="1"/>
          </p:cNvSpPr>
          <p:nvPr>
            <p:ph idx="1"/>
          </p:nvPr>
        </p:nvSpPr>
        <p:spPr>
          <a:xfrm>
            <a:off x="838200" y="3590600"/>
            <a:ext cx="6696452" cy="2433722"/>
          </a:xfrm>
        </p:spPr>
        <p:txBody>
          <a:bodyPr>
            <a:normAutofit/>
          </a:bodyPr>
          <a:lstStyle/>
          <a:p>
            <a:r>
              <a:rPr lang="en-IN" sz="1700" b="1" i="1" u="sng">
                <a:solidFill>
                  <a:srgbClr val="FFFFFF"/>
                </a:solidFill>
              </a:rPr>
              <a:t>Project Description:- </a:t>
            </a:r>
            <a:r>
              <a:rPr lang="en-IN" sz="1700">
                <a:solidFill>
                  <a:srgbClr val="FFFFFF"/>
                </a:solidFill>
              </a:rPr>
              <a:t>The given task is about to </a:t>
            </a:r>
            <a:r>
              <a:rPr lang="en-US" sz="1700">
                <a:solidFill>
                  <a:srgbClr val="FFFFFF"/>
                </a:solidFill>
              </a:rPr>
              <a:t>Calculate the average call time duration for all incoming calls received by agents (in each Time_Bucket).</a:t>
            </a:r>
          </a:p>
          <a:p>
            <a:r>
              <a:rPr lang="en-IN" sz="1700" b="1" i="1" u="sng">
                <a:solidFill>
                  <a:srgbClr val="FFFFFF"/>
                </a:solidFill>
              </a:rPr>
              <a:t>Approach:-</a:t>
            </a:r>
            <a:r>
              <a:rPr lang="en-IN" sz="1700">
                <a:solidFill>
                  <a:srgbClr val="FFFFFF"/>
                </a:solidFill>
              </a:rPr>
              <a:t>To calculate the average call time duration I have taken the 3 columns from the data set i.e time bucket ,call seconds and call status by using the pivot table in rows I have taken time bucket in columns I have taken average of call second and in filter I have taken the cell status and filtered only answers calls you can find the graph.</a:t>
            </a:r>
          </a:p>
        </p:txBody>
      </p:sp>
    </p:spTree>
    <p:extLst>
      <p:ext uri="{BB962C8B-B14F-4D97-AF65-F5344CB8AC3E}">
        <p14:creationId xmlns:p14="http://schemas.microsoft.com/office/powerpoint/2010/main" val="20576855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9" name="Picture 18">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pic>
        <p:nvPicPr>
          <p:cNvPr id="5" name="Picture 4" descr="Calendar on table">
            <a:extLst>
              <a:ext uri="{FF2B5EF4-FFF2-40B4-BE49-F238E27FC236}">
                <a16:creationId xmlns:a16="http://schemas.microsoft.com/office/drawing/2014/main" id="{D3C575D3-683B-418A-4BE6-9A513DEF037C}"/>
              </a:ext>
            </a:extLst>
          </p:cNvPr>
          <p:cNvPicPr>
            <a:picLocks noChangeAspect="1"/>
          </p:cNvPicPr>
          <p:nvPr/>
        </p:nvPicPr>
        <p:blipFill rotWithShape="1">
          <a:blip r:embed="rId3">
            <a:alphaModFix amt="60000"/>
          </a:blip>
          <a:srcRect r="6" b="15589"/>
          <a:stretch/>
        </p:blipFill>
        <p:spPr>
          <a:xfrm>
            <a:off x="20" y="10"/>
            <a:ext cx="12188932" cy="6857990"/>
          </a:xfrm>
          <a:prstGeom prst="rect">
            <a:avLst/>
          </a:prstGeom>
        </p:spPr>
      </p:pic>
      <p:sp>
        <p:nvSpPr>
          <p:cNvPr id="2" name="Title 1">
            <a:extLst>
              <a:ext uri="{FF2B5EF4-FFF2-40B4-BE49-F238E27FC236}">
                <a16:creationId xmlns:a16="http://schemas.microsoft.com/office/drawing/2014/main" id="{19F85C4A-B256-4BB8-B3E9-957B5C3C765D}"/>
              </a:ext>
            </a:extLst>
          </p:cNvPr>
          <p:cNvSpPr>
            <a:spLocks noGrp="1"/>
          </p:cNvSpPr>
          <p:nvPr>
            <p:ph type="title"/>
          </p:nvPr>
        </p:nvSpPr>
        <p:spPr>
          <a:xfrm>
            <a:off x="1191965" y="552807"/>
            <a:ext cx="9801854" cy="2790331"/>
          </a:xfrm>
        </p:spPr>
        <p:txBody>
          <a:bodyPr anchor="b">
            <a:normAutofit/>
          </a:bodyPr>
          <a:lstStyle/>
          <a:p>
            <a:pPr algn="ctr"/>
            <a:r>
              <a:rPr lang="en-IN" sz="4800" b="1" i="1">
                <a:solidFill>
                  <a:srgbClr val="FFFFFF"/>
                </a:solidFill>
              </a:rPr>
              <a:t>Continue</a:t>
            </a:r>
          </a:p>
        </p:txBody>
      </p:sp>
      <p:sp>
        <p:nvSpPr>
          <p:cNvPr id="3" name="Content Placeholder 2">
            <a:extLst>
              <a:ext uri="{FF2B5EF4-FFF2-40B4-BE49-F238E27FC236}">
                <a16:creationId xmlns:a16="http://schemas.microsoft.com/office/drawing/2014/main" id="{DAA1915C-4A87-46F9-9A03-4A6CFAC5D434}"/>
              </a:ext>
            </a:extLst>
          </p:cNvPr>
          <p:cNvSpPr>
            <a:spLocks noGrp="1"/>
          </p:cNvSpPr>
          <p:nvPr>
            <p:ph idx="1"/>
          </p:nvPr>
        </p:nvSpPr>
        <p:spPr>
          <a:xfrm>
            <a:off x="1191966" y="3510476"/>
            <a:ext cx="9801854" cy="2614231"/>
          </a:xfrm>
        </p:spPr>
        <p:txBody>
          <a:bodyPr anchor="t">
            <a:normAutofit/>
          </a:bodyPr>
          <a:lstStyle/>
          <a:p>
            <a:pPr algn="ctr"/>
            <a:r>
              <a:rPr lang="en-IN" sz="1800" b="1" i="1" u="sng">
                <a:solidFill>
                  <a:srgbClr val="FFFFFF"/>
                </a:solidFill>
              </a:rPr>
              <a:t>Tech-Stack Used :- </a:t>
            </a:r>
            <a:r>
              <a:rPr lang="en-IN" sz="1800">
                <a:solidFill>
                  <a:srgbClr val="FFFFFF"/>
                </a:solidFill>
              </a:rPr>
              <a:t>I have used Microsoft excel / google sheets to solve.</a:t>
            </a:r>
          </a:p>
          <a:p>
            <a:pPr algn="ctr"/>
            <a:r>
              <a:rPr lang="en-IN" sz="1800" b="1" i="1" u="sng">
                <a:solidFill>
                  <a:srgbClr val="FFFFFF"/>
                </a:solidFill>
              </a:rPr>
              <a:t>Insights :- </a:t>
            </a:r>
            <a:r>
              <a:rPr lang="en-IN" sz="1800">
                <a:solidFill>
                  <a:srgbClr val="FFFFFF"/>
                </a:solidFill>
              </a:rPr>
              <a:t>In the </a:t>
            </a:r>
            <a:r>
              <a:rPr lang="en-US" sz="1800">
                <a:solidFill>
                  <a:srgbClr val="FFFFFF"/>
                </a:solidFill>
              </a:rPr>
              <a:t>Throughout the data, the total average call time duration for calls answered by the agents is calculated to be 198.6 seconds. Further analysis reveals that the average call time duration for incoming calls received by agents is highest between 10 am to 11 am and from 7 pm to 8 pm.</a:t>
            </a:r>
          </a:p>
          <a:p>
            <a:pPr algn="ctr"/>
            <a:r>
              <a:rPr lang="en-US" sz="1800" b="1" i="1" u="sng">
                <a:solidFill>
                  <a:srgbClr val="FFFFFF"/>
                </a:solidFill>
              </a:rPr>
              <a:t>Result:- </a:t>
            </a:r>
            <a:r>
              <a:rPr lang="en-US" sz="1800">
                <a:solidFill>
                  <a:srgbClr val="FFFFFF"/>
                </a:solidFill>
                <a:hlinkClick r:id="rId4"/>
              </a:rPr>
              <a:t>Average call time duration</a:t>
            </a:r>
            <a:r>
              <a:rPr lang="en-US" sz="1800">
                <a:solidFill>
                  <a:srgbClr val="FFFFFF"/>
                </a:solidFill>
              </a:rPr>
              <a:t>.</a:t>
            </a:r>
          </a:p>
          <a:p>
            <a:pPr algn="ctr"/>
            <a:endParaRPr lang="en-IN" sz="1800">
              <a:solidFill>
                <a:srgbClr val="FFFFFF"/>
              </a:solidFill>
            </a:endParaRPr>
          </a:p>
        </p:txBody>
      </p:sp>
    </p:spTree>
    <p:extLst>
      <p:ext uri="{BB962C8B-B14F-4D97-AF65-F5344CB8AC3E}">
        <p14:creationId xmlns:p14="http://schemas.microsoft.com/office/powerpoint/2010/main" val="218135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CB8F6A5-CF76-4686-9C48-451883948EE5}"/>
              </a:ext>
            </a:extLst>
          </p:cNvPr>
          <p:cNvPicPr>
            <a:picLocks noChangeAspect="1"/>
          </p:cNvPicPr>
          <p:nvPr/>
        </p:nvPicPr>
        <p:blipFill>
          <a:blip r:embed="rId2"/>
          <a:stretch>
            <a:fillRect/>
          </a:stretch>
        </p:blipFill>
        <p:spPr>
          <a:xfrm>
            <a:off x="643467" y="1049468"/>
            <a:ext cx="3940560" cy="4818563"/>
          </a:xfrm>
          <a:prstGeom prst="rect">
            <a:avLst/>
          </a:prstGeom>
        </p:spPr>
      </p:pic>
      <p:graphicFrame>
        <p:nvGraphicFramePr>
          <p:cNvPr id="4" name="Chart 3">
            <a:extLst>
              <a:ext uri="{FF2B5EF4-FFF2-40B4-BE49-F238E27FC236}">
                <a16:creationId xmlns:a16="http://schemas.microsoft.com/office/drawing/2014/main" id="{D3DA15FF-4CEF-44CA-AE5D-41655839579A}"/>
              </a:ext>
            </a:extLst>
          </p:cNvPr>
          <p:cNvGraphicFramePr>
            <a:graphicFrameLocks/>
          </p:cNvGraphicFramePr>
          <p:nvPr>
            <p:extLst>
              <p:ext uri="{D42A27DB-BD31-4B8C-83A1-F6EECF244321}">
                <p14:modId xmlns:p14="http://schemas.microsoft.com/office/powerpoint/2010/main" val="3179582695"/>
              </p:ext>
            </p:extLst>
          </p:nvPr>
        </p:nvGraphicFramePr>
        <p:xfrm>
          <a:off x="4761560" y="989968"/>
          <a:ext cx="6786973" cy="48780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635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4" name="Rectangle 13">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88439A52-E7F1-4B18-B99A-BA3A411EBE8F}"/>
              </a:ext>
            </a:extLst>
          </p:cNvPr>
          <p:cNvSpPr>
            <a:spLocks noGrp="1"/>
          </p:cNvSpPr>
          <p:nvPr>
            <p:ph type="title"/>
          </p:nvPr>
        </p:nvSpPr>
        <p:spPr>
          <a:xfrm>
            <a:off x="1998875" y="1302871"/>
            <a:ext cx="8188026" cy="2044650"/>
          </a:xfrm>
        </p:spPr>
        <p:txBody>
          <a:bodyPr anchor="b">
            <a:normAutofit/>
          </a:bodyPr>
          <a:lstStyle/>
          <a:p>
            <a:pPr algn="ctr"/>
            <a:r>
              <a:rPr lang="en-IN" sz="3400" b="1" i="1"/>
              <a:t>Task 2:-</a:t>
            </a:r>
            <a:r>
              <a:rPr lang="en-US" sz="3400" b="1" i="1"/>
              <a:t>Show the total volume/ number of calls coming in via charts/ graphs [Number of calls v/s Time]. You can select time in a bucket form (i.e. 1-2, 2-3, …..)</a:t>
            </a:r>
            <a:endParaRPr lang="en-IN" sz="3400" b="1" i="1"/>
          </a:p>
        </p:txBody>
      </p:sp>
      <p:sp>
        <p:nvSpPr>
          <p:cNvPr id="3" name="Content Placeholder 2">
            <a:extLst>
              <a:ext uri="{FF2B5EF4-FFF2-40B4-BE49-F238E27FC236}">
                <a16:creationId xmlns:a16="http://schemas.microsoft.com/office/drawing/2014/main" id="{E81AF43B-36D0-45A6-BCDE-44C3BEC84061}"/>
              </a:ext>
            </a:extLst>
          </p:cNvPr>
          <p:cNvSpPr>
            <a:spLocks noGrp="1"/>
          </p:cNvSpPr>
          <p:nvPr>
            <p:ph idx="1"/>
          </p:nvPr>
        </p:nvSpPr>
        <p:spPr>
          <a:xfrm>
            <a:off x="1993641" y="3519236"/>
            <a:ext cx="8192843" cy="2057046"/>
          </a:xfrm>
        </p:spPr>
        <p:txBody>
          <a:bodyPr anchor="t">
            <a:normAutofit/>
          </a:bodyPr>
          <a:lstStyle/>
          <a:p>
            <a:pPr algn="ctr"/>
            <a:r>
              <a:rPr lang="en-IN" sz="1500" b="1" i="1" u="sng"/>
              <a:t>Project Description:- </a:t>
            </a:r>
            <a:r>
              <a:rPr lang="en-IN" sz="1500"/>
              <a:t>The task is given to </a:t>
            </a:r>
            <a:r>
              <a:rPr lang="en-US" sz="1500"/>
              <a:t>Show the total volume/ number of calls coming in via charts/ graphs [Number of calls v/s Time]. You can select time in a bucket form (i.e. 1-2, 2-3, …..)</a:t>
            </a:r>
          </a:p>
          <a:p>
            <a:pPr algn="ctr"/>
            <a:r>
              <a:rPr lang="en-US" sz="1500" b="1" i="1" u="sng"/>
              <a:t>Approach:- </a:t>
            </a:r>
            <a:r>
              <a:rPr lang="en-US" sz="1500"/>
              <a:t>To solve  the task I have take time bucket call seconds and customer phone number by using the pivot table I have dropped the time bucket in rows , call seconds in the value and I have found the count for two time for call seconds which came the same value so I have converted the call seconds volume into the %column percentage and drawn the graph you can find in next slide .</a:t>
            </a:r>
            <a:endParaRPr lang="en-IN" sz="1500"/>
          </a:p>
        </p:txBody>
      </p:sp>
    </p:spTree>
    <p:extLst>
      <p:ext uri="{BB962C8B-B14F-4D97-AF65-F5344CB8AC3E}">
        <p14:creationId xmlns:p14="http://schemas.microsoft.com/office/powerpoint/2010/main" val="170965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FF893-2F78-454D-87AD-65F4CDF79790}"/>
              </a:ext>
            </a:extLst>
          </p:cNvPr>
          <p:cNvSpPr>
            <a:spLocks noGrp="1"/>
          </p:cNvSpPr>
          <p:nvPr>
            <p:ph type="title"/>
          </p:nvPr>
        </p:nvSpPr>
        <p:spPr>
          <a:xfrm>
            <a:off x="6513788" y="365125"/>
            <a:ext cx="4840010" cy="1807305"/>
          </a:xfrm>
        </p:spPr>
        <p:txBody>
          <a:bodyPr>
            <a:normAutofit/>
          </a:bodyPr>
          <a:lstStyle/>
          <a:p>
            <a:r>
              <a:rPr lang="en-IN" b="1" i="1" dirty="0"/>
              <a:t>Continue</a:t>
            </a:r>
          </a:p>
        </p:txBody>
      </p:sp>
      <p:pic>
        <p:nvPicPr>
          <p:cNvPr id="5" name="Picture 4" descr="Calculator, pen, compass, money and a paper with graphs printed on it">
            <a:extLst>
              <a:ext uri="{FF2B5EF4-FFF2-40B4-BE49-F238E27FC236}">
                <a16:creationId xmlns:a16="http://schemas.microsoft.com/office/drawing/2014/main" id="{6E513CA6-86B1-676B-B30C-873089EE5BBC}"/>
              </a:ext>
            </a:extLst>
          </p:cNvPr>
          <p:cNvPicPr>
            <a:picLocks noChangeAspect="1"/>
          </p:cNvPicPr>
          <p:nvPr/>
        </p:nvPicPr>
        <p:blipFill rotWithShape="1">
          <a:blip r:embed="rId2"/>
          <a:srcRect l="23737" r="22440" b="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33EE7659-ACA4-420A-A2F6-353FDEC61DB4}"/>
              </a:ext>
            </a:extLst>
          </p:cNvPr>
          <p:cNvSpPr>
            <a:spLocks noGrp="1"/>
          </p:cNvSpPr>
          <p:nvPr>
            <p:ph idx="1"/>
          </p:nvPr>
        </p:nvSpPr>
        <p:spPr>
          <a:xfrm>
            <a:off x="6513788" y="2333297"/>
            <a:ext cx="4840010" cy="3843666"/>
          </a:xfrm>
        </p:spPr>
        <p:txBody>
          <a:bodyPr>
            <a:normAutofit/>
          </a:bodyPr>
          <a:lstStyle/>
          <a:p>
            <a:r>
              <a:rPr lang="en-IN" sz="2000" b="1" i="1" u="sng"/>
              <a:t>Insights:-</a:t>
            </a:r>
            <a:r>
              <a:rPr lang="en-US" sz="2000"/>
              <a:t>Based on the analysis, it was observed that customers make the highest number of calls between 11 am to 12 noon. This time period sees the highest customer engagement and interaction.On the other hand, the analysis also revealed that customers make the least number of calls between 8 pm to 9 pm. During this time, there is a decrease in customer call activity, possibly due to various factors such as dinner time or reduced availability of customer service.</a:t>
            </a:r>
          </a:p>
          <a:p>
            <a:r>
              <a:rPr lang="en-US" sz="2000" b="1" i="1" u="sng"/>
              <a:t>Result:-</a:t>
            </a:r>
            <a:r>
              <a:rPr lang="en-US" sz="2000"/>
              <a:t> </a:t>
            </a:r>
            <a:r>
              <a:rPr lang="en-US" sz="2000" b="1" i="1" u="sng"/>
              <a:t> </a:t>
            </a:r>
            <a:r>
              <a:rPr lang="en-US" sz="2000">
                <a:hlinkClick r:id="rId3"/>
              </a:rPr>
              <a:t>total volume/ number of calls </a:t>
            </a:r>
            <a:endParaRPr lang="en-US" sz="2000"/>
          </a:p>
          <a:p>
            <a:endParaRPr lang="en-IN" sz="2000"/>
          </a:p>
        </p:txBody>
      </p:sp>
    </p:spTree>
    <p:extLst>
      <p:ext uri="{BB962C8B-B14F-4D97-AF65-F5344CB8AC3E}">
        <p14:creationId xmlns:p14="http://schemas.microsoft.com/office/powerpoint/2010/main" val="161901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7C20231-AB87-4EEB-B35B-6804887D3EF5}"/>
              </a:ext>
            </a:extLst>
          </p:cNvPr>
          <p:cNvPicPr>
            <a:picLocks noChangeAspect="1"/>
          </p:cNvPicPr>
          <p:nvPr/>
        </p:nvPicPr>
        <p:blipFill>
          <a:blip r:embed="rId2"/>
          <a:stretch>
            <a:fillRect/>
          </a:stretch>
        </p:blipFill>
        <p:spPr>
          <a:xfrm>
            <a:off x="643467" y="694346"/>
            <a:ext cx="4150518" cy="2914051"/>
          </a:xfrm>
          <a:prstGeom prst="rect">
            <a:avLst/>
          </a:prstGeom>
        </p:spPr>
      </p:pic>
      <p:graphicFrame>
        <p:nvGraphicFramePr>
          <p:cNvPr id="4" name="Chart 3">
            <a:extLst>
              <a:ext uri="{FF2B5EF4-FFF2-40B4-BE49-F238E27FC236}">
                <a16:creationId xmlns:a16="http://schemas.microsoft.com/office/drawing/2014/main" id="{0DE8CE3E-78A1-4551-B1EB-5FE533EE90CD}"/>
              </a:ext>
            </a:extLst>
          </p:cNvPr>
          <p:cNvGraphicFramePr>
            <a:graphicFrameLocks/>
          </p:cNvGraphicFramePr>
          <p:nvPr>
            <p:extLst>
              <p:ext uri="{D42A27DB-BD31-4B8C-83A1-F6EECF244321}">
                <p14:modId xmlns:p14="http://schemas.microsoft.com/office/powerpoint/2010/main" val="2406895705"/>
              </p:ext>
            </p:extLst>
          </p:nvPr>
        </p:nvGraphicFramePr>
        <p:xfrm>
          <a:off x="4890308" y="2576769"/>
          <a:ext cx="6658225" cy="3586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257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Pencil and answer-sheet">
            <a:extLst>
              <a:ext uri="{FF2B5EF4-FFF2-40B4-BE49-F238E27FC236}">
                <a16:creationId xmlns:a16="http://schemas.microsoft.com/office/drawing/2014/main" id="{CFF061F0-3BCB-0DFF-D69B-C5722C805AE1}"/>
              </a:ext>
            </a:extLst>
          </p:cNvPr>
          <p:cNvPicPr>
            <a:picLocks noChangeAspect="1"/>
          </p:cNvPicPr>
          <p:nvPr/>
        </p:nvPicPr>
        <p:blipFill rotWithShape="1">
          <a:blip r:embed="rId2">
            <a:alphaModFix amt="25000"/>
          </a:blip>
          <a:srcRect t="689" r="-2" b="-2"/>
          <a:stretch/>
        </p:blipFill>
        <p:spPr>
          <a:xfrm>
            <a:off x="20" y="-1"/>
            <a:ext cx="12191980" cy="6858001"/>
          </a:xfrm>
          <a:prstGeom prst="rect">
            <a:avLst/>
          </a:prstGeom>
        </p:spPr>
      </p:pic>
      <p:sp>
        <p:nvSpPr>
          <p:cNvPr id="2" name="Title 1">
            <a:extLst>
              <a:ext uri="{FF2B5EF4-FFF2-40B4-BE49-F238E27FC236}">
                <a16:creationId xmlns:a16="http://schemas.microsoft.com/office/drawing/2014/main" id="{9F952981-7281-427C-8850-79258AC5D1B7}"/>
              </a:ext>
            </a:extLst>
          </p:cNvPr>
          <p:cNvSpPr>
            <a:spLocks noGrp="1"/>
          </p:cNvSpPr>
          <p:nvPr>
            <p:ph type="title"/>
          </p:nvPr>
        </p:nvSpPr>
        <p:spPr>
          <a:xfrm>
            <a:off x="838200" y="2140021"/>
            <a:ext cx="6696445" cy="1325563"/>
          </a:xfrm>
        </p:spPr>
        <p:txBody>
          <a:bodyPr>
            <a:normAutofit/>
          </a:bodyPr>
          <a:lstStyle/>
          <a:p>
            <a:r>
              <a:rPr lang="en-IN" sz="1300" b="1" i="1">
                <a:solidFill>
                  <a:srgbClr val="FFFFFF"/>
                </a:solidFill>
              </a:rPr>
              <a:t>Task 3:-</a:t>
            </a:r>
            <a:r>
              <a:rPr lang="en-US" sz="1300" b="1" i="1">
                <a:solidFill>
                  <a:srgbClr val="FFFFFF"/>
                </a:solidFill>
              </a:rPr>
              <a:t>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a:t>
            </a:r>
            <a:br>
              <a:rPr lang="en-US" sz="1300">
                <a:solidFill>
                  <a:srgbClr val="FFFFFF"/>
                </a:solidFill>
              </a:rPr>
            </a:br>
            <a:endParaRPr lang="en-IN" sz="1300">
              <a:solidFill>
                <a:srgbClr val="FFFFFF"/>
              </a:solidFill>
            </a:endParaRPr>
          </a:p>
        </p:txBody>
      </p:sp>
      <p:sp>
        <p:nvSpPr>
          <p:cNvPr id="3" name="Content Placeholder 2">
            <a:extLst>
              <a:ext uri="{FF2B5EF4-FFF2-40B4-BE49-F238E27FC236}">
                <a16:creationId xmlns:a16="http://schemas.microsoft.com/office/drawing/2014/main" id="{DA189DCC-5748-41D1-9BCC-54AEC27C6E4D}"/>
              </a:ext>
            </a:extLst>
          </p:cNvPr>
          <p:cNvSpPr>
            <a:spLocks noGrp="1"/>
          </p:cNvSpPr>
          <p:nvPr>
            <p:ph idx="1"/>
          </p:nvPr>
        </p:nvSpPr>
        <p:spPr>
          <a:xfrm>
            <a:off x="838200" y="3590600"/>
            <a:ext cx="6696452" cy="2433722"/>
          </a:xfrm>
        </p:spPr>
        <p:txBody>
          <a:bodyPr>
            <a:normAutofit/>
          </a:bodyPr>
          <a:lstStyle/>
          <a:p>
            <a:r>
              <a:rPr lang="en-IN" sz="2000" b="1" i="1" u="sng">
                <a:solidFill>
                  <a:srgbClr val="FFFFFF"/>
                </a:solidFill>
              </a:rPr>
              <a:t>Project Description:- </a:t>
            </a:r>
            <a:r>
              <a:rPr lang="en-IN" sz="2000">
                <a:solidFill>
                  <a:srgbClr val="FFFFFF"/>
                </a:solidFill>
              </a:rPr>
              <a:t>The is given that </a:t>
            </a:r>
            <a:r>
              <a:rPr lang="en-US" sz="2000">
                <a:solidFill>
                  <a:srgbClr val="FFFFFF"/>
                </a:solidFill>
              </a:rPr>
              <a:t>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a:t>
            </a:r>
          </a:p>
          <a:p>
            <a:pPr marL="0" indent="0">
              <a:buNone/>
            </a:pPr>
            <a:endParaRPr lang="en-IN" sz="2000">
              <a:solidFill>
                <a:srgbClr val="FFFFFF"/>
              </a:solidFill>
            </a:endParaRPr>
          </a:p>
        </p:txBody>
      </p:sp>
    </p:spTree>
    <p:extLst>
      <p:ext uri="{BB962C8B-B14F-4D97-AF65-F5344CB8AC3E}">
        <p14:creationId xmlns:p14="http://schemas.microsoft.com/office/powerpoint/2010/main" val="29749935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1334</Words>
  <Application>Microsoft Office PowerPoint</Application>
  <PresentationFormat>Widescreen</PresentationFormat>
  <Paragraphs>48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Manrope</vt:lpstr>
      <vt:lpstr>Office Theme</vt:lpstr>
      <vt:lpstr>ABC Call Volume Trend Analysis </vt:lpstr>
      <vt:lpstr>Cleaning </vt:lpstr>
      <vt:lpstr>Task 1:- Calculate the average call time duration for all incoming calls received by agents (in each Time_Bucket).</vt:lpstr>
      <vt:lpstr>Continue</vt:lpstr>
      <vt:lpstr>PowerPoint Presentation</vt:lpstr>
      <vt:lpstr>Task 2:-Show the total volume/ number of calls coming in via charts/ graphs [Number of calls v/s Time]. You can select time in a bucket form (i.e. 1-2, 2-3, …..)</vt:lpstr>
      <vt:lpstr>Continue</vt:lpstr>
      <vt:lpstr>PowerPoint Presentation</vt:lpstr>
      <vt:lpstr>Task 3:-As you can see current abandon rate is approximately 30%. Propose a manpower plan required during each time bucket [between 9am to 9pm] to reduce the abandon rate to 10%. (i.e. You have to calculate minimum number of agents required in each time bucket so that at least 90 calls should be answered out of 100.)  </vt:lpstr>
      <vt:lpstr>Continue</vt:lpstr>
      <vt:lpstr>Continue </vt:lpstr>
      <vt:lpstr>Continue</vt:lpstr>
      <vt:lpstr>PowerPoint Presentation</vt:lpstr>
      <vt:lpstr>PowerPoint Presentation</vt:lpstr>
      <vt:lpstr>PowerPoint Presentation</vt:lpstr>
      <vt:lpstr>Task 4:-Let’s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    Now propose a manpower plan required during each time bucket in a day. Maximum Abandon rate assumption would be same 10%.</vt:lpstr>
      <vt:lpstr>Continue </vt:lpstr>
      <vt:lpstr>Continue</vt:lpstr>
      <vt:lpstr>PowerPoint Presentation</vt:lpstr>
      <vt:lpstr>PowerPoint Presentation</vt:lpstr>
      <vt:lpstr>PowerPoint Presentation</vt:lpstr>
      <vt:lpstr>Drive link:- Abs call volume pdf  Google sheet link:- Abs call volume trend   loom 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JOSYULA  ATHREYA</dc:creator>
  <cp:lastModifiedBy>JOSYULA  ATHREYA</cp:lastModifiedBy>
  <cp:revision>63</cp:revision>
  <dcterms:created xsi:type="dcterms:W3CDTF">2023-07-13T16:03:39Z</dcterms:created>
  <dcterms:modified xsi:type="dcterms:W3CDTF">2023-07-21T09:42:10Z</dcterms:modified>
</cp:coreProperties>
</file>