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4" r:id="rId2"/>
  </p:sldMasterIdLst>
  <p:sldIdLst>
    <p:sldId id="274" r:id="rId3"/>
    <p:sldId id="263" r:id="rId4"/>
    <p:sldId id="257" r:id="rId5"/>
    <p:sldId id="264" r:id="rId6"/>
    <p:sldId id="258" r:id="rId7"/>
    <p:sldId id="265" r:id="rId8"/>
    <p:sldId id="259" r:id="rId9"/>
    <p:sldId id="266" r:id="rId10"/>
    <p:sldId id="260" r:id="rId11"/>
    <p:sldId id="267" r:id="rId12"/>
    <p:sldId id="261" r:id="rId13"/>
    <p:sldId id="268" r:id="rId14"/>
    <p:sldId id="269" r:id="rId15"/>
    <p:sldId id="262"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688AA-A58F-BD70-81E2-39E0425601D8}" v="107" dt="2023-05-19T03:28:44.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903A-607C-1B57-EE6E-C0930FAC6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27C00A-7058-5F61-941F-E7B1680FC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5CDD3E-E9B3-47AC-3A3B-07CDB0DD391A}"/>
              </a:ext>
            </a:extLst>
          </p:cNvPr>
          <p:cNvSpPr>
            <a:spLocks noGrp="1"/>
          </p:cNvSpPr>
          <p:nvPr>
            <p:ph type="dt" sz="half" idx="10"/>
          </p:nvPr>
        </p:nvSpPr>
        <p:spPr/>
        <p:txBody>
          <a:bodyPr/>
          <a:lstStyle/>
          <a:p>
            <a:fld id="{4B09749B-AAD6-4A35-A663-E1B52B36A437}" type="datetimeFigureOut">
              <a:rPr lang="en-US" smtClean="0"/>
              <a:t>5/18/2023</a:t>
            </a:fld>
            <a:endParaRPr lang="en-US"/>
          </a:p>
        </p:txBody>
      </p:sp>
      <p:sp>
        <p:nvSpPr>
          <p:cNvPr id="5" name="Footer Placeholder 4">
            <a:extLst>
              <a:ext uri="{FF2B5EF4-FFF2-40B4-BE49-F238E27FC236}">
                <a16:creationId xmlns:a16="http://schemas.microsoft.com/office/drawing/2014/main" id="{869CA950-DEA0-3D00-DDB7-58360D43C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617B2-7D5A-A0DF-FE4D-FC535ECC4ABD}"/>
              </a:ext>
            </a:extLst>
          </p:cNvPr>
          <p:cNvSpPr>
            <a:spLocks noGrp="1"/>
          </p:cNvSpPr>
          <p:nvPr>
            <p:ph type="sldNum" sz="quarter" idx="12"/>
          </p:nvPr>
        </p:nvSpPr>
        <p:spPr/>
        <p:txBody>
          <a:bodyPr/>
          <a:lstStyle/>
          <a:p>
            <a:fld id="{EBC47C60-2A9A-4A53-B565-4EF0028191C4}" type="slidenum">
              <a:rPr lang="en-US" smtClean="0"/>
              <a:t>‹#›</a:t>
            </a:fld>
            <a:endParaRPr lang="en-US"/>
          </a:p>
        </p:txBody>
      </p:sp>
    </p:spTree>
    <p:extLst>
      <p:ext uri="{BB962C8B-B14F-4D97-AF65-F5344CB8AC3E}">
        <p14:creationId xmlns:p14="http://schemas.microsoft.com/office/powerpoint/2010/main" val="217281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FEB1-B1D4-6C50-AB08-E0C72BBCAA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EC900-5852-3DD8-A16C-021C0969E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3A61D-1FAC-5BC3-9672-A3057FFA8FCD}"/>
              </a:ext>
            </a:extLst>
          </p:cNvPr>
          <p:cNvSpPr>
            <a:spLocks noGrp="1"/>
          </p:cNvSpPr>
          <p:nvPr>
            <p:ph type="dt" sz="half" idx="10"/>
          </p:nvPr>
        </p:nvSpPr>
        <p:spPr/>
        <p:txBody>
          <a:bodyPr/>
          <a:lstStyle/>
          <a:p>
            <a:fld id="{4B09749B-AAD6-4A35-A663-E1B52B36A437}" type="datetimeFigureOut">
              <a:rPr lang="en-US" smtClean="0"/>
              <a:t>5/18/2023</a:t>
            </a:fld>
            <a:endParaRPr lang="en-US"/>
          </a:p>
        </p:txBody>
      </p:sp>
      <p:sp>
        <p:nvSpPr>
          <p:cNvPr id="5" name="Footer Placeholder 4">
            <a:extLst>
              <a:ext uri="{FF2B5EF4-FFF2-40B4-BE49-F238E27FC236}">
                <a16:creationId xmlns:a16="http://schemas.microsoft.com/office/drawing/2014/main" id="{B93DA1BD-C470-5545-17E0-B5184B355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CD9B3-D570-0C6D-BF47-B9F60C21101E}"/>
              </a:ext>
            </a:extLst>
          </p:cNvPr>
          <p:cNvSpPr>
            <a:spLocks noGrp="1"/>
          </p:cNvSpPr>
          <p:nvPr>
            <p:ph type="sldNum" sz="quarter" idx="12"/>
          </p:nvPr>
        </p:nvSpPr>
        <p:spPr/>
        <p:txBody>
          <a:bodyPr/>
          <a:lstStyle/>
          <a:p>
            <a:fld id="{EBC47C60-2A9A-4A53-B565-4EF0028191C4}" type="slidenum">
              <a:rPr lang="en-US" smtClean="0"/>
              <a:t>‹#›</a:t>
            </a:fld>
            <a:endParaRPr lang="en-US"/>
          </a:p>
        </p:txBody>
      </p:sp>
    </p:spTree>
    <p:extLst>
      <p:ext uri="{BB962C8B-B14F-4D97-AF65-F5344CB8AC3E}">
        <p14:creationId xmlns:p14="http://schemas.microsoft.com/office/powerpoint/2010/main" val="148239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EAFBC8-4A9E-28D4-B34D-82AB80828F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A8B669-B5EE-9D48-67D9-AB20BF95A1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760A6-9EA2-349C-4A84-7254BCF382AA}"/>
              </a:ext>
            </a:extLst>
          </p:cNvPr>
          <p:cNvSpPr>
            <a:spLocks noGrp="1"/>
          </p:cNvSpPr>
          <p:nvPr>
            <p:ph type="dt" sz="half" idx="10"/>
          </p:nvPr>
        </p:nvSpPr>
        <p:spPr/>
        <p:txBody>
          <a:bodyPr/>
          <a:lstStyle/>
          <a:p>
            <a:fld id="{4B09749B-AAD6-4A35-A663-E1B52B36A437}" type="datetimeFigureOut">
              <a:rPr lang="en-US" smtClean="0"/>
              <a:t>5/18/2023</a:t>
            </a:fld>
            <a:endParaRPr lang="en-US"/>
          </a:p>
        </p:txBody>
      </p:sp>
      <p:sp>
        <p:nvSpPr>
          <p:cNvPr id="5" name="Footer Placeholder 4">
            <a:extLst>
              <a:ext uri="{FF2B5EF4-FFF2-40B4-BE49-F238E27FC236}">
                <a16:creationId xmlns:a16="http://schemas.microsoft.com/office/drawing/2014/main" id="{B99E4BA6-1564-6A1B-A3B5-D9646AFAE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A4AB1-7FFD-D2E7-CA62-10520D98EA9E}"/>
              </a:ext>
            </a:extLst>
          </p:cNvPr>
          <p:cNvSpPr>
            <a:spLocks noGrp="1"/>
          </p:cNvSpPr>
          <p:nvPr>
            <p:ph type="sldNum" sz="quarter" idx="12"/>
          </p:nvPr>
        </p:nvSpPr>
        <p:spPr/>
        <p:txBody>
          <a:bodyPr/>
          <a:lstStyle/>
          <a:p>
            <a:fld id="{EBC47C60-2A9A-4A53-B565-4EF0028191C4}" type="slidenum">
              <a:rPr lang="en-US" smtClean="0"/>
              <a:t>‹#›</a:t>
            </a:fld>
            <a:endParaRPr lang="en-US"/>
          </a:p>
        </p:txBody>
      </p:sp>
    </p:spTree>
    <p:extLst>
      <p:ext uri="{BB962C8B-B14F-4D97-AF65-F5344CB8AC3E}">
        <p14:creationId xmlns:p14="http://schemas.microsoft.com/office/powerpoint/2010/main" val="171185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5/18/2023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97161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5/18/2023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8675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5/18/2023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0494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5/18/2023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11567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5/18/2023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7359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5/18/2023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46852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5/18/2023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6690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5/18/2023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694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1D6B-1213-DE38-FFBE-97B4158530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1E5E3-89D7-0E9E-00B5-1FF92982A9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50CC0-DD4A-9E60-C7E8-9EFB4798D9AE}"/>
              </a:ext>
            </a:extLst>
          </p:cNvPr>
          <p:cNvSpPr>
            <a:spLocks noGrp="1"/>
          </p:cNvSpPr>
          <p:nvPr>
            <p:ph type="dt" sz="half" idx="10"/>
          </p:nvPr>
        </p:nvSpPr>
        <p:spPr/>
        <p:txBody>
          <a:bodyPr/>
          <a:lstStyle/>
          <a:p>
            <a:fld id="{4B09749B-AAD6-4A35-A663-E1B52B36A437}" type="datetimeFigureOut">
              <a:rPr lang="en-US" smtClean="0"/>
              <a:t>5/18/2023</a:t>
            </a:fld>
            <a:endParaRPr lang="en-US"/>
          </a:p>
        </p:txBody>
      </p:sp>
      <p:sp>
        <p:nvSpPr>
          <p:cNvPr id="5" name="Footer Placeholder 4">
            <a:extLst>
              <a:ext uri="{FF2B5EF4-FFF2-40B4-BE49-F238E27FC236}">
                <a16:creationId xmlns:a16="http://schemas.microsoft.com/office/drawing/2014/main" id="{8D322256-CCBD-D053-C933-C423D2ABF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854D4-3B7A-9A3E-F9C0-C5BF6AFFEC5E}"/>
              </a:ext>
            </a:extLst>
          </p:cNvPr>
          <p:cNvSpPr>
            <a:spLocks noGrp="1"/>
          </p:cNvSpPr>
          <p:nvPr>
            <p:ph type="sldNum" sz="quarter" idx="12"/>
          </p:nvPr>
        </p:nvSpPr>
        <p:spPr/>
        <p:txBody>
          <a:bodyPr/>
          <a:lstStyle/>
          <a:p>
            <a:fld id="{EBC47C60-2A9A-4A53-B565-4EF0028191C4}" type="slidenum">
              <a:rPr lang="en-US" smtClean="0"/>
              <a:t>‹#›</a:t>
            </a:fld>
            <a:endParaRPr lang="en-US"/>
          </a:p>
        </p:txBody>
      </p:sp>
    </p:spTree>
    <p:extLst>
      <p:ext uri="{BB962C8B-B14F-4D97-AF65-F5344CB8AC3E}">
        <p14:creationId xmlns:p14="http://schemas.microsoft.com/office/powerpoint/2010/main" val="1306734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5/18/2023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27437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5/18/2023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81952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5/18/2023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1777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6480-126E-9F3B-BB88-45B41B75B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90F018-6B04-5602-8A8C-C373967BD9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14AB33-D659-EFB0-91E1-774AE7014641}"/>
              </a:ext>
            </a:extLst>
          </p:cNvPr>
          <p:cNvSpPr>
            <a:spLocks noGrp="1"/>
          </p:cNvSpPr>
          <p:nvPr>
            <p:ph type="dt" sz="half" idx="10"/>
          </p:nvPr>
        </p:nvSpPr>
        <p:spPr/>
        <p:txBody>
          <a:bodyPr/>
          <a:lstStyle/>
          <a:p>
            <a:fld id="{4B09749B-AAD6-4A35-A663-E1B52B36A437}" type="datetimeFigureOut">
              <a:rPr lang="en-US" smtClean="0"/>
              <a:t>5/18/2023</a:t>
            </a:fld>
            <a:endParaRPr lang="en-US"/>
          </a:p>
        </p:txBody>
      </p:sp>
      <p:sp>
        <p:nvSpPr>
          <p:cNvPr id="5" name="Footer Placeholder 4">
            <a:extLst>
              <a:ext uri="{FF2B5EF4-FFF2-40B4-BE49-F238E27FC236}">
                <a16:creationId xmlns:a16="http://schemas.microsoft.com/office/drawing/2014/main" id="{536ADC2A-1E45-2BCA-FA47-B41D9D0B7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EBA5B-E27F-9727-3F99-C6EB8D4A0AD4}"/>
              </a:ext>
            </a:extLst>
          </p:cNvPr>
          <p:cNvSpPr>
            <a:spLocks noGrp="1"/>
          </p:cNvSpPr>
          <p:nvPr>
            <p:ph type="sldNum" sz="quarter" idx="12"/>
          </p:nvPr>
        </p:nvSpPr>
        <p:spPr/>
        <p:txBody>
          <a:bodyPr/>
          <a:lstStyle/>
          <a:p>
            <a:fld id="{EBC47C60-2A9A-4A53-B565-4EF0028191C4}" type="slidenum">
              <a:rPr lang="en-US" smtClean="0"/>
              <a:t>‹#›</a:t>
            </a:fld>
            <a:endParaRPr lang="en-US"/>
          </a:p>
        </p:txBody>
      </p:sp>
    </p:spTree>
    <p:extLst>
      <p:ext uri="{BB962C8B-B14F-4D97-AF65-F5344CB8AC3E}">
        <p14:creationId xmlns:p14="http://schemas.microsoft.com/office/powerpoint/2010/main" val="260305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3937-2B0F-3A8F-8217-3C934C4659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2CA883-AD5F-FDB8-656E-27DBB3E2DB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EDD6EC-E501-DE3E-CCA5-EFCD912869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A7374-4BFA-BB94-E543-05ACC56F3D5E}"/>
              </a:ext>
            </a:extLst>
          </p:cNvPr>
          <p:cNvSpPr>
            <a:spLocks noGrp="1"/>
          </p:cNvSpPr>
          <p:nvPr>
            <p:ph type="dt" sz="half" idx="10"/>
          </p:nvPr>
        </p:nvSpPr>
        <p:spPr/>
        <p:txBody>
          <a:bodyPr/>
          <a:lstStyle/>
          <a:p>
            <a:fld id="{4B09749B-AAD6-4A35-A663-E1B52B36A437}" type="datetimeFigureOut">
              <a:rPr lang="en-US" smtClean="0"/>
              <a:t>5/18/2023</a:t>
            </a:fld>
            <a:endParaRPr lang="en-US"/>
          </a:p>
        </p:txBody>
      </p:sp>
      <p:sp>
        <p:nvSpPr>
          <p:cNvPr id="6" name="Footer Placeholder 5">
            <a:extLst>
              <a:ext uri="{FF2B5EF4-FFF2-40B4-BE49-F238E27FC236}">
                <a16:creationId xmlns:a16="http://schemas.microsoft.com/office/drawing/2014/main" id="{5CFF40C1-CE49-BAC3-ECD0-E1884FE964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27EAB-F898-FA52-5F60-EE29EC677714}"/>
              </a:ext>
            </a:extLst>
          </p:cNvPr>
          <p:cNvSpPr>
            <a:spLocks noGrp="1"/>
          </p:cNvSpPr>
          <p:nvPr>
            <p:ph type="sldNum" sz="quarter" idx="12"/>
          </p:nvPr>
        </p:nvSpPr>
        <p:spPr/>
        <p:txBody>
          <a:bodyPr/>
          <a:lstStyle/>
          <a:p>
            <a:fld id="{EBC47C60-2A9A-4A53-B565-4EF0028191C4}" type="slidenum">
              <a:rPr lang="en-US" smtClean="0"/>
              <a:t>‹#›</a:t>
            </a:fld>
            <a:endParaRPr lang="en-US"/>
          </a:p>
        </p:txBody>
      </p:sp>
    </p:spTree>
    <p:extLst>
      <p:ext uri="{BB962C8B-B14F-4D97-AF65-F5344CB8AC3E}">
        <p14:creationId xmlns:p14="http://schemas.microsoft.com/office/powerpoint/2010/main" val="10352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F7AB-A7ED-8DE6-BC1C-2FF7D9C714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8CFD6C-1D80-DB8D-14F2-5E6094634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C2DB7B-DC08-2670-4E74-09010FAD13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632A62-72F0-F612-CC08-C3D440922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F0FF8-AA62-018C-A61B-A036B4AE8C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02FD91-CBB1-E87B-6C07-69E46D34919F}"/>
              </a:ext>
            </a:extLst>
          </p:cNvPr>
          <p:cNvSpPr>
            <a:spLocks noGrp="1"/>
          </p:cNvSpPr>
          <p:nvPr>
            <p:ph type="dt" sz="half" idx="10"/>
          </p:nvPr>
        </p:nvSpPr>
        <p:spPr/>
        <p:txBody>
          <a:bodyPr/>
          <a:lstStyle/>
          <a:p>
            <a:fld id="{4B09749B-AAD6-4A35-A663-E1B52B36A437}" type="datetimeFigureOut">
              <a:rPr lang="en-US" smtClean="0"/>
              <a:t>5/18/2023</a:t>
            </a:fld>
            <a:endParaRPr lang="en-US"/>
          </a:p>
        </p:txBody>
      </p:sp>
      <p:sp>
        <p:nvSpPr>
          <p:cNvPr id="8" name="Footer Placeholder 7">
            <a:extLst>
              <a:ext uri="{FF2B5EF4-FFF2-40B4-BE49-F238E27FC236}">
                <a16:creationId xmlns:a16="http://schemas.microsoft.com/office/drawing/2014/main" id="{E03E2F4C-1E43-16AA-48C9-773EDECFB5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CF2C9-B896-BBD1-3EE2-A9D72E397379}"/>
              </a:ext>
            </a:extLst>
          </p:cNvPr>
          <p:cNvSpPr>
            <a:spLocks noGrp="1"/>
          </p:cNvSpPr>
          <p:nvPr>
            <p:ph type="sldNum" sz="quarter" idx="12"/>
          </p:nvPr>
        </p:nvSpPr>
        <p:spPr/>
        <p:txBody>
          <a:bodyPr/>
          <a:lstStyle/>
          <a:p>
            <a:fld id="{EBC47C60-2A9A-4A53-B565-4EF0028191C4}" type="slidenum">
              <a:rPr lang="en-US" smtClean="0"/>
              <a:t>‹#›</a:t>
            </a:fld>
            <a:endParaRPr lang="en-US"/>
          </a:p>
        </p:txBody>
      </p:sp>
    </p:spTree>
    <p:extLst>
      <p:ext uri="{BB962C8B-B14F-4D97-AF65-F5344CB8AC3E}">
        <p14:creationId xmlns:p14="http://schemas.microsoft.com/office/powerpoint/2010/main" val="200782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09C7-F4E6-2059-B8E6-E7D7AF139A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D72001-18C1-F139-D0C8-4664C2A315CA}"/>
              </a:ext>
            </a:extLst>
          </p:cNvPr>
          <p:cNvSpPr>
            <a:spLocks noGrp="1"/>
          </p:cNvSpPr>
          <p:nvPr>
            <p:ph type="dt" sz="half" idx="10"/>
          </p:nvPr>
        </p:nvSpPr>
        <p:spPr/>
        <p:txBody>
          <a:bodyPr/>
          <a:lstStyle/>
          <a:p>
            <a:fld id="{4B09749B-AAD6-4A35-A663-E1B52B36A437}" type="datetimeFigureOut">
              <a:rPr lang="en-US" smtClean="0"/>
              <a:t>5/18/2023</a:t>
            </a:fld>
            <a:endParaRPr lang="en-US"/>
          </a:p>
        </p:txBody>
      </p:sp>
      <p:sp>
        <p:nvSpPr>
          <p:cNvPr id="4" name="Footer Placeholder 3">
            <a:extLst>
              <a:ext uri="{FF2B5EF4-FFF2-40B4-BE49-F238E27FC236}">
                <a16:creationId xmlns:a16="http://schemas.microsoft.com/office/drawing/2014/main" id="{86346B0E-D5D0-C1C5-DF14-419061EE28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B527C3-D579-ABFF-DC39-3943CBF5D973}"/>
              </a:ext>
            </a:extLst>
          </p:cNvPr>
          <p:cNvSpPr>
            <a:spLocks noGrp="1"/>
          </p:cNvSpPr>
          <p:nvPr>
            <p:ph type="sldNum" sz="quarter" idx="12"/>
          </p:nvPr>
        </p:nvSpPr>
        <p:spPr/>
        <p:txBody>
          <a:bodyPr/>
          <a:lstStyle/>
          <a:p>
            <a:fld id="{EBC47C60-2A9A-4A53-B565-4EF0028191C4}" type="slidenum">
              <a:rPr lang="en-US" smtClean="0"/>
              <a:t>‹#›</a:t>
            </a:fld>
            <a:endParaRPr lang="en-US"/>
          </a:p>
        </p:txBody>
      </p:sp>
    </p:spTree>
    <p:extLst>
      <p:ext uri="{BB962C8B-B14F-4D97-AF65-F5344CB8AC3E}">
        <p14:creationId xmlns:p14="http://schemas.microsoft.com/office/powerpoint/2010/main" val="54927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33FAD-7F91-3455-201C-1E5A8EF0D0FA}"/>
              </a:ext>
            </a:extLst>
          </p:cNvPr>
          <p:cNvSpPr>
            <a:spLocks noGrp="1"/>
          </p:cNvSpPr>
          <p:nvPr>
            <p:ph type="dt" sz="half" idx="10"/>
          </p:nvPr>
        </p:nvSpPr>
        <p:spPr/>
        <p:txBody>
          <a:bodyPr/>
          <a:lstStyle/>
          <a:p>
            <a:fld id="{4B09749B-AAD6-4A35-A663-E1B52B36A437}" type="datetimeFigureOut">
              <a:rPr lang="en-US" smtClean="0"/>
              <a:t>5/18/2023</a:t>
            </a:fld>
            <a:endParaRPr lang="en-US"/>
          </a:p>
        </p:txBody>
      </p:sp>
      <p:sp>
        <p:nvSpPr>
          <p:cNvPr id="3" name="Footer Placeholder 2">
            <a:extLst>
              <a:ext uri="{FF2B5EF4-FFF2-40B4-BE49-F238E27FC236}">
                <a16:creationId xmlns:a16="http://schemas.microsoft.com/office/drawing/2014/main" id="{BDA80F48-DD92-9E0A-0A4F-059E9B0000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9F20F-52DC-17DE-4B2E-D81361240602}"/>
              </a:ext>
            </a:extLst>
          </p:cNvPr>
          <p:cNvSpPr>
            <a:spLocks noGrp="1"/>
          </p:cNvSpPr>
          <p:nvPr>
            <p:ph type="sldNum" sz="quarter" idx="12"/>
          </p:nvPr>
        </p:nvSpPr>
        <p:spPr/>
        <p:txBody>
          <a:bodyPr/>
          <a:lstStyle/>
          <a:p>
            <a:fld id="{EBC47C60-2A9A-4A53-B565-4EF0028191C4}" type="slidenum">
              <a:rPr lang="en-US" smtClean="0"/>
              <a:t>‹#›</a:t>
            </a:fld>
            <a:endParaRPr lang="en-US"/>
          </a:p>
        </p:txBody>
      </p:sp>
    </p:spTree>
    <p:extLst>
      <p:ext uri="{BB962C8B-B14F-4D97-AF65-F5344CB8AC3E}">
        <p14:creationId xmlns:p14="http://schemas.microsoft.com/office/powerpoint/2010/main" val="217107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3472-52AC-E36D-23CE-4812C7D38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34651E-7CC3-50FF-3789-F8CF73C60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200422-77A4-C427-72E6-12372BED3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ABCBC-A714-3B11-CCAD-AA2DBBD300E9}"/>
              </a:ext>
            </a:extLst>
          </p:cNvPr>
          <p:cNvSpPr>
            <a:spLocks noGrp="1"/>
          </p:cNvSpPr>
          <p:nvPr>
            <p:ph type="dt" sz="half" idx="10"/>
          </p:nvPr>
        </p:nvSpPr>
        <p:spPr/>
        <p:txBody>
          <a:bodyPr/>
          <a:lstStyle/>
          <a:p>
            <a:fld id="{4B09749B-AAD6-4A35-A663-E1B52B36A437}" type="datetimeFigureOut">
              <a:rPr lang="en-US" smtClean="0"/>
              <a:t>5/18/2023</a:t>
            </a:fld>
            <a:endParaRPr lang="en-US"/>
          </a:p>
        </p:txBody>
      </p:sp>
      <p:sp>
        <p:nvSpPr>
          <p:cNvPr id="6" name="Footer Placeholder 5">
            <a:extLst>
              <a:ext uri="{FF2B5EF4-FFF2-40B4-BE49-F238E27FC236}">
                <a16:creationId xmlns:a16="http://schemas.microsoft.com/office/drawing/2014/main" id="{C376FF27-5CB2-402F-DFE9-0A40C42C9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2A6DC-4EBA-6C3B-8FF4-80964496065F}"/>
              </a:ext>
            </a:extLst>
          </p:cNvPr>
          <p:cNvSpPr>
            <a:spLocks noGrp="1"/>
          </p:cNvSpPr>
          <p:nvPr>
            <p:ph type="sldNum" sz="quarter" idx="12"/>
          </p:nvPr>
        </p:nvSpPr>
        <p:spPr/>
        <p:txBody>
          <a:bodyPr/>
          <a:lstStyle/>
          <a:p>
            <a:fld id="{EBC47C60-2A9A-4A53-B565-4EF0028191C4}" type="slidenum">
              <a:rPr lang="en-US" smtClean="0"/>
              <a:t>‹#›</a:t>
            </a:fld>
            <a:endParaRPr lang="en-US"/>
          </a:p>
        </p:txBody>
      </p:sp>
    </p:spTree>
    <p:extLst>
      <p:ext uri="{BB962C8B-B14F-4D97-AF65-F5344CB8AC3E}">
        <p14:creationId xmlns:p14="http://schemas.microsoft.com/office/powerpoint/2010/main" val="182756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93BF-59A3-B33A-F126-508683365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9AC445-02DE-B54E-9B7D-0F55E4076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CA2C4B-C402-BF8E-ABC7-509B60064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D2C6C2-C734-BDBD-3849-FA434D975A9D}"/>
              </a:ext>
            </a:extLst>
          </p:cNvPr>
          <p:cNvSpPr>
            <a:spLocks noGrp="1"/>
          </p:cNvSpPr>
          <p:nvPr>
            <p:ph type="dt" sz="half" idx="10"/>
          </p:nvPr>
        </p:nvSpPr>
        <p:spPr/>
        <p:txBody>
          <a:bodyPr/>
          <a:lstStyle/>
          <a:p>
            <a:fld id="{4B09749B-AAD6-4A35-A663-E1B52B36A437}" type="datetimeFigureOut">
              <a:rPr lang="en-US" smtClean="0"/>
              <a:t>5/18/2023</a:t>
            </a:fld>
            <a:endParaRPr lang="en-US"/>
          </a:p>
        </p:txBody>
      </p:sp>
      <p:sp>
        <p:nvSpPr>
          <p:cNvPr id="6" name="Footer Placeholder 5">
            <a:extLst>
              <a:ext uri="{FF2B5EF4-FFF2-40B4-BE49-F238E27FC236}">
                <a16:creationId xmlns:a16="http://schemas.microsoft.com/office/drawing/2014/main" id="{F1454BFA-29D6-E88C-5C59-9AF68405C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A425A-EFF7-9979-BD17-3F9BDB70C95D}"/>
              </a:ext>
            </a:extLst>
          </p:cNvPr>
          <p:cNvSpPr>
            <a:spLocks noGrp="1"/>
          </p:cNvSpPr>
          <p:nvPr>
            <p:ph type="sldNum" sz="quarter" idx="12"/>
          </p:nvPr>
        </p:nvSpPr>
        <p:spPr/>
        <p:txBody>
          <a:bodyPr/>
          <a:lstStyle/>
          <a:p>
            <a:fld id="{EBC47C60-2A9A-4A53-B565-4EF0028191C4}" type="slidenum">
              <a:rPr lang="en-US" smtClean="0"/>
              <a:t>‹#›</a:t>
            </a:fld>
            <a:endParaRPr lang="en-US"/>
          </a:p>
        </p:txBody>
      </p:sp>
    </p:spTree>
    <p:extLst>
      <p:ext uri="{BB962C8B-B14F-4D97-AF65-F5344CB8AC3E}">
        <p14:creationId xmlns:p14="http://schemas.microsoft.com/office/powerpoint/2010/main" val="231453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181E9-7E60-B441-A6D8-8B6AB8EDA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1C66A4-8F56-7EC0-52FB-7DE4DE0664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CA310-FD0D-4789-216B-F2B756979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9749B-AAD6-4A35-A663-E1B52B36A437}" type="datetimeFigureOut">
              <a:rPr lang="en-US" smtClean="0"/>
              <a:t>5/18/2023</a:t>
            </a:fld>
            <a:endParaRPr lang="en-US"/>
          </a:p>
        </p:txBody>
      </p:sp>
      <p:sp>
        <p:nvSpPr>
          <p:cNvPr id="5" name="Footer Placeholder 4">
            <a:extLst>
              <a:ext uri="{FF2B5EF4-FFF2-40B4-BE49-F238E27FC236}">
                <a16:creationId xmlns:a16="http://schemas.microsoft.com/office/drawing/2014/main" id="{39DF5E97-A025-94CE-4F91-087877013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E0671-CDDC-9BF2-DB4D-12586938B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47C60-2A9A-4A53-B565-4EF0028191C4}" type="slidenum">
              <a:rPr lang="en-US" smtClean="0"/>
              <a:t>‹#›</a:t>
            </a:fld>
            <a:endParaRPr lang="en-US"/>
          </a:p>
        </p:txBody>
      </p:sp>
    </p:spTree>
    <p:extLst>
      <p:ext uri="{BB962C8B-B14F-4D97-AF65-F5344CB8AC3E}">
        <p14:creationId xmlns:p14="http://schemas.microsoft.com/office/powerpoint/2010/main" val="3696388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5/18/2023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2663013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13"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71870" y="749595"/>
            <a:ext cx="5645888" cy="3902149"/>
          </a:xfrm>
        </p:spPr>
        <p:txBody>
          <a:bodyPr anchor="t">
            <a:normAutofit/>
          </a:bodyPr>
          <a:lstStyle/>
          <a:p>
            <a:pPr algn="l"/>
            <a:r>
              <a:rPr lang="en-US" dirty="0">
                <a:cs typeface="Calibri Light"/>
              </a:rPr>
              <a:t>INSTAGRAM USER ANALYTICS</a:t>
            </a:r>
            <a:endParaRPr lang="en-US">
              <a:cs typeface="Calibri Light"/>
            </a:endParaRPr>
          </a:p>
        </p:txBody>
      </p:sp>
      <p:sp>
        <p:nvSpPr>
          <p:cNvPr id="3" name="Subtitle 2"/>
          <p:cNvSpPr>
            <a:spLocks noGrp="1"/>
          </p:cNvSpPr>
          <p:nvPr>
            <p:ph type="subTitle" idx="1"/>
          </p:nvPr>
        </p:nvSpPr>
        <p:spPr>
          <a:xfrm>
            <a:off x="871870" y="4651745"/>
            <a:ext cx="4890977" cy="999460"/>
          </a:xfrm>
        </p:spPr>
        <p:txBody>
          <a:bodyPr vert="horz" lIns="91440" tIns="45720" rIns="91440" bIns="45720" rtlCol="0" anchor="b">
            <a:normAutofit fontScale="92500" lnSpcReduction="10000"/>
          </a:bodyPr>
          <a:lstStyle/>
          <a:p>
            <a:pPr algn="l">
              <a:lnSpc>
                <a:spcPct val="110000"/>
              </a:lnSpc>
            </a:pPr>
            <a:r>
              <a:rPr lang="en-US" dirty="0">
                <a:cs typeface="Calibri"/>
              </a:rPr>
              <a:t>                                                                                              </a:t>
            </a:r>
            <a:endParaRPr lang="en-US">
              <a:cs typeface="Calibri"/>
            </a:endParaRPr>
          </a:p>
          <a:p>
            <a:pPr algn="l">
              <a:lnSpc>
                <a:spcPct val="110000"/>
              </a:lnSpc>
            </a:pPr>
            <a:r>
              <a:rPr lang="en-US" dirty="0">
                <a:cs typeface="Calibri"/>
              </a:rPr>
              <a:t>J ATHREYA SHARMA</a:t>
            </a:r>
            <a:endParaRPr lang="en-US"/>
          </a:p>
        </p:txBody>
      </p:sp>
      <p:pic>
        <p:nvPicPr>
          <p:cNvPr id="51" name="Picture 3">
            <a:extLst>
              <a:ext uri="{FF2B5EF4-FFF2-40B4-BE49-F238E27FC236}">
                <a16:creationId xmlns:a16="http://schemas.microsoft.com/office/drawing/2014/main" id="{981A9F0A-A53A-CDE1-0E62-AC80BD07347A}"/>
              </a:ext>
            </a:extLst>
          </p:cNvPr>
          <p:cNvPicPr>
            <a:picLocks noChangeAspect="1"/>
          </p:cNvPicPr>
          <p:nvPr/>
        </p:nvPicPr>
        <p:blipFill rotWithShape="1">
          <a:blip r:embed="rId2"/>
          <a:srcRect r="49249" b="4"/>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52"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85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2D1B2F-91DF-65A9-4A2E-78A157255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35" y="542522"/>
            <a:ext cx="9020259" cy="5772956"/>
          </a:xfrm>
          <a:prstGeom prst="rect">
            <a:avLst/>
          </a:prstGeom>
        </p:spPr>
      </p:pic>
    </p:spTree>
    <p:extLst>
      <p:ext uri="{BB962C8B-B14F-4D97-AF65-F5344CB8AC3E}">
        <p14:creationId xmlns:p14="http://schemas.microsoft.com/office/powerpoint/2010/main" val="390279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4" descr="Desk with stethoscope and computer keyboard">
            <a:extLst>
              <a:ext uri="{FF2B5EF4-FFF2-40B4-BE49-F238E27FC236}">
                <a16:creationId xmlns:a16="http://schemas.microsoft.com/office/drawing/2014/main" id="{FF3A2792-BD96-E0D4-A493-F603BF8390F9}"/>
              </a:ext>
            </a:extLst>
          </p:cNvPr>
          <p:cNvPicPr>
            <a:picLocks noChangeAspect="1"/>
          </p:cNvPicPr>
          <p:nvPr/>
        </p:nvPicPr>
        <p:blipFill rotWithShape="1">
          <a:blip r:embed="rId2">
            <a:alphaModFix amt="55000"/>
          </a:blip>
          <a:srcRect r="-2" b="15726"/>
          <a:stretch/>
        </p:blipFill>
        <p:spPr>
          <a:xfrm>
            <a:off x="20" y="-9107"/>
            <a:ext cx="12191980" cy="6858000"/>
          </a:xfrm>
          <a:prstGeom prst="rect">
            <a:avLst/>
          </a:prstGeom>
        </p:spPr>
      </p:pic>
      <p:sp>
        <p:nvSpPr>
          <p:cNvPr id="2" name="Title 1">
            <a:extLst>
              <a:ext uri="{FF2B5EF4-FFF2-40B4-BE49-F238E27FC236}">
                <a16:creationId xmlns:a16="http://schemas.microsoft.com/office/drawing/2014/main" id="{6B151B21-24A9-E8C5-B51C-78E107E54342}"/>
              </a:ext>
            </a:extLst>
          </p:cNvPr>
          <p:cNvSpPr>
            <a:spLocks noGrp="1"/>
          </p:cNvSpPr>
          <p:nvPr>
            <p:ph type="title"/>
          </p:nvPr>
        </p:nvSpPr>
        <p:spPr>
          <a:xfrm>
            <a:off x="838200" y="365125"/>
            <a:ext cx="10515600" cy="1325563"/>
          </a:xfrm>
        </p:spPr>
        <p:txBody>
          <a:bodyPr>
            <a:normAutofit/>
          </a:bodyPr>
          <a:lstStyle/>
          <a:p>
            <a:r>
              <a:rPr lang="en-US">
                <a:solidFill>
                  <a:srgbClr val="FFFFFF"/>
                </a:solidFill>
              </a:rPr>
              <a:t>Task 5 : Launch AD Campaign</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67245F4-92D3-EB56-6F6D-2B1D6F1EB739}"/>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sz="1300">
                <a:solidFill>
                  <a:srgbClr val="FFFFFF"/>
                </a:solidFill>
              </a:rPr>
              <a:t>Command to execute the question is :</a:t>
            </a:r>
          </a:p>
          <a:p>
            <a:pPr marL="0" indent="0">
              <a:buNone/>
            </a:pPr>
            <a:r>
              <a:rPr lang="en-US" sz="1300">
                <a:solidFill>
                  <a:srgbClr val="FFFFFF"/>
                </a:solidFill>
              </a:rPr>
              <a:t>SELECT t.tag_name, COUNT(*) AS num_posts</a:t>
            </a:r>
          </a:p>
          <a:p>
            <a:pPr marL="0" indent="0">
              <a:buNone/>
            </a:pPr>
            <a:r>
              <a:rPr lang="en-US" sz="1300">
                <a:solidFill>
                  <a:srgbClr val="FFFFFF"/>
                </a:solidFill>
              </a:rPr>
              <a:t>FROM tags t</a:t>
            </a:r>
          </a:p>
          <a:p>
            <a:pPr marL="0" indent="0">
              <a:buNone/>
            </a:pPr>
            <a:r>
              <a:rPr lang="en-US" sz="1300">
                <a:solidFill>
                  <a:srgbClr val="FFFFFF"/>
                </a:solidFill>
              </a:rPr>
              <a:t>JOIN photo_tags pt ON t.id = pt.tag_id</a:t>
            </a:r>
          </a:p>
          <a:p>
            <a:pPr marL="0" indent="0">
              <a:buNone/>
            </a:pPr>
            <a:r>
              <a:rPr lang="en-US" sz="1300">
                <a:solidFill>
                  <a:srgbClr val="FFFFFF"/>
                </a:solidFill>
              </a:rPr>
              <a:t>JOIN photos p ON pt.photo_id = p.id</a:t>
            </a:r>
          </a:p>
          <a:p>
            <a:pPr marL="0" indent="0">
              <a:buNone/>
            </a:pPr>
            <a:r>
              <a:rPr lang="en-US" sz="1300">
                <a:solidFill>
                  <a:srgbClr val="FFFFFF"/>
                </a:solidFill>
              </a:rPr>
              <a:t>GROUP BY t.tag_name</a:t>
            </a:r>
          </a:p>
          <a:p>
            <a:pPr marL="0" indent="0">
              <a:buNone/>
            </a:pPr>
            <a:r>
              <a:rPr lang="en-US" sz="1300">
                <a:solidFill>
                  <a:srgbClr val="FFFFFF"/>
                </a:solidFill>
              </a:rPr>
              <a:t>ORDER BY num_posts DESC</a:t>
            </a:r>
          </a:p>
          <a:p>
            <a:pPr marL="0" indent="0">
              <a:buNone/>
            </a:pPr>
            <a:r>
              <a:rPr lang="en-US" sz="1300">
                <a:solidFill>
                  <a:srgbClr val="FFFFFF"/>
                </a:solidFill>
              </a:rPr>
              <a:t>LIMIT 5;</a:t>
            </a:r>
          </a:p>
          <a:p>
            <a:pPr marL="0" indent="0">
              <a:buNone/>
            </a:pPr>
            <a:endParaRPr lang="en-US" sz="1300">
              <a:solidFill>
                <a:srgbClr val="FFFFFF"/>
              </a:solidFill>
            </a:endParaRPr>
          </a:p>
          <a:p>
            <a:r>
              <a:rPr lang="en-US" sz="1300">
                <a:solidFill>
                  <a:srgbClr val="FFFFFF"/>
                </a:solidFill>
              </a:rPr>
              <a:t>Approach: To implement this query  I extracted the day of the week from the created_at column using DAYNAME() and then counted the number of registrations for each day using count().</a:t>
            </a:r>
          </a:p>
          <a:p>
            <a:r>
              <a:rPr lang="en-US" sz="1300">
                <a:solidFill>
                  <a:srgbClr val="FFFFFF"/>
                </a:solidFill>
              </a:rPr>
              <a:t>Tech-Stack used: I Used MySQL Command Client 8.0 </a:t>
            </a:r>
          </a:p>
          <a:p>
            <a:r>
              <a:rPr lang="en-US" sz="1300">
                <a:solidFill>
                  <a:srgbClr val="FFFFFF"/>
                </a:solidFill>
              </a:rPr>
              <a:t>Insights: As a result set that shows the number of registrations for each day of week. In this manner we can give the team about which day would be the best to launch AD’s.</a:t>
            </a:r>
          </a:p>
        </p:txBody>
      </p:sp>
    </p:spTree>
    <p:extLst>
      <p:ext uri="{BB962C8B-B14F-4D97-AF65-F5344CB8AC3E}">
        <p14:creationId xmlns:p14="http://schemas.microsoft.com/office/powerpoint/2010/main" val="243718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9C5C75-3D03-3A47-E055-EFB3A15C3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622" y="1148743"/>
            <a:ext cx="10788755" cy="4560514"/>
          </a:xfrm>
          <a:prstGeom prst="rect">
            <a:avLst/>
          </a:prstGeom>
        </p:spPr>
      </p:pic>
    </p:spTree>
    <p:extLst>
      <p:ext uri="{BB962C8B-B14F-4D97-AF65-F5344CB8AC3E}">
        <p14:creationId xmlns:p14="http://schemas.microsoft.com/office/powerpoint/2010/main" val="3042051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raph on document with pen">
            <a:extLst>
              <a:ext uri="{FF2B5EF4-FFF2-40B4-BE49-F238E27FC236}">
                <a16:creationId xmlns:a16="http://schemas.microsoft.com/office/drawing/2014/main" id="{8AE72899-1FA5-8AB5-88E1-9721BAE4710E}"/>
              </a:ext>
            </a:extLst>
          </p:cNvPr>
          <p:cNvPicPr>
            <a:picLocks noChangeAspect="1"/>
          </p:cNvPicPr>
          <p:nvPr/>
        </p:nvPicPr>
        <p:blipFill rotWithShape="1">
          <a:blip r:embed="rId2">
            <a:alphaModFix amt="40000"/>
          </a:blip>
          <a:srcRect t="983" r="-2" b="14619"/>
          <a:stretch/>
        </p:blipFill>
        <p:spPr>
          <a:xfrm>
            <a:off x="20" y="10"/>
            <a:ext cx="12191980" cy="6857990"/>
          </a:xfrm>
          <a:prstGeom prst="rect">
            <a:avLst/>
          </a:prstGeom>
        </p:spPr>
      </p:pic>
      <p:sp>
        <p:nvSpPr>
          <p:cNvPr id="2" name="Title 1">
            <a:extLst>
              <a:ext uri="{FF2B5EF4-FFF2-40B4-BE49-F238E27FC236}">
                <a16:creationId xmlns:a16="http://schemas.microsoft.com/office/drawing/2014/main" id="{74598D0D-C56F-DA80-FE31-EE6E09BAB0A2}"/>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a:ln w="22225">
                  <a:solidFill>
                    <a:schemeClr val="tx1"/>
                  </a:solidFill>
                  <a:miter lim="800000"/>
                </a:ln>
                <a:noFill/>
              </a:rPr>
              <a:t>                             Investor Metrics</a:t>
            </a:r>
          </a:p>
        </p:txBody>
      </p:sp>
    </p:spTree>
    <p:extLst>
      <p:ext uri="{BB962C8B-B14F-4D97-AF65-F5344CB8AC3E}">
        <p14:creationId xmlns:p14="http://schemas.microsoft.com/office/powerpoint/2010/main" val="15130850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B151B21-24A9-E8C5-B51C-78E107E54342}"/>
              </a:ext>
            </a:extLst>
          </p:cNvPr>
          <p:cNvSpPr>
            <a:spLocks noGrp="1"/>
          </p:cNvSpPr>
          <p:nvPr>
            <p:ph type="title"/>
          </p:nvPr>
        </p:nvSpPr>
        <p:spPr>
          <a:xfrm>
            <a:off x="1014141" y="1450655"/>
            <a:ext cx="3932030" cy="3956690"/>
          </a:xfrm>
        </p:spPr>
        <p:txBody>
          <a:bodyPr anchor="ctr">
            <a:normAutofit/>
          </a:bodyPr>
          <a:lstStyle/>
          <a:p>
            <a:r>
              <a:rPr lang="en-US" sz="5600">
                <a:solidFill>
                  <a:schemeClr val="bg1"/>
                </a:solidFill>
              </a:rPr>
              <a:t>Task 1 : User Engagement</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7245F4-92D3-EB56-6F6D-2B1D6F1EB739}"/>
              </a:ext>
            </a:extLst>
          </p:cNvPr>
          <p:cNvSpPr>
            <a:spLocks noGrp="1"/>
          </p:cNvSpPr>
          <p:nvPr>
            <p:ph idx="1"/>
          </p:nvPr>
        </p:nvSpPr>
        <p:spPr>
          <a:xfrm>
            <a:off x="6096000" y="1108061"/>
            <a:ext cx="5008901" cy="4571972"/>
          </a:xfrm>
        </p:spPr>
        <p:txBody>
          <a:bodyPr vert="horz" lIns="91440" tIns="45720" rIns="91440" bIns="45720" rtlCol="0" anchor="ctr">
            <a:normAutofit/>
          </a:bodyPr>
          <a:lstStyle/>
          <a:p>
            <a:r>
              <a:rPr lang="en-US" sz="1100">
                <a:solidFill>
                  <a:schemeClr val="bg1"/>
                </a:solidFill>
              </a:rPr>
              <a:t>Command to execute the question is :</a:t>
            </a:r>
          </a:p>
          <a:p>
            <a:pPr marL="0" indent="0">
              <a:buNone/>
            </a:pPr>
            <a:r>
              <a:rPr lang="en-US" sz="1100">
                <a:solidFill>
                  <a:schemeClr val="bg1"/>
                </a:solidFill>
              </a:rPr>
              <a:t>SELECT AVG(post_count) AS average_posts</a:t>
            </a:r>
          </a:p>
          <a:p>
            <a:pPr marL="0" indent="0">
              <a:buNone/>
            </a:pPr>
            <a:r>
              <a:rPr lang="en-US" sz="1100">
                <a:solidFill>
                  <a:schemeClr val="bg1"/>
                </a:solidFill>
              </a:rPr>
              <a:t>FROM (</a:t>
            </a:r>
          </a:p>
          <a:p>
            <a:pPr marL="0" indent="0">
              <a:buNone/>
            </a:pPr>
            <a:r>
              <a:rPr lang="en-US" sz="1100">
                <a:solidFill>
                  <a:schemeClr val="bg1"/>
                </a:solidFill>
              </a:rPr>
              <a:t>    SELECT user_id, COUNT(*) AS post_count</a:t>
            </a:r>
          </a:p>
          <a:p>
            <a:pPr marL="0" indent="0">
              <a:buNone/>
            </a:pPr>
            <a:r>
              <a:rPr lang="en-US" sz="1100">
                <a:solidFill>
                  <a:schemeClr val="bg1"/>
                </a:solidFill>
              </a:rPr>
              <a:t>    FROM photos</a:t>
            </a:r>
          </a:p>
          <a:p>
            <a:pPr marL="0" indent="0">
              <a:buNone/>
            </a:pPr>
            <a:r>
              <a:rPr lang="en-US" sz="1100">
                <a:solidFill>
                  <a:schemeClr val="bg1"/>
                </a:solidFill>
              </a:rPr>
              <a:t>    GROUP BY user_id</a:t>
            </a:r>
          </a:p>
          <a:p>
            <a:pPr marL="0" indent="0">
              <a:buNone/>
            </a:pPr>
            <a:r>
              <a:rPr lang="en-US" sz="1100">
                <a:solidFill>
                  <a:schemeClr val="bg1"/>
                </a:solidFill>
              </a:rPr>
              <a:t>) AS post_counts;</a:t>
            </a:r>
          </a:p>
          <a:p>
            <a:pPr marL="0" indent="0">
              <a:buNone/>
            </a:pPr>
            <a:r>
              <a:rPr lang="en-US" sz="1100">
                <a:solidFill>
                  <a:schemeClr val="bg1"/>
                </a:solidFill>
              </a:rPr>
              <a:t>For total number of photos on Instagram:</a:t>
            </a:r>
          </a:p>
          <a:p>
            <a:pPr marL="0" indent="0">
              <a:buNone/>
            </a:pPr>
            <a:r>
              <a:rPr lang="en-US" sz="1100">
                <a:solidFill>
                  <a:schemeClr val="bg1"/>
                </a:solidFill>
              </a:rPr>
              <a:t>SELECT COUNT(*) AS total_photos</a:t>
            </a:r>
          </a:p>
          <a:p>
            <a:pPr marL="0" indent="0">
              <a:buNone/>
            </a:pPr>
            <a:r>
              <a:rPr lang="en-US" sz="1100">
                <a:solidFill>
                  <a:schemeClr val="bg1"/>
                </a:solidFill>
              </a:rPr>
              <a:t>FROM photos;</a:t>
            </a:r>
          </a:p>
          <a:p>
            <a:pPr marL="0" indent="0">
              <a:buNone/>
            </a:pPr>
            <a:endParaRPr lang="en-US" sz="1100">
              <a:solidFill>
                <a:schemeClr val="bg1"/>
              </a:solidFill>
            </a:endParaRPr>
          </a:p>
          <a:p>
            <a:r>
              <a:rPr lang="en-US" sz="1100">
                <a:solidFill>
                  <a:schemeClr val="bg1"/>
                </a:solidFill>
              </a:rPr>
              <a:t>Approach: To implement this query  I used average aggregate function to see the average number of posts made by Instagram users.</a:t>
            </a:r>
          </a:p>
          <a:p>
            <a:r>
              <a:rPr lang="en-US" sz="1100">
                <a:solidFill>
                  <a:schemeClr val="bg1"/>
                </a:solidFill>
              </a:rPr>
              <a:t>Tech-Stack used: I Used MySQL Command Client 8.0 </a:t>
            </a:r>
          </a:p>
          <a:p>
            <a:r>
              <a:rPr lang="en-US" sz="1100">
                <a:solidFill>
                  <a:schemeClr val="bg1"/>
                </a:solidFill>
              </a:rPr>
              <a:t>Insights: As a result, we will get the average number of posts made by users on Instagram, total number of photos on Instagram. These insights will help us to understand the posting activity of users on Instagram , the total number of photos available on Instagram.</a:t>
            </a:r>
          </a:p>
        </p:txBody>
      </p:sp>
    </p:spTree>
    <p:extLst>
      <p:ext uri="{BB962C8B-B14F-4D97-AF65-F5344CB8AC3E}">
        <p14:creationId xmlns:p14="http://schemas.microsoft.com/office/powerpoint/2010/main" val="273056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D3B20B-9879-3D48-3AD6-08DCFCE86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11" y="705853"/>
            <a:ext cx="9464842" cy="4588042"/>
          </a:xfrm>
          <a:prstGeom prst="rect">
            <a:avLst/>
          </a:prstGeom>
        </p:spPr>
      </p:pic>
    </p:spTree>
    <p:extLst>
      <p:ext uri="{BB962C8B-B14F-4D97-AF65-F5344CB8AC3E}">
        <p14:creationId xmlns:p14="http://schemas.microsoft.com/office/powerpoint/2010/main" val="3249052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B151B21-24A9-E8C5-B51C-78E107E54342}"/>
              </a:ext>
            </a:extLst>
          </p:cNvPr>
          <p:cNvSpPr>
            <a:spLocks noGrp="1"/>
          </p:cNvSpPr>
          <p:nvPr>
            <p:ph type="title"/>
          </p:nvPr>
        </p:nvSpPr>
        <p:spPr>
          <a:xfrm>
            <a:off x="1014141" y="1450655"/>
            <a:ext cx="3932030" cy="3956690"/>
          </a:xfrm>
        </p:spPr>
        <p:txBody>
          <a:bodyPr anchor="ctr">
            <a:normAutofit/>
          </a:bodyPr>
          <a:lstStyle/>
          <a:p>
            <a:r>
              <a:rPr lang="en-US" sz="6800">
                <a:solidFill>
                  <a:schemeClr val="bg1"/>
                </a:solidFill>
              </a:rPr>
              <a:t>Task 2: Bot &amp; Fake Accounts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7245F4-92D3-EB56-6F6D-2B1D6F1EB739}"/>
              </a:ext>
            </a:extLst>
          </p:cNvPr>
          <p:cNvSpPr>
            <a:spLocks noGrp="1"/>
          </p:cNvSpPr>
          <p:nvPr>
            <p:ph idx="1"/>
          </p:nvPr>
        </p:nvSpPr>
        <p:spPr>
          <a:xfrm>
            <a:off x="6096000" y="1108061"/>
            <a:ext cx="5008901" cy="4571972"/>
          </a:xfrm>
        </p:spPr>
        <p:txBody>
          <a:bodyPr vert="horz" lIns="91440" tIns="45720" rIns="91440" bIns="45720" rtlCol="0" anchor="ctr">
            <a:normAutofit/>
          </a:bodyPr>
          <a:lstStyle/>
          <a:p>
            <a:r>
              <a:rPr lang="en-US" sz="1400">
                <a:solidFill>
                  <a:schemeClr val="bg1"/>
                </a:solidFill>
              </a:rPr>
              <a:t>Command to execute the question is :</a:t>
            </a:r>
          </a:p>
          <a:p>
            <a:pPr marL="0" indent="0">
              <a:buNone/>
            </a:pPr>
            <a:r>
              <a:rPr lang="en-US" sz="1400">
                <a:solidFill>
                  <a:schemeClr val="bg1"/>
                </a:solidFill>
              </a:rPr>
              <a:t>SELECT user_id, COUNT(DISTINCT photo_id) AS total_photos_liked</a:t>
            </a:r>
          </a:p>
          <a:p>
            <a:pPr marL="0" indent="0">
              <a:buNone/>
            </a:pPr>
            <a:r>
              <a:rPr lang="en-US" sz="1400">
                <a:solidFill>
                  <a:schemeClr val="bg1"/>
                </a:solidFill>
              </a:rPr>
              <a:t>FROM likes</a:t>
            </a:r>
          </a:p>
          <a:p>
            <a:pPr marL="0" indent="0">
              <a:buNone/>
            </a:pPr>
            <a:r>
              <a:rPr lang="en-US" sz="1400">
                <a:solidFill>
                  <a:schemeClr val="bg1"/>
                </a:solidFill>
              </a:rPr>
              <a:t>GROUP BY user_id</a:t>
            </a:r>
          </a:p>
          <a:p>
            <a:pPr marL="0" indent="0">
              <a:buNone/>
            </a:pPr>
            <a:r>
              <a:rPr lang="en-US" sz="1400">
                <a:solidFill>
                  <a:schemeClr val="bg1"/>
                </a:solidFill>
              </a:rPr>
              <a:t>HAVING total_photos_liked = (SELECT COUNT(DISTINCT id) FROM photos);</a:t>
            </a:r>
          </a:p>
          <a:p>
            <a:pPr marL="0" indent="0">
              <a:buNone/>
            </a:pPr>
            <a:endParaRPr lang="en-US" sz="1400">
              <a:solidFill>
                <a:schemeClr val="bg1"/>
              </a:solidFill>
            </a:endParaRPr>
          </a:p>
          <a:p>
            <a:r>
              <a:rPr lang="en-US" sz="1400">
                <a:solidFill>
                  <a:schemeClr val="bg1"/>
                </a:solidFill>
              </a:rPr>
              <a:t>Approach: To implement this query  I retrieved ‘user_id’ from likes table and counted the distinct ‘photo_id’ values for each user. The ‘having’ clause filters the results to include only those users who have like every single photo on the site, which can be determined by comparing ‘total_photos_liked’ with total number of distinct photo ID’s in photos table. </a:t>
            </a:r>
          </a:p>
          <a:p>
            <a:r>
              <a:rPr lang="en-US" sz="1400">
                <a:solidFill>
                  <a:schemeClr val="bg1"/>
                </a:solidFill>
              </a:rPr>
              <a:t>Tech-Stack used: I Used MySQL Command Client 8.0 </a:t>
            </a:r>
          </a:p>
          <a:p>
            <a:r>
              <a:rPr lang="en-US" sz="1400">
                <a:solidFill>
                  <a:schemeClr val="bg1"/>
                </a:solidFill>
              </a:rPr>
              <a:t>Insights: As a result, we will get a list of user_ids wo have liked every single photo on the site. These accounts may posses suspicious behaviour as it is unlikely to users to like every single photo</a:t>
            </a:r>
          </a:p>
        </p:txBody>
      </p:sp>
    </p:spTree>
    <p:extLst>
      <p:ext uri="{BB962C8B-B14F-4D97-AF65-F5344CB8AC3E}">
        <p14:creationId xmlns:p14="http://schemas.microsoft.com/office/powerpoint/2010/main" val="145468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AFA3E6-C1B0-456C-0006-4F4044AE2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230" y="837838"/>
            <a:ext cx="9421540" cy="5182323"/>
          </a:xfrm>
          <a:prstGeom prst="rect">
            <a:avLst/>
          </a:prstGeom>
        </p:spPr>
      </p:pic>
    </p:spTree>
    <p:extLst>
      <p:ext uri="{BB962C8B-B14F-4D97-AF65-F5344CB8AC3E}">
        <p14:creationId xmlns:p14="http://schemas.microsoft.com/office/powerpoint/2010/main" val="67597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D624C4-E435-40CE-B637-2174C8DC0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C0DFA8-8113-4CAC-BF42-2CF1AFA902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5" name="Rectangle 14">
            <a:extLst>
              <a:ext uri="{FF2B5EF4-FFF2-40B4-BE49-F238E27FC236}">
                <a16:creationId xmlns:a16="http://schemas.microsoft.com/office/drawing/2014/main" id="{8C4DD1BC-2F55-487A-B5DC-47B301936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EEDAB89-D12D-48C4-83C7-67A2B8B13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02B64AE-E19F-D8E6-0790-FA8FF2A21A95}"/>
              </a:ext>
            </a:extLst>
          </p:cNvPr>
          <p:cNvSpPr>
            <a:spLocks noGrp="1"/>
          </p:cNvSpPr>
          <p:nvPr>
            <p:ph type="title"/>
          </p:nvPr>
        </p:nvSpPr>
        <p:spPr>
          <a:xfrm>
            <a:off x="7188593" y="2951741"/>
            <a:ext cx="3999359" cy="2787493"/>
          </a:xfrm>
        </p:spPr>
        <p:txBody>
          <a:bodyPr vert="horz" lIns="91440" tIns="45720" rIns="91440" bIns="45720" rtlCol="0" anchor="t">
            <a:normAutofit/>
          </a:bodyPr>
          <a:lstStyle/>
          <a:p>
            <a:r>
              <a:rPr lang="en-US" sz="4800" kern="1200">
                <a:solidFill>
                  <a:schemeClr val="tx1"/>
                </a:solidFill>
                <a:latin typeface="+mj-lt"/>
                <a:ea typeface="+mj-ea"/>
                <a:cs typeface="+mj-cs"/>
              </a:rPr>
              <a:t>Thank you</a:t>
            </a:r>
          </a:p>
        </p:txBody>
      </p:sp>
      <p:pic>
        <p:nvPicPr>
          <p:cNvPr id="6" name="Graphic 5" descr="Accept">
            <a:extLst>
              <a:ext uri="{FF2B5EF4-FFF2-40B4-BE49-F238E27FC236}">
                <a16:creationId xmlns:a16="http://schemas.microsoft.com/office/drawing/2014/main" id="{F78009D4-558F-BD78-3226-719FB8AF71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003" y="949166"/>
            <a:ext cx="4976073" cy="4976073"/>
          </a:xfrm>
          <a:prstGeom prst="rect">
            <a:avLst/>
          </a:prstGeom>
        </p:spPr>
      </p:pic>
    </p:spTree>
    <p:extLst>
      <p:ext uri="{BB962C8B-B14F-4D97-AF65-F5344CB8AC3E}">
        <p14:creationId xmlns:p14="http://schemas.microsoft.com/office/powerpoint/2010/main" val="338583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a circular origami">
            <a:extLst>
              <a:ext uri="{FF2B5EF4-FFF2-40B4-BE49-F238E27FC236}">
                <a16:creationId xmlns:a16="http://schemas.microsoft.com/office/drawing/2014/main" id="{B6F99C37-C576-E36A-3087-3F804EA2A237}"/>
              </a:ext>
            </a:extLst>
          </p:cNvPr>
          <p:cNvPicPr>
            <a:picLocks noChangeAspect="1"/>
          </p:cNvPicPr>
          <p:nvPr/>
        </p:nvPicPr>
        <p:blipFill rotWithShape="1">
          <a:blip r:embed="rId2">
            <a:alphaModFix amt="50000"/>
          </a:blip>
          <a:srcRect t="4621" r="-2" b="10982"/>
          <a:stretch/>
        </p:blipFill>
        <p:spPr>
          <a:xfrm>
            <a:off x="20" y="1"/>
            <a:ext cx="12191980" cy="6857999"/>
          </a:xfrm>
          <a:prstGeom prst="rect">
            <a:avLst/>
          </a:prstGeom>
        </p:spPr>
      </p:pic>
      <p:sp>
        <p:nvSpPr>
          <p:cNvPr id="2" name="Title 1">
            <a:extLst>
              <a:ext uri="{FF2B5EF4-FFF2-40B4-BE49-F238E27FC236}">
                <a16:creationId xmlns:a16="http://schemas.microsoft.com/office/drawing/2014/main" id="{E4C78578-3A47-5FFE-6232-F66869547913}"/>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                            </a:t>
            </a:r>
            <a:r>
              <a:rPr lang="en-US" sz="6000" b="1">
                <a:solidFill>
                  <a:srgbClr val="FFFFFF"/>
                </a:solidFill>
              </a:rPr>
              <a:t>MARKETING</a:t>
            </a:r>
          </a:p>
        </p:txBody>
      </p:sp>
    </p:spTree>
    <p:extLst>
      <p:ext uri="{BB962C8B-B14F-4D97-AF65-F5344CB8AC3E}">
        <p14:creationId xmlns:p14="http://schemas.microsoft.com/office/powerpoint/2010/main" val="1876922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CB221BF8-E5B1-5A37-9005-B51C1E90B59E}"/>
              </a:ext>
            </a:extLst>
          </p:cNvPr>
          <p:cNvPicPr>
            <a:picLocks noChangeAspect="1"/>
          </p:cNvPicPr>
          <p:nvPr/>
        </p:nvPicPr>
        <p:blipFill rotWithShape="1">
          <a:blip r:embed="rId2">
            <a:alphaModFix amt="35000"/>
          </a:blip>
          <a:srcRect t="25000"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C352D761-99C6-A241-1F25-F948E10DAE06}"/>
              </a:ext>
            </a:extLst>
          </p:cNvPr>
          <p:cNvSpPr>
            <a:spLocks noGrp="1"/>
          </p:cNvSpPr>
          <p:nvPr>
            <p:ph type="title"/>
          </p:nvPr>
        </p:nvSpPr>
        <p:spPr>
          <a:xfrm>
            <a:off x="838200" y="365125"/>
            <a:ext cx="10515600" cy="1325563"/>
          </a:xfrm>
        </p:spPr>
        <p:txBody>
          <a:bodyPr>
            <a:normAutofit/>
          </a:bodyPr>
          <a:lstStyle/>
          <a:p>
            <a:r>
              <a:rPr lang="en-US">
                <a:solidFill>
                  <a:srgbClr val="FFFFFF"/>
                </a:solidFill>
              </a:rPr>
              <a:t>Task 1: Rewarding Most Loyal Users</a:t>
            </a:r>
          </a:p>
        </p:txBody>
      </p:sp>
      <p:sp>
        <p:nvSpPr>
          <p:cNvPr id="3" name="Content Placeholder 2">
            <a:extLst>
              <a:ext uri="{FF2B5EF4-FFF2-40B4-BE49-F238E27FC236}">
                <a16:creationId xmlns:a16="http://schemas.microsoft.com/office/drawing/2014/main" id="{5C53026B-AB74-269E-4DB2-AE33757AD137}"/>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solidFill>
                  <a:srgbClr val="FFFFFF"/>
                </a:solidFill>
              </a:rPr>
              <a:t>Command:</a:t>
            </a:r>
          </a:p>
          <a:p>
            <a:pPr marL="0" indent="0">
              <a:buNone/>
            </a:pPr>
            <a:r>
              <a:rPr lang="en-US" dirty="0">
                <a:solidFill>
                  <a:srgbClr val="FFFFFF"/>
                </a:solidFill>
              </a:rPr>
              <a:t>SELECT * FROM users ORDER BY </a:t>
            </a:r>
            <a:r>
              <a:rPr lang="en-US" dirty="0" err="1">
                <a:solidFill>
                  <a:srgbClr val="FFFFFF"/>
                </a:solidFill>
              </a:rPr>
              <a:t>created_at</a:t>
            </a:r>
            <a:r>
              <a:rPr lang="en-US" dirty="0">
                <a:solidFill>
                  <a:srgbClr val="FFFFFF"/>
                </a:solidFill>
              </a:rPr>
              <a:t> ASC LIMIT 5;</a:t>
            </a:r>
            <a:endParaRPr lang="en-US" dirty="0">
              <a:solidFill>
                <a:srgbClr val="FFFFFF"/>
              </a:solidFill>
              <a:cs typeface="Calibri"/>
            </a:endParaRPr>
          </a:p>
          <a:p>
            <a:r>
              <a:rPr lang="en-US" dirty="0">
                <a:solidFill>
                  <a:srgbClr val="FFFFFF"/>
                </a:solidFill>
                <a:latin typeface="Calibri" panose="020F0502020204030204"/>
                <a:cs typeface="Calibri" panose="020F0502020204030204"/>
              </a:rPr>
              <a:t>APPROACH:-</a:t>
            </a:r>
          </a:p>
          <a:p>
            <a:r>
              <a:rPr lang="en-US" dirty="0">
                <a:solidFill>
                  <a:srgbClr val="FFFFFF"/>
                </a:solidFill>
                <a:latin typeface="Calibri" panose="020F0502020204030204"/>
                <a:cs typeface="Calibri" panose="020F0502020204030204"/>
              </a:rPr>
              <a:t>To find the inactive users I have used left join</a:t>
            </a:r>
          </a:p>
          <a:p>
            <a:r>
              <a:rPr lang="en-US" dirty="0">
                <a:solidFill>
                  <a:srgbClr val="FFFFFF"/>
                </a:solidFill>
                <a:latin typeface="Calibri" panose="020F0502020204030204"/>
                <a:cs typeface="Calibri" panose="020F0502020204030204"/>
              </a:rPr>
              <a:t>Tech-stack used:-</a:t>
            </a:r>
          </a:p>
          <a:p>
            <a:r>
              <a:rPr lang="en-US" dirty="0">
                <a:solidFill>
                  <a:srgbClr val="FFFFFF"/>
                </a:solidFill>
                <a:latin typeface="Calibri" panose="020F0502020204030204"/>
                <a:cs typeface="Calibri" panose="020F0502020204030204"/>
              </a:rPr>
              <a:t>I used </a:t>
            </a:r>
            <a:r>
              <a:rPr lang="en-US" dirty="0" err="1">
                <a:solidFill>
                  <a:srgbClr val="FFFFFF"/>
                </a:solidFill>
                <a:latin typeface="Calibri" panose="020F0502020204030204"/>
                <a:cs typeface="Calibri" panose="020F0502020204030204"/>
              </a:rPr>
              <a:t>mysql</a:t>
            </a:r>
            <a:r>
              <a:rPr lang="en-US" dirty="0">
                <a:solidFill>
                  <a:srgbClr val="FFFFFF"/>
                </a:solidFill>
                <a:latin typeface="Calibri" panose="020F0502020204030204"/>
                <a:cs typeface="Calibri" panose="020F0502020204030204"/>
              </a:rPr>
              <a:t> because it provides graphs to understand easily </a:t>
            </a:r>
          </a:p>
          <a:p>
            <a:r>
              <a:rPr lang="en-US" dirty="0">
                <a:solidFill>
                  <a:srgbClr val="FFFFFF"/>
                </a:solidFill>
                <a:latin typeface="Calibri" panose="020F0502020204030204"/>
                <a:cs typeface="Calibri" panose="020F0502020204030204"/>
              </a:rPr>
              <a:t>Insights:-</a:t>
            </a:r>
          </a:p>
          <a:p>
            <a:r>
              <a:rPr lang="en-US" dirty="0">
                <a:solidFill>
                  <a:srgbClr val="FFFFFF"/>
                </a:solidFill>
                <a:latin typeface="Calibri" panose="020F0502020204030204"/>
                <a:cs typeface="Calibri" panose="020F0502020204030204"/>
              </a:rPr>
              <a:t>I have been understood that how left join works in real life </a:t>
            </a:r>
            <a:endParaRPr lang="en-US" dirty="0"/>
          </a:p>
        </p:txBody>
      </p:sp>
    </p:spTree>
    <p:extLst>
      <p:ext uri="{BB962C8B-B14F-4D97-AF65-F5344CB8AC3E}">
        <p14:creationId xmlns:p14="http://schemas.microsoft.com/office/powerpoint/2010/main" val="137547227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FEE671-21DD-DB92-5518-93870820F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45" y="1535054"/>
            <a:ext cx="11174909" cy="3787891"/>
          </a:xfrm>
          <a:prstGeom prst="rect">
            <a:avLst/>
          </a:prstGeom>
        </p:spPr>
      </p:pic>
    </p:spTree>
    <p:extLst>
      <p:ext uri="{BB962C8B-B14F-4D97-AF65-F5344CB8AC3E}">
        <p14:creationId xmlns:p14="http://schemas.microsoft.com/office/powerpoint/2010/main" val="125743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Exclamation mark on a yellow background">
            <a:extLst>
              <a:ext uri="{FF2B5EF4-FFF2-40B4-BE49-F238E27FC236}">
                <a16:creationId xmlns:a16="http://schemas.microsoft.com/office/drawing/2014/main" id="{50C25566-82EF-3F3B-F2E0-5DA23709537F}"/>
              </a:ext>
            </a:extLst>
          </p:cNvPr>
          <p:cNvPicPr>
            <a:picLocks noChangeAspect="1"/>
          </p:cNvPicPr>
          <p:nvPr/>
        </p:nvPicPr>
        <p:blipFill rotWithShape="1">
          <a:blip r:embed="rId2">
            <a:alphaModFix amt="35000"/>
          </a:blip>
          <a:srcRect t="25000"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6B151B21-24A9-E8C5-B51C-78E107E54342}"/>
              </a:ext>
            </a:extLst>
          </p:cNvPr>
          <p:cNvSpPr>
            <a:spLocks noGrp="1"/>
          </p:cNvSpPr>
          <p:nvPr>
            <p:ph type="title"/>
          </p:nvPr>
        </p:nvSpPr>
        <p:spPr>
          <a:xfrm>
            <a:off x="838199" y="1065862"/>
            <a:ext cx="6052955" cy="4726276"/>
          </a:xfrm>
        </p:spPr>
        <p:txBody>
          <a:bodyPr>
            <a:normAutofit/>
          </a:bodyPr>
          <a:lstStyle/>
          <a:p>
            <a:pPr algn="r"/>
            <a:r>
              <a:rPr lang="en-US" sz="8000">
                <a:ln w="22225">
                  <a:solidFill>
                    <a:srgbClr val="FFFFFF"/>
                  </a:solidFill>
                </a:ln>
                <a:noFill/>
              </a:rPr>
              <a:t>Task 2:Remind Inactive Users To Start Posting</a:t>
            </a:r>
          </a:p>
        </p:txBody>
      </p:sp>
      <p:cxnSp>
        <p:nvCxnSpPr>
          <p:cNvPr id="11" name="Straight Connector 10">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67245F4-92D3-EB56-6F6D-2B1D6F1EB739}"/>
              </a:ext>
            </a:extLst>
          </p:cNvPr>
          <p:cNvSpPr>
            <a:spLocks noGrp="1"/>
          </p:cNvSpPr>
          <p:nvPr>
            <p:ph idx="1"/>
          </p:nvPr>
        </p:nvSpPr>
        <p:spPr>
          <a:xfrm>
            <a:off x="7534641" y="1065862"/>
            <a:ext cx="3860002" cy="4726276"/>
          </a:xfrm>
        </p:spPr>
        <p:txBody>
          <a:bodyPr vert="horz" lIns="91440" tIns="45720" rIns="91440" bIns="45720" rtlCol="0" anchor="ctr">
            <a:normAutofit/>
          </a:bodyPr>
          <a:lstStyle/>
          <a:p>
            <a:r>
              <a:rPr lang="en-US" sz="1900">
                <a:solidFill>
                  <a:srgbClr val="FFFFFF"/>
                </a:solidFill>
              </a:rPr>
              <a:t>Command :</a:t>
            </a:r>
          </a:p>
          <a:p>
            <a:r>
              <a:rPr lang="en-US" sz="1900">
                <a:solidFill>
                  <a:srgbClr val="FFFFFF"/>
                </a:solidFill>
              </a:rPr>
              <a:t>SELECT users.id, users.username FROM users LEFT JOIN photos ON users.id = photos.user_id WHERE photos.id IS NULL;</a:t>
            </a:r>
          </a:p>
          <a:p>
            <a:r>
              <a:rPr lang="en-US" sz="1900">
                <a:solidFill>
                  <a:srgbClr val="FFFFFF"/>
                </a:solidFill>
                <a:latin typeface="Calibri"/>
                <a:cs typeface="Calibri"/>
              </a:rPr>
              <a:t>APPROACH:-</a:t>
            </a:r>
          </a:p>
          <a:p>
            <a:r>
              <a:rPr lang="en-US" sz="1900">
                <a:solidFill>
                  <a:srgbClr val="FFFFFF"/>
                </a:solidFill>
                <a:latin typeface="Calibri"/>
                <a:cs typeface="Calibri"/>
              </a:rPr>
              <a:t>To find the Identify the winner of the contest </a:t>
            </a:r>
          </a:p>
          <a:p>
            <a:r>
              <a:rPr lang="en-US" sz="1900">
                <a:solidFill>
                  <a:srgbClr val="FFFFFF"/>
                </a:solidFill>
                <a:latin typeface="Calibri"/>
                <a:cs typeface="Calibri"/>
              </a:rPr>
              <a:t>Tech-stack used:-</a:t>
            </a:r>
          </a:p>
          <a:p>
            <a:r>
              <a:rPr lang="en-US" sz="1900">
                <a:solidFill>
                  <a:srgbClr val="FFFFFF"/>
                </a:solidFill>
                <a:latin typeface="Calibri"/>
                <a:cs typeface="Calibri"/>
              </a:rPr>
              <a:t>I used mysql because it provides graphs to understand easily </a:t>
            </a:r>
          </a:p>
          <a:p>
            <a:r>
              <a:rPr lang="en-US" sz="1900">
                <a:solidFill>
                  <a:srgbClr val="FFFFFF"/>
                </a:solidFill>
                <a:latin typeface="Calibri"/>
                <a:cs typeface="Calibri"/>
              </a:rPr>
              <a:t>Insights:-</a:t>
            </a:r>
          </a:p>
          <a:p>
            <a:r>
              <a:rPr lang="en-US" sz="1900">
                <a:solidFill>
                  <a:srgbClr val="FFFFFF"/>
                </a:solidFill>
                <a:latin typeface="Calibri"/>
                <a:cs typeface="Calibri"/>
              </a:rPr>
              <a:t>I have been understood that how the filtering process have be done. </a:t>
            </a:r>
            <a:endParaRPr lang="en-US" sz="1900">
              <a:solidFill>
                <a:srgbClr val="FFFFFF"/>
              </a:solidFill>
            </a:endParaRPr>
          </a:p>
          <a:p>
            <a:endParaRPr lang="en-US" sz="1900">
              <a:solidFill>
                <a:srgbClr val="FFFFFF"/>
              </a:solidFill>
            </a:endParaRPr>
          </a:p>
        </p:txBody>
      </p:sp>
    </p:spTree>
    <p:extLst>
      <p:ext uri="{BB962C8B-B14F-4D97-AF65-F5344CB8AC3E}">
        <p14:creationId xmlns:p14="http://schemas.microsoft.com/office/powerpoint/2010/main" val="39220973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1D4C3E-D60B-E56F-1841-9E33A6D02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447" y="930442"/>
            <a:ext cx="9295106" cy="5236499"/>
          </a:xfrm>
          <a:prstGeom prst="rect">
            <a:avLst/>
          </a:prstGeom>
        </p:spPr>
      </p:pic>
    </p:spTree>
    <p:extLst>
      <p:ext uri="{BB962C8B-B14F-4D97-AF65-F5344CB8AC3E}">
        <p14:creationId xmlns:p14="http://schemas.microsoft.com/office/powerpoint/2010/main" val="119180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1ACCB4D9-E57B-9C7C-1B83-052F657F5C9B}"/>
              </a:ext>
            </a:extLst>
          </p:cNvPr>
          <p:cNvPicPr>
            <a:picLocks noChangeAspect="1"/>
          </p:cNvPicPr>
          <p:nvPr/>
        </p:nvPicPr>
        <p:blipFill rotWithShape="1">
          <a:blip r:embed="rId2">
            <a:alphaModFix amt="35000"/>
          </a:blip>
          <a:srcRect t="7618"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6B151B21-24A9-E8C5-B51C-78E107E54342}"/>
              </a:ext>
            </a:extLst>
          </p:cNvPr>
          <p:cNvSpPr>
            <a:spLocks noGrp="1"/>
          </p:cNvSpPr>
          <p:nvPr>
            <p:ph type="title"/>
          </p:nvPr>
        </p:nvSpPr>
        <p:spPr>
          <a:xfrm>
            <a:off x="838199" y="1065862"/>
            <a:ext cx="6052955" cy="4726276"/>
          </a:xfrm>
        </p:spPr>
        <p:txBody>
          <a:bodyPr>
            <a:normAutofit/>
          </a:bodyPr>
          <a:lstStyle/>
          <a:p>
            <a:pPr algn="r"/>
            <a:r>
              <a:rPr lang="en-US" sz="8000">
                <a:ln w="22225">
                  <a:solidFill>
                    <a:srgbClr val="FFFFFF"/>
                  </a:solidFill>
                </a:ln>
                <a:noFill/>
              </a:rPr>
              <a:t>Task 3:Remind Inactive Users To Start Posting</a:t>
            </a:r>
          </a:p>
        </p:txBody>
      </p:sp>
      <p:cxnSp>
        <p:nvCxnSpPr>
          <p:cNvPr id="11" name="Straight Connector 10">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7245F4-92D3-EB56-6F6D-2B1D6F1EB739}"/>
              </a:ext>
            </a:extLst>
          </p:cNvPr>
          <p:cNvSpPr>
            <a:spLocks noGrp="1"/>
          </p:cNvSpPr>
          <p:nvPr>
            <p:ph idx="1"/>
          </p:nvPr>
        </p:nvSpPr>
        <p:spPr>
          <a:xfrm>
            <a:off x="7534641" y="1065862"/>
            <a:ext cx="3860002" cy="4726276"/>
          </a:xfrm>
        </p:spPr>
        <p:txBody>
          <a:bodyPr vert="horz" lIns="91440" tIns="45720" rIns="91440" bIns="45720" rtlCol="0" anchor="ctr">
            <a:normAutofit/>
          </a:bodyPr>
          <a:lstStyle/>
          <a:p>
            <a:r>
              <a:rPr lang="en-US" sz="1100">
                <a:solidFill>
                  <a:srgbClr val="FFFFFF"/>
                </a:solidFill>
              </a:rPr>
              <a:t>Command to execute the question is :</a:t>
            </a:r>
          </a:p>
          <a:p>
            <a:pPr marL="0" indent="0">
              <a:buNone/>
            </a:pPr>
            <a:r>
              <a:rPr lang="en-US" sz="1100">
                <a:solidFill>
                  <a:srgbClr val="FFFFFF"/>
                </a:solidFill>
              </a:rPr>
              <a:t>SELECT user_id, COUNT(*) as num_likes</a:t>
            </a:r>
          </a:p>
          <a:p>
            <a:pPr marL="0" indent="0">
              <a:buNone/>
            </a:pPr>
            <a:r>
              <a:rPr lang="en-US" sz="1100">
                <a:solidFill>
                  <a:srgbClr val="FFFFFF"/>
                </a:solidFill>
              </a:rPr>
              <a:t>FROM likes</a:t>
            </a:r>
          </a:p>
          <a:p>
            <a:pPr marL="0" indent="0">
              <a:buNone/>
            </a:pPr>
            <a:r>
              <a:rPr lang="en-US" sz="1100">
                <a:solidFill>
                  <a:srgbClr val="FFFFFF"/>
                </a:solidFill>
              </a:rPr>
              <a:t>GROUP BY user_id</a:t>
            </a:r>
          </a:p>
          <a:p>
            <a:pPr marL="0" indent="0">
              <a:buNone/>
            </a:pPr>
            <a:r>
              <a:rPr lang="en-US" sz="1100">
                <a:solidFill>
                  <a:srgbClr val="FFFFFF"/>
                </a:solidFill>
              </a:rPr>
              <a:t>ORDER BY num_likes DESC</a:t>
            </a:r>
          </a:p>
          <a:p>
            <a:pPr marL="0" indent="0">
              <a:buNone/>
            </a:pPr>
            <a:r>
              <a:rPr lang="en-US" sz="1100">
                <a:solidFill>
                  <a:srgbClr val="FFFFFF"/>
                </a:solidFill>
              </a:rPr>
              <a:t>LIMIT 1;</a:t>
            </a:r>
          </a:p>
          <a:p>
            <a:pPr marL="0" indent="0">
              <a:buNone/>
            </a:pPr>
            <a:endParaRPr lang="en-US" sz="1100">
              <a:solidFill>
                <a:srgbClr val="FFFFFF"/>
              </a:solidFill>
            </a:endParaRPr>
          </a:p>
          <a:p>
            <a:r>
              <a:rPr lang="en-US" sz="1100" dirty="0">
                <a:solidFill>
                  <a:srgbClr val="FFFFFF"/>
                </a:solidFill>
              </a:rPr>
              <a:t>Approach: </a:t>
            </a:r>
          </a:p>
          <a:p>
            <a:pPr marL="0" indent="0">
              <a:buNone/>
            </a:pPr>
            <a:r>
              <a:rPr lang="en-US" sz="1100" dirty="0">
                <a:solidFill>
                  <a:srgbClr val="FFFFFF"/>
                </a:solidFill>
              </a:rPr>
              <a:t>   To answer this query I have counted the number of likes table, grouped the results by </a:t>
            </a:r>
            <a:r>
              <a:rPr lang="en-US" sz="1100" dirty="0" err="1">
                <a:solidFill>
                  <a:srgbClr val="FFFFFF"/>
                </a:solidFill>
              </a:rPr>
              <a:t>userid</a:t>
            </a:r>
            <a:r>
              <a:rPr lang="en-US" sz="1100" dirty="0">
                <a:solidFill>
                  <a:srgbClr val="FFFFFF"/>
                </a:solidFill>
              </a:rPr>
              <a:t> and        then sorted the results in descending order</a:t>
            </a:r>
            <a:endParaRPr lang="en-US" sz="1100" dirty="0">
              <a:solidFill>
                <a:srgbClr val="FFFFFF"/>
              </a:solidFill>
              <a:cs typeface="Calibri"/>
            </a:endParaRPr>
          </a:p>
          <a:p>
            <a:r>
              <a:rPr lang="en-US" sz="1100">
                <a:solidFill>
                  <a:srgbClr val="FFFFFF"/>
                </a:solidFill>
              </a:rPr>
              <a:t>Tech-Stack used: </a:t>
            </a:r>
          </a:p>
          <a:p>
            <a:pPr marL="0" indent="0">
              <a:buNone/>
            </a:pPr>
            <a:r>
              <a:rPr lang="en-US" sz="1100">
                <a:solidFill>
                  <a:srgbClr val="FFFFFF"/>
                </a:solidFill>
              </a:rPr>
              <a:t>  I Used MySQL Command Client 8.0 </a:t>
            </a:r>
            <a:endParaRPr lang="en-US" sz="1100">
              <a:solidFill>
                <a:srgbClr val="FFFFFF"/>
              </a:solidFill>
              <a:cs typeface="Calibri"/>
            </a:endParaRPr>
          </a:p>
          <a:p>
            <a:r>
              <a:rPr lang="en-US" sz="1100">
                <a:solidFill>
                  <a:srgbClr val="FFFFFF"/>
                </a:solidFill>
              </a:rPr>
              <a:t>Insights: </a:t>
            </a:r>
          </a:p>
          <a:p>
            <a:pPr marL="0" indent="0">
              <a:buNone/>
            </a:pPr>
            <a:r>
              <a:rPr lang="en-US" sz="1100">
                <a:solidFill>
                  <a:srgbClr val="FFFFFF"/>
                </a:solidFill>
              </a:rPr>
              <a:t>    I Understood how count() method works and also grouped them according to userid and ordered by num_likes and set the limit to 1 because I had to declare the contest winner.</a:t>
            </a:r>
            <a:endParaRPr lang="en-US" sz="1100">
              <a:solidFill>
                <a:srgbClr val="FFFFFF"/>
              </a:solidFill>
              <a:cs typeface="Calibri" panose="020F0502020204030204"/>
            </a:endParaRPr>
          </a:p>
          <a:p>
            <a:endParaRPr lang="en-US" sz="1100">
              <a:solidFill>
                <a:srgbClr val="FFFFFF"/>
              </a:solidFill>
            </a:endParaRPr>
          </a:p>
        </p:txBody>
      </p:sp>
    </p:spTree>
    <p:extLst>
      <p:ext uri="{BB962C8B-B14F-4D97-AF65-F5344CB8AC3E}">
        <p14:creationId xmlns:p14="http://schemas.microsoft.com/office/powerpoint/2010/main" val="429200652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9CA1CC-A3D5-2AF9-4270-0B6B9D774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11" y="1347538"/>
            <a:ext cx="9486553" cy="4162923"/>
          </a:xfrm>
          <a:prstGeom prst="rect">
            <a:avLst/>
          </a:prstGeom>
        </p:spPr>
      </p:pic>
    </p:spTree>
    <p:extLst>
      <p:ext uri="{BB962C8B-B14F-4D97-AF65-F5344CB8AC3E}">
        <p14:creationId xmlns:p14="http://schemas.microsoft.com/office/powerpoint/2010/main" val="2261907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Many question marks on black background">
            <a:extLst>
              <a:ext uri="{FF2B5EF4-FFF2-40B4-BE49-F238E27FC236}">
                <a16:creationId xmlns:a16="http://schemas.microsoft.com/office/drawing/2014/main" id="{D058EE13-3069-E5B4-295C-B6BF3140048C}"/>
              </a:ext>
            </a:extLst>
          </p:cNvPr>
          <p:cNvPicPr>
            <a:picLocks noChangeAspect="1"/>
          </p:cNvPicPr>
          <p:nvPr/>
        </p:nvPicPr>
        <p:blipFill rotWithShape="1">
          <a:blip r:embed="rId2">
            <a:alphaModFix amt="35000"/>
          </a:blip>
          <a:srcRect t="7618"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B151B21-24A9-E8C5-B51C-78E107E54342}"/>
              </a:ext>
            </a:extLst>
          </p:cNvPr>
          <p:cNvSpPr>
            <a:spLocks noGrp="1"/>
          </p:cNvSpPr>
          <p:nvPr>
            <p:ph type="title"/>
          </p:nvPr>
        </p:nvSpPr>
        <p:spPr>
          <a:xfrm>
            <a:off x="838200" y="365125"/>
            <a:ext cx="10515600" cy="1325563"/>
          </a:xfrm>
        </p:spPr>
        <p:txBody>
          <a:bodyPr>
            <a:normAutofit/>
          </a:bodyPr>
          <a:lstStyle/>
          <a:p>
            <a:r>
              <a:rPr lang="en-US">
                <a:solidFill>
                  <a:srgbClr val="FFFFFF"/>
                </a:solidFill>
              </a:rPr>
              <a:t>Task 4 : Hashtag Researching</a:t>
            </a:r>
          </a:p>
        </p:txBody>
      </p:sp>
      <p:sp>
        <p:nvSpPr>
          <p:cNvPr id="3" name="Content Placeholder 2">
            <a:extLst>
              <a:ext uri="{FF2B5EF4-FFF2-40B4-BE49-F238E27FC236}">
                <a16:creationId xmlns:a16="http://schemas.microsoft.com/office/drawing/2014/main" id="{367245F4-92D3-EB56-6F6D-2B1D6F1EB739}"/>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sz="1300">
                <a:solidFill>
                  <a:srgbClr val="FFFFFF"/>
                </a:solidFill>
              </a:rPr>
              <a:t>Command to execute the question is :</a:t>
            </a:r>
          </a:p>
          <a:p>
            <a:pPr marL="0" indent="0">
              <a:buNone/>
            </a:pPr>
            <a:r>
              <a:rPr lang="en-US" sz="1300">
                <a:solidFill>
                  <a:srgbClr val="FFFFFF"/>
                </a:solidFill>
              </a:rPr>
              <a:t>SELECT t.tag_name, COUNT(*) AS num_posts</a:t>
            </a:r>
          </a:p>
          <a:p>
            <a:pPr marL="0" indent="0">
              <a:buNone/>
            </a:pPr>
            <a:r>
              <a:rPr lang="en-US" sz="1300">
                <a:solidFill>
                  <a:srgbClr val="FFFFFF"/>
                </a:solidFill>
              </a:rPr>
              <a:t>FROM tags t</a:t>
            </a:r>
          </a:p>
          <a:p>
            <a:pPr marL="0" indent="0">
              <a:buNone/>
            </a:pPr>
            <a:r>
              <a:rPr lang="en-US" sz="1300">
                <a:solidFill>
                  <a:srgbClr val="FFFFFF"/>
                </a:solidFill>
              </a:rPr>
              <a:t>JOIN photo_tags pt ON t.id = pt.tag_id</a:t>
            </a:r>
          </a:p>
          <a:p>
            <a:pPr marL="0" indent="0">
              <a:buNone/>
            </a:pPr>
            <a:r>
              <a:rPr lang="en-US" sz="1300">
                <a:solidFill>
                  <a:srgbClr val="FFFFFF"/>
                </a:solidFill>
              </a:rPr>
              <a:t>JOIN photos p ON pt.photo_id = p.id</a:t>
            </a:r>
          </a:p>
          <a:p>
            <a:pPr marL="0" indent="0">
              <a:buNone/>
            </a:pPr>
            <a:r>
              <a:rPr lang="en-US" sz="1300">
                <a:solidFill>
                  <a:srgbClr val="FFFFFF"/>
                </a:solidFill>
              </a:rPr>
              <a:t>GROUP BY t.tag_name</a:t>
            </a:r>
          </a:p>
          <a:p>
            <a:pPr marL="0" indent="0">
              <a:buNone/>
            </a:pPr>
            <a:r>
              <a:rPr lang="en-US" sz="1300">
                <a:solidFill>
                  <a:srgbClr val="FFFFFF"/>
                </a:solidFill>
              </a:rPr>
              <a:t>ORDER BY num_posts DESC</a:t>
            </a:r>
          </a:p>
          <a:p>
            <a:pPr marL="0" indent="0">
              <a:buNone/>
            </a:pPr>
            <a:r>
              <a:rPr lang="en-US" sz="1300">
                <a:solidFill>
                  <a:srgbClr val="FFFFFF"/>
                </a:solidFill>
              </a:rPr>
              <a:t>LIMIT 5;</a:t>
            </a:r>
          </a:p>
          <a:p>
            <a:pPr marL="0" indent="0">
              <a:buNone/>
            </a:pPr>
            <a:endParaRPr lang="en-US" sz="1300">
              <a:solidFill>
                <a:srgbClr val="FFFFFF"/>
              </a:solidFill>
            </a:endParaRPr>
          </a:p>
          <a:p>
            <a:r>
              <a:rPr lang="en-US" sz="1300">
                <a:solidFill>
                  <a:srgbClr val="FFFFFF"/>
                </a:solidFill>
              </a:rPr>
              <a:t>Approach: To answer this query I have retrieved tag names from the tags table and joined it with the ‘photo_tags’ and ‘photos’ table to get the number of posts associated with each tag.</a:t>
            </a:r>
            <a:endParaRPr lang="en-US" sz="1300">
              <a:solidFill>
                <a:srgbClr val="FFFFFF"/>
              </a:solidFill>
              <a:cs typeface="Calibri"/>
            </a:endParaRPr>
          </a:p>
          <a:p>
            <a:r>
              <a:rPr lang="en-US" sz="1300">
                <a:solidFill>
                  <a:srgbClr val="FFFFFF"/>
                </a:solidFill>
              </a:rPr>
              <a:t>Tech-Stack used: I Used MySQL Command Client 8.0 </a:t>
            </a:r>
          </a:p>
          <a:p>
            <a:r>
              <a:rPr lang="en-US" sz="1300">
                <a:solidFill>
                  <a:srgbClr val="FFFFFF"/>
                </a:solidFill>
              </a:rPr>
              <a:t>Insights: I joined tags table with photo_tags and grouped the results by tag name and order by sorts the results in descending order based on the number of posts.</a:t>
            </a:r>
          </a:p>
        </p:txBody>
      </p:sp>
    </p:spTree>
    <p:extLst>
      <p:ext uri="{BB962C8B-B14F-4D97-AF65-F5344CB8AC3E}">
        <p14:creationId xmlns:p14="http://schemas.microsoft.com/office/powerpoint/2010/main" val="334525766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gleLinesVTI">
  <a:themeElements>
    <a:clrScheme name="AnalogousFromDarkSeedLeftStep">
      <a:dk1>
        <a:srgbClr val="000000"/>
      </a:dk1>
      <a:lt1>
        <a:srgbClr val="FFFFFF"/>
      </a:lt1>
      <a:dk2>
        <a:srgbClr val="271D33"/>
      </a:dk2>
      <a:lt2>
        <a:srgbClr val="E5E2E8"/>
      </a:lt2>
      <a:accent1>
        <a:srgbClr val="7AAE44"/>
      </a:accent1>
      <a:accent2>
        <a:srgbClr val="9FA737"/>
      </a:accent2>
      <a:accent3>
        <a:srgbClr val="C39A4D"/>
      </a:accent3>
      <a:accent4>
        <a:srgbClr val="B1573B"/>
      </a:accent4>
      <a:accent5>
        <a:srgbClr val="C34D62"/>
      </a:accent5>
      <a:accent6>
        <a:srgbClr val="B13B81"/>
      </a:accent6>
      <a:hlink>
        <a:srgbClr val="BF3F41"/>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73</TotalTime>
  <Words>948</Words>
  <Application>Microsoft Office PowerPoint</Application>
  <PresentationFormat>Widescreen</PresentationFormat>
  <Paragraphs>79</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AngleLinesVTI</vt:lpstr>
      <vt:lpstr>INSTAGRAM USER ANALYTICS</vt:lpstr>
      <vt:lpstr>                            MARKETING</vt:lpstr>
      <vt:lpstr>Task 1: Rewarding Most Loyal Users</vt:lpstr>
      <vt:lpstr>PowerPoint Presentation</vt:lpstr>
      <vt:lpstr>Task 2:Remind Inactive Users To Start Posting</vt:lpstr>
      <vt:lpstr>PowerPoint Presentation</vt:lpstr>
      <vt:lpstr>Task 3:Remind Inactive Users To Start Posting</vt:lpstr>
      <vt:lpstr>PowerPoint Presentation</vt:lpstr>
      <vt:lpstr>Task 4 : Hashtag Researching</vt:lpstr>
      <vt:lpstr>PowerPoint Presentation</vt:lpstr>
      <vt:lpstr>Task 5 : Launch AD Campaign</vt:lpstr>
      <vt:lpstr>PowerPoint Presentation</vt:lpstr>
      <vt:lpstr>                             Investor Metrics</vt:lpstr>
      <vt:lpstr>Task 1 : User Engagement</vt:lpstr>
      <vt:lpstr>PowerPoint Presentation</vt:lpstr>
      <vt:lpstr>Task 2: Bot &amp; Fake Accounts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paluri saisree</dc:creator>
  <cp:lastModifiedBy>paluri saisree</cp:lastModifiedBy>
  <cp:revision>50</cp:revision>
  <dcterms:created xsi:type="dcterms:W3CDTF">2023-05-18T15:46:01Z</dcterms:created>
  <dcterms:modified xsi:type="dcterms:W3CDTF">2023-05-19T03:31:25Z</dcterms:modified>
</cp:coreProperties>
</file>