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61" r:id="rId6"/>
    <p:sldId id="260" r:id="rId7"/>
    <p:sldId id="262" r:id="rId8"/>
    <p:sldId id="277" r:id="rId9"/>
    <p:sldId id="278" r:id="rId10"/>
    <p:sldId id="264" r:id="rId11"/>
    <p:sldId id="283" r:id="rId12"/>
    <p:sldId id="284" r:id="rId13"/>
    <p:sldId id="285" r:id="rId14"/>
    <p:sldId id="265" r:id="rId15"/>
    <p:sldId id="279" r:id="rId16"/>
    <p:sldId id="270" r:id="rId17"/>
    <p:sldId id="271" r:id="rId18"/>
    <p:sldId id="272" r:id="rId19"/>
    <p:sldId id="280" r:id="rId20"/>
    <p:sldId id="273" r:id="rId21"/>
    <p:sldId id="274" r:id="rId22"/>
    <p:sldId id="275" r:id="rId23"/>
    <p:sldId id="28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FE1EE-E422-CE7B-A3AC-9348DACAF56C}" v="85" dt="2023-06-23T06:03:38.414"/>
    <p1510:client id="{55A3AA66-F10F-D5BB-6B1C-C345F3F67A3D}" v="25" dt="2023-06-22T17:08:59.872"/>
    <p1510:client id="{982C6A7D-E446-06E5-7990-C21640430982}" v="247" dt="2023-06-22T17:10:33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imdb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f11f91bc259cc6a/Desktop/Trainity%20Projects/imd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%201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f11f91bc259cc6a/Desktop/Trainity%20Projects/imd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%201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%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IMDB</a:t>
            </a:r>
            <a:r>
              <a:rPr lang="en-US" baseline="0"/>
              <a:t>_score vs Rank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'[imdb(1).xlsx]Top 250 movies'!$D$1</c:f>
              <c:strCache>
                <c:ptCount val="1"/>
                <c:pt idx="0">
                  <c:v>imdb_score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'[imdb(1).xlsx]Top 250 movies'!$D$2:$D$251</c:f>
              <c:numCache>
                <c:formatCode>General</c:formatCode>
                <c:ptCount val="249"/>
                <c:pt idx="0">
                  <c:v>9.3000000000000007</c:v>
                </c:pt>
                <c:pt idx="1">
                  <c:v>9.1999999999999993</c:v>
                </c:pt>
                <c:pt idx="2">
                  <c:v>9</c:v>
                </c:pt>
                <c:pt idx="3">
                  <c:v>9</c:v>
                </c:pt>
                <c:pt idx="4">
                  <c:v>8.9</c:v>
                </c:pt>
                <c:pt idx="5">
                  <c:v>8.9</c:v>
                </c:pt>
                <c:pt idx="6">
                  <c:v>8.9</c:v>
                </c:pt>
                <c:pt idx="7">
                  <c:v>8.9</c:v>
                </c:pt>
                <c:pt idx="8">
                  <c:v>8.8000000000000007</c:v>
                </c:pt>
                <c:pt idx="9">
                  <c:v>8.8000000000000007</c:v>
                </c:pt>
                <c:pt idx="10">
                  <c:v>8.8000000000000007</c:v>
                </c:pt>
                <c:pt idx="11">
                  <c:v>8.8000000000000007</c:v>
                </c:pt>
                <c:pt idx="12">
                  <c:v>8.8000000000000007</c:v>
                </c:pt>
                <c:pt idx="13">
                  <c:v>8.6999999999999993</c:v>
                </c:pt>
                <c:pt idx="14">
                  <c:v>8.6999999999999993</c:v>
                </c:pt>
                <c:pt idx="15">
                  <c:v>8.6999999999999993</c:v>
                </c:pt>
                <c:pt idx="16">
                  <c:v>8.6999999999999993</c:v>
                </c:pt>
                <c:pt idx="17">
                  <c:v>8.6999999999999993</c:v>
                </c:pt>
                <c:pt idx="18">
                  <c:v>8.6999999999999993</c:v>
                </c:pt>
                <c:pt idx="19">
                  <c:v>8.6999999999999993</c:v>
                </c:pt>
                <c:pt idx="20">
                  <c:v>8.6</c:v>
                </c:pt>
                <c:pt idx="21">
                  <c:v>8.6</c:v>
                </c:pt>
                <c:pt idx="22">
                  <c:v>8.6</c:v>
                </c:pt>
                <c:pt idx="23">
                  <c:v>8.6</c:v>
                </c:pt>
                <c:pt idx="24">
                  <c:v>8.6</c:v>
                </c:pt>
                <c:pt idx="25">
                  <c:v>8.6</c:v>
                </c:pt>
                <c:pt idx="26">
                  <c:v>8.6</c:v>
                </c:pt>
                <c:pt idx="27">
                  <c:v>8.6</c:v>
                </c:pt>
                <c:pt idx="28">
                  <c:v>8.5</c:v>
                </c:pt>
                <c:pt idx="29">
                  <c:v>8.5</c:v>
                </c:pt>
                <c:pt idx="30">
                  <c:v>8.5</c:v>
                </c:pt>
                <c:pt idx="31">
                  <c:v>8.5</c:v>
                </c:pt>
                <c:pt idx="32">
                  <c:v>8.5</c:v>
                </c:pt>
                <c:pt idx="33">
                  <c:v>8.5</c:v>
                </c:pt>
                <c:pt idx="34">
                  <c:v>8.5</c:v>
                </c:pt>
                <c:pt idx="35">
                  <c:v>8.5</c:v>
                </c:pt>
                <c:pt idx="36">
                  <c:v>8.5</c:v>
                </c:pt>
                <c:pt idx="37">
                  <c:v>8.5</c:v>
                </c:pt>
                <c:pt idx="38">
                  <c:v>8.5</c:v>
                </c:pt>
                <c:pt idx="39">
                  <c:v>8.5</c:v>
                </c:pt>
                <c:pt idx="40">
                  <c:v>8.5</c:v>
                </c:pt>
                <c:pt idx="41">
                  <c:v>8.5</c:v>
                </c:pt>
                <c:pt idx="42">
                  <c:v>8.5</c:v>
                </c:pt>
                <c:pt idx="43">
                  <c:v>8.5</c:v>
                </c:pt>
                <c:pt idx="44">
                  <c:v>8.5</c:v>
                </c:pt>
                <c:pt idx="45">
                  <c:v>8.5</c:v>
                </c:pt>
                <c:pt idx="46">
                  <c:v>8.5</c:v>
                </c:pt>
                <c:pt idx="47">
                  <c:v>8.4</c:v>
                </c:pt>
                <c:pt idx="48">
                  <c:v>8.4</c:v>
                </c:pt>
                <c:pt idx="49">
                  <c:v>8.4</c:v>
                </c:pt>
                <c:pt idx="50">
                  <c:v>8.4</c:v>
                </c:pt>
                <c:pt idx="51">
                  <c:v>8.4</c:v>
                </c:pt>
                <c:pt idx="52">
                  <c:v>8.4</c:v>
                </c:pt>
                <c:pt idx="53">
                  <c:v>8.4</c:v>
                </c:pt>
                <c:pt idx="54">
                  <c:v>6.8</c:v>
                </c:pt>
                <c:pt idx="55">
                  <c:v>8.4</c:v>
                </c:pt>
                <c:pt idx="56">
                  <c:v>8.4</c:v>
                </c:pt>
                <c:pt idx="57">
                  <c:v>8.4</c:v>
                </c:pt>
                <c:pt idx="58">
                  <c:v>8.4</c:v>
                </c:pt>
                <c:pt idx="59">
                  <c:v>8.4</c:v>
                </c:pt>
                <c:pt idx="60">
                  <c:v>8.4</c:v>
                </c:pt>
                <c:pt idx="61">
                  <c:v>8.4</c:v>
                </c:pt>
                <c:pt idx="62">
                  <c:v>8.4</c:v>
                </c:pt>
                <c:pt idx="63">
                  <c:v>8.4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8.3000000000000007</c:v>
                </c:pt>
                <c:pt idx="70">
                  <c:v>8.3000000000000007</c:v>
                </c:pt>
                <c:pt idx="71">
                  <c:v>8.3000000000000007</c:v>
                </c:pt>
                <c:pt idx="72">
                  <c:v>8.3000000000000007</c:v>
                </c:pt>
                <c:pt idx="73">
                  <c:v>8.3000000000000007</c:v>
                </c:pt>
                <c:pt idx="74">
                  <c:v>8.3000000000000007</c:v>
                </c:pt>
                <c:pt idx="75">
                  <c:v>8.3000000000000007</c:v>
                </c:pt>
                <c:pt idx="76">
                  <c:v>8.3000000000000007</c:v>
                </c:pt>
                <c:pt idx="77">
                  <c:v>8.3000000000000007</c:v>
                </c:pt>
                <c:pt idx="78">
                  <c:v>8.3000000000000007</c:v>
                </c:pt>
                <c:pt idx="79">
                  <c:v>8.3000000000000007</c:v>
                </c:pt>
                <c:pt idx="80">
                  <c:v>8.3000000000000007</c:v>
                </c:pt>
                <c:pt idx="81">
                  <c:v>8.3000000000000007</c:v>
                </c:pt>
                <c:pt idx="82">
                  <c:v>8.3000000000000007</c:v>
                </c:pt>
                <c:pt idx="83">
                  <c:v>4.5</c:v>
                </c:pt>
                <c:pt idx="84">
                  <c:v>8.3000000000000007</c:v>
                </c:pt>
                <c:pt idx="85">
                  <c:v>8.3000000000000007</c:v>
                </c:pt>
                <c:pt idx="86">
                  <c:v>8.3000000000000007</c:v>
                </c:pt>
                <c:pt idx="87">
                  <c:v>8.3000000000000007</c:v>
                </c:pt>
                <c:pt idx="88">
                  <c:v>8.3000000000000007</c:v>
                </c:pt>
                <c:pt idx="89">
                  <c:v>8.3000000000000007</c:v>
                </c:pt>
                <c:pt idx="90">
                  <c:v>8.3000000000000007</c:v>
                </c:pt>
                <c:pt idx="91">
                  <c:v>8.1999999999999993</c:v>
                </c:pt>
                <c:pt idx="92">
                  <c:v>8.1999999999999993</c:v>
                </c:pt>
                <c:pt idx="93">
                  <c:v>8.1999999999999993</c:v>
                </c:pt>
                <c:pt idx="94">
                  <c:v>8.1999999999999993</c:v>
                </c:pt>
                <c:pt idx="95">
                  <c:v>8.1999999999999993</c:v>
                </c:pt>
                <c:pt idx="96">
                  <c:v>8.1999999999999993</c:v>
                </c:pt>
                <c:pt idx="97">
                  <c:v>8.1999999999999993</c:v>
                </c:pt>
                <c:pt idx="98">
                  <c:v>8.1999999999999993</c:v>
                </c:pt>
                <c:pt idx="99">
                  <c:v>8.1999999999999993</c:v>
                </c:pt>
                <c:pt idx="100">
                  <c:v>8.1999999999999993</c:v>
                </c:pt>
                <c:pt idx="101">
                  <c:v>8.1999999999999993</c:v>
                </c:pt>
                <c:pt idx="102">
                  <c:v>8.1999999999999993</c:v>
                </c:pt>
                <c:pt idx="103">
                  <c:v>8.1999999999999993</c:v>
                </c:pt>
                <c:pt idx="104">
                  <c:v>8.1999999999999993</c:v>
                </c:pt>
                <c:pt idx="105">
                  <c:v>8.1999999999999993</c:v>
                </c:pt>
                <c:pt idx="106">
                  <c:v>8.1999999999999993</c:v>
                </c:pt>
                <c:pt idx="107">
                  <c:v>8.1999999999999993</c:v>
                </c:pt>
                <c:pt idx="108">
                  <c:v>8.1999999999999993</c:v>
                </c:pt>
                <c:pt idx="109">
                  <c:v>8.1999999999999993</c:v>
                </c:pt>
                <c:pt idx="110">
                  <c:v>8.1999999999999993</c:v>
                </c:pt>
                <c:pt idx="111">
                  <c:v>8.1999999999999993</c:v>
                </c:pt>
                <c:pt idx="112">
                  <c:v>8.1999999999999993</c:v>
                </c:pt>
                <c:pt idx="113">
                  <c:v>8.1999999999999993</c:v>
                </c:pt>
                <c:pt idx="114">
                  <c:v>8.1999999999999993</c:v>
                </c:pt>
                <c:pt idx="115">
                  <c:v>8.1999999999999993</c:v>
                </c:pt>
                <c:pt idx="116">
                  <c:v>8.1</c:v>
                </c:pt>
                <c:pt idx="117">
                  <c:v>8.1</c:v>
                </c:pt>
                <c:pt idx="118">
                  <c:v>8.1</c:v>
                </c:pt>
                <c:pt idx="119">
                  <c:v>8.1</c:v>
                </c:pt>
                <c:pt idx="120">
                  <c:v>8.1</c:v>
                </c:pt>
                <c:pt idx="121">
                  <c:v>8.1</c:v>
                </c:pt>
                <c:pt idx="122">
                  <c:v>8.1</c:v>
                </c:pt>
                <c:pt idx="123">
                  <c:v>8.1</c:v>
                </c:pt>
                <c:pt idx="124">
                  <c:v>8.1</c:v>
                </c:pt>
                <c:pt idx="125">
                  <c:v>8.1</c:v>
                </c:pt>
                <c:pt idx="126">
                  <c:v>8.1</c:v>
                </c:pt>
                <c:pt idx="127">
                  <c:v>8.1</c:v>
                </c:pt>
                <c:pt idx="128">
                  <c:v>8.1</c:v>
                </c:pt>
                <c:pt idx="129">
                  <c:v>8.1</c:v>
                </c:pt>
                <c:pt idx="130">
                  <c:v>8.1</c:v>
                </c:pt>
                <c:pt idx="131">
                  <c:v>8.1</c:v>
                </c:pt>
                <c:pt idx="132">
                  <c:v>8.1</c:v>
                </c:pt>
                <c:pt idx="133">
                  <c:v>8.1</c:v>
                </c:pt>
                <c:pt idx="134">
                  <c:v>8.1</c:v>
                </c:pt>
                <c:pt idx="135">
                  <c:v>8.1</c:v>
                </c:pt>
                <c:pt idx="136">
                  <c:v>8.1</c:v>
                </c:pt>
                <c:pt idx="137">
                  <c:v>8.1</c:v>
                </c:pt>
                <c:pt idx="138">
                  <c:v>8.1</c:v>
                </c:pt>
                <c:pt idx="139">
                  <c:v>8.1</c:v>
                </c:pt>
                <c:pt idx="140">
                  <c:v>8.1</c:v>
                </c:pt>
                <c:pt idx="141">
                  <c:v>8.1</c:v>
                </c:pt>
                <c:pt idx="142">
                  <c:v>8.1</c:v>
                </c:pt>
                <c:pt idx="143">
                  <c:v>8.1</c:v>
                </c:pt>
                <c:pt idx="144">
                  <c:v>8.1</c:v>
                </c:pt>
                <c:pt idx="145">
                  <c:v>8.1</c:v>
                </c:pt>
                <c:pt idx="146">
                  <c:v>8.1</c:v>
                </c:pt>
                <c:pt idx="147">
                  <c:v>8.1</c:v>
                </c:pt>
                <c:pt idx="148">
                  <c:v>8.1</c:v>
                </c:pt>
                <c:pt idx="149">
                  <c:v>8.1</c:v>
                </c:pt>
                <c:pt idx="150">
                  <c:v>8.1</c:v>
                </c:pt>
                <c:pt idx="151">
                  <c:v>8.1</c:v>
                </c:pt>
                <c:pt idx="152">
                  <c:v>8.1</c:v>
                </c:pt>
                <c:pt idx="153">
                  <c:v>8.1</c:v>
                </c:pt>
                <c:pt idx="154">
                  <c:v>8.1</c:v>
                </c:pt>
                <c:pt idx="155">
                  <c:v>8.1</c:v>
                </c:pt>
                <c:pt idx="156">
                  <c:v>8.1</c:v>
                </c:pt>
                <c:pt idx="157">
                  <c:v>8.1</c:v>
                </c:pt>
                <c:pt idx="158">
                  <c:v>8.1</c:v>
                </c:pt>
                <c:pt idx="159">
                  <c:v>8.1</c:v>
                </c:pt>
                <c:pt idx="160">
                  <c:v>8.1</c:v>
                </c:pt>
                <c:pt idx="161">
                  <c:v>8.1</c:v>
                </c:pt>
                <c:pt idx="162">
                  <c:v>8.1</c:v>
                </c:pt>
                <c:pt idx="163">
                  <c:v>8.1</c:v>
                </c:pt>
                <c:pt idx="164">
                  <c:v>8.1</c:v>
                </c:pt>
                <c:pt idx="165">
                  <c:v>8</c:v>
                </c:pt>
                <c:pt idx="166">
                  <c:v>8</c:v>
                </c:pt>
                <c:pt idx="167">
                  <c:v>8</c:v>
                </c:pt>
                <c:pt idx="168">
                  <c:v>8</c:v>
                </c:pt>
                <c:pt idx="169">
                  <c:v>8</c:v>
                </c:pt>
                <c:pt idx="170">
                  <c:v>8</c:v>
                </c:pt>
                <c:pt idx="171">
                  <c:v>8</c:v>
                </c:pt>
                <c:pt idx="172">
                  <c:v>8</c:v>
                </c:pt>
                <c:pt idx="173">
                  <c:v>8</c:v>
                </c:pt>
                <c:pt idx="174">
                  <c:v>8</c:v>
                </c:pt>
                <c:pt idx="175">
                  <c:v>8</c:v>
                </c:pt>
                <c:pt idx="176">
                  <c:v>7.5</c:v>
                </c:pt>
                <c:pt idx="177">
                  <c:v>8</c:v>
                </c:pt>
                <c:pt idx="178">
                  <c:v>8</c:v>
                </c:pt>
                <c:pt idx="179">
                  <c:v>8</c:v>
                </c:pt>
                <c:pt idx="180">
                  <c:v>8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7.5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8.1999999999999993</c:v>
                </c:pt>
                <c:pt idx="204">
                  <c:v>8</c:v>
                </c:pt>
                <c:pt idx="205">
                  <c:v>6.4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8</c:v>
                </c:pt>
                <c:pt idx="217">
                  <c:v>8</c:v>
                </c:pt>
                <c:pt idx="218">
                  <c:v>8</c:v>
                </c:pt>
                <c:pt idx="219">
                  <c:v>8</c:v>
                </c:pt>
                <c:pt idx="220">
                  <c:v>8</c:v>
                </c:pt>
                <c:pt idx="221">
                  <c:v>8</c:v>
                </c:pt>
                <c:pt idx="222">
                  <c:v>8</c:v>
                </c:pt>
                <c:pt idx="223">
                  <c:v>8</c:v>
                </c:pt>
                <c:pt idx="224">
                  <c:v>7.9</c:v>
                </c:pt>
                <c:pt idx="225">
                  <c:v>7.9</c:v>
                </c:pt>
                <c:pt idx="226">
                  <c:v>7.9</c:v>
                </c:pt>
                <c:pt idx="227">
                  <c:v>7.9</c:v>
                </c:pt>
                <c:pt idx="228">
                  <c:v>7.9</c:v>
                </c:pt>
                <c:pt idx="229">
                  <c:v>7.9</c:v>
                </c:pt>
                <c:pt idx="230">
                  <c:v>7.9</c:v>
                </c:pt>
                <c:pt idx="231">
                  <c:v>7.9</c:v>
                </c:pt>
                <c:pt idx="232">
                  <c:v>7.9</c:v>
                </c:pt>
                <c:pt idx="233">
                  <c:v>7.9</c:v>
                </c:pt>
                <c:pt idx="234">
                  <c:v>7.9</c:v>
                </c:pt>
                <c:pt idx="235">
                  <c:v>7.9</c:v>
                </c:pt>
                <c:pt idx="236">
                  <c:v>7.9</c:v>
                </c:pt>
                <c:pt idx="237">
                  <c:v>7.9</c:v>
                </c:pt>
                <c:pt idx="238">
                  <c:v>7.9</c:v>
                </c:pt>
                <c:pt idx="239">
                  <c:v>7.9</c:v>
                </c:pt>
                <c:pt idx="240">
                  <c:v>7.9</c:v>
                </c:pt>
                <c:pt idx="241">
                  <c:v>5.0999999999999996</c:v>
                </c:pt>
                <c:pt idx="242">
                  <c:v>7.9</c:v>
                </c:pt>
                <c:pt idx="243">
                  <c:v>7.9</c:v>
                </c:pt>
                <c:pt idx="244">
                  <c:v>7.9</c:v>
                </c:pt>
                <c:pt idx="245">
                  <c:v>7.9</c:v>
                </c:pt>
                <c:pt idx="246">
                  <c:v>7.9</c:v>
                </c:pt>
                <c:pt idx="247">
                  <c:v>7.9</c:v>
                </c:pt>
                <c:pt idx="248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6-4945-8CD2-9C4DCB118F42}"/>
            </c:ext>
          </c:extLst>
        </c:ser>
        <c:ser>
          <c:idx val="1"/>
          <c:order val="1"/>
          <c:tx>
            <c:strRef>
              <c:f>'[imdb(1).xlsx]Top 250 movies'!$E$1</c:f>
              <c:strCache>
                <c:ptCount val="1"/>
                <c:pt idx="0">
                  <c:v>Rank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'[imdb(1).xlsx]Top 250 movies'!$E$2:$E$251</c:f>
              <c:numCache>
                <c:formatCode>General</c:formatCode>
                <c:ptCount val="2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6-4945-8CD2-9C4DCB118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1863487"/>
        <c:axId val="1501857247"/>
      </c:barChart>
      <c:catAx>
        <c:axId val="15018634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857247"/>
        <c:crosses val="autoZero"/>
        <c:auto val="1"/>
        <c:lblAlgn val="ctr"/>
        <c:lblOffset val="100"/>
        <c:noMultiLvlLbl val="0"/>
      </c:catAx>
      <c:valAx>
        <c:axId val="150185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86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[imdb.xlsx]Top_10_directors!PivotTable2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Director</a:t>
            </a:r>
            <a:r>
              <a:rPr lang="en-US" baseline="0"/>
              <a:t> vs their average imdb_score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Top_10_directors!$B$3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Top_10_directors!$A$4:$A$14</c:f>
              <c:strCache>
                <c:ptCount val="10"/>
                <c:pt idx="0">
                  <c:v>Cary Bell</c:v>
                </c:pt>
                <c:pt idx="1">
                  <c:v>Charles Chaplin</c:v>
                </c:pt>
                <c:pt idx="2">
                  <c:v>Damien Chazelle</c:v>
                </c:pt>
                <c:pt idx="3">
                  <c:v>John Blanchard</c:v>
                </c:pt>
                <c:pt idx="4">
                  <c:v>Majid Majidi</c:v>
                </c:pt>
                <c:pt idx="5">
                  <c:v>Mike Mayhall</c:v>
                </c:pt>
                <c:pt idx="6">
                  <c:v>Mitchell Altieri</c:v>
                </c:pt>
                <c:pt idx="7">
                  <c:v>Ron Fricke</c:v>
                </c:pt>
                <c:pt idx="8">
                  <c:v>Sadyk Sher-Niyaz</c:v>
                </c:pt>
                <c:pt idx="9">
                  <c:v>Sergio Leone</c:v>
                </c:pt>
              </c:strCache>
            </c:strRef>
          </c:cat>
          <c:val>
            <c:numRef>
              <c:f>Top_10_directors!$B$4:$B$14</c:f>
              <c:numCache>
                <c:formatCode>General</c:formatCode>
                <c:ptCount val="10"/>
                <c:pt idx="0">
                  <c:v>8.6999999999999993</c:v>
                </c:pt>
                <c:pt idx="1">
                  <c:v>8.6</c:v>
                </c:pt>
                <c:pt idx="2">
                  <c:v>8.5</c:v>
                </c:pt>
                <c:pt idx="3">
                  <c:v>9.5</c:v>
                </c:pt>
                <c:pt idx="4">
                  <c:v>8.5</c:v>
                </c:pt>
                <c:pt idx="5">
                  <c:v>8.6</c:v>
                </c:pt>
                <c:pt idx="6">
                  <c:v>8.6999999999999993</c:v>
                </c:pt>
                <c:pt idx="7">
                  <c:v>8.5</c:v>
                </c:pt>
                <c:pt idx="8">
                  <c:v>8.6999999999999993</c:v>
                </c:pt>
                <c:pt idx="9">
                  <c:v>8.4749999999999996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B-4AA0-8AC2-513ACEA97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1845727"/>
        <c:axId val="1501845247"/>
      </c:barChart>
      <c:catAx>
        <c:axId val="150184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845247"/>
        <c:crosses val="autoZero"/>
        <c:auto val="1"/>
        <c:lblAlgn val="ctr"/>
        <c:lblOffset val="100"/>
        <c:noMultiLvlLbl val="0"/>
      </c:catAx>
      <c:valAx>
        <c:axId val="150184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84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19.xlsx]Popular Genres'!$F$2</c:f>
              <c:strCache>
                <c:ptCount val="1"/>
                <c:pt idx="0">
                  <c:v>genre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19.xlsx]Popular Genres'!$E$3:$E$24</c:f>
              <c:strCache>
                <c:ptCount val="21"/>
                <c:pt idx="0">
                  <c:v>Comedy</c:v>
                </c:pt>
                <c:pt idx="1">
                  <c:v>Action</c:v>
                </c:pt>
                <c:pt idx="2">
                  <c:v>Drama</c:v>
                </c:pt>
                <c:pt idx="3">
                  <c:v>Adventure</c:v>
                </c:pt>
                <c:pt idx="4">
                  <c:v>Crime</c:v>
                </c:pt>
                <c:pt idx="5">
                  <c:v>Biography</c:v>
                </c:pt>
                <c:pt idx="6">
                  <c:v>Horror</c:v>
                </c:pt>
                <c:pt idx="7">
                  <c:v>Document</c:v>
                </c:pt>
                <c:pt idx="8">
                  <c:v>Animation</c:v>
                </c:pt>
                <c:pt idx="9">
                  <c:v>Fantasy</c:v>
                </c:pt>
                <c:pt idx="10">
                  <c:v>Mystery</c:v>
                </c:pt>
                <c:pt idx="11">
                  <c:v>Thriller</c:v>
                </c:pt>
                <c:pt idx="12">
                  <c:v>Sci-Fi</c:v>
                </c:pt>
                <c:pt idx="13">
                  <c:v>Western</c:v>
                </c:pt>
                <c:pt idx="14">
                  <c:v>Family</c:v>
                </c:pt>
                <c:pt idx="15">
                  <c:v>Romance</c:v>
                </c:pt>
                <c:pt idx="16">
                  <c:v>Musical</c:v>
                </c:pt>
                <c:pt idx="17">
                  <c:v>Film-Noir</c:v>
                </c:pt>
                <c:pt idx="18">
                  <c:v>History</c:v>
                </c:pt>
                <c:pt idx="19">
                  <c:v>Music</c:v>
                </c:pt>
                <c:pt idx="20">
                  <c:v>Game Show</c:v>
                </c:pt>
              </c:strCache>
            </c:strRef>
          </c:cat>
          <c:val>
            <c:numRef>
              <c:f>'[Book 19.xlsx]Popular Genres'!$F$3:$F$24</c:f>
              <c:numCache>
                <c:formatCode>General</c:formatCode>
                <c:ptCount val="21"/>
                <c:pt idx="0">
                  <c:v>1329</c:v>
                </c:pt>
                <c:pt idx="1">
                  <c:v>1152</c:v>
                </c:pt>
                <c:pt idx="2">
                  <c:v>972</c:v>
                </c:pt>
                <c:pt idx="3">
                  <c:v>453</c:v>
                </c:pt>
                <c:pt idx="4">
                  <c:v>349</c:v>
                </c:pt>
                <c:pt idx="5">
                  <c:v>252</c:v>
                </c:pt>
                <c:pt idx="6">
                  <c:v>232</c:v>
                </c:pt>
                <c:pt idx="7">
                  <c:v>84</c:v>
                </c:pt>
                <c:pt idx="8">
                  <c:v>61</c:v>
                </c:pt>
                <c:pt idx="9">
                  <c:v>53</c:v>
                </c:pt>
                <c:pt idx="10">
                  <c:v>33</c:v>
                </c:pt>
                <c:pt idx="11">
                  <c:v>22</c:v>
                </c:pt>
                <c:pt idx="12">
                  <c:v>13</c:v>
                </c:pt>
                <c:pt idx="13">
                  <c:v>12</c:v>
                </c:pt>
                <c:pt idx="14">
                  <c:v>11</c:v>
                </c:pt>
                <c:pt idx="15">
                  <c:v>6</c:v>
                </c:pt>
                <c:pt idx="16">
                  <c:v>4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1-4D94-BE54-A6AFC9C09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2021223"/>
        <c:axId val="523880519"/>
      </c:barChart>
      <c:catAx>
        <c:axId val="792021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880519"/>
        <c:crosses val="autoZero"/>
        <c:auto val="1"/>
        <c:lblAlgn val="ctr"/>
        <c:lblOffset val="100"/>
        <c:noMultiLvlLbl val="0"/>
      </c:catAx>
      <c:valAx>
        <c:axId val="523880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21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[imdb.xlsx]Average of reviews and reviews!PivotTable4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'Average of reviews and reviews'!$B$3</c:f>
              <c:strCache>
                <c:ptCount val="1"/>
                <c:pt idx="0">
                  <c:v>Average of num_user_for_reviews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0B-485F-A6DE-9D511701F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0B-485F-A6DE-9D511701F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0B-485F-A6DE-9D511701F5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'Average of reviews and reviews'!$A$4:$A$7</c:f>
              <c:strCache>
                <c:ptCount val="3"/>
                <c:pt idx="0">
                  <c:v>Brad Pitt</c:v>
                </c:pt>
                <c:pt idx="1">
                  <c:v>Leonardo DiCaprio</c:v>
                </c:pt>
                <c:pt idx="2">
                  <c:v>Meryl Streep</c:v>
                </c:pt>
              </c:strCache>
            </c:strRef>
          </c:cat>
          <c:val>
            <c:numRef>
              <c:f>'Average of reviews and reviews'!$B$4:$B$7</c:f>
              <c:numCache>
                <c:formatCode>0.00</c:formatCode>
                <c:ptCount val="3"/>
                <c:pt idx="0">
                  <c:v>702.44444444444446</c:v>
                </c:pt>
                <c:pt idx="1">
                  <c:v>914.47619047619048</c:v>
                </c:pt>
                <c:pt idx="2">
                  <c:v>257.30769230769232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0B-485F-A6DE-9D511701F55D}"/>
            </c:ext>
          </c:extLst>
        </c:ser>
        <c:ser>
          <c:idx val="1"/>
          <c:order val="1"/>
          <c:tx>
            <c:strRef>
              <c:f>'Average of reviews and reviews'!$C$3</c:f>
              <c:strCache>
                <c:ptCount val="1"/>
                <c:pt idx="0">
                  <c:v>Average of num_critic_for_reviews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50B-485F-A6DE-9D511701F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50B-485F-A6DE-9D511701F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50B-485F-A6DE-9D511701F55D}"/>
              </c:ext>
            </c:extLst>
          </c:dPt>
          <c:cat>
            <c:strRef>
              <c:f>'Average of reviews and reviews'!$A$4:$A$7</c:f>
              <c:strCache>
                <c:ptCount val="3"/>
                <c:pt idx="0">
                  <c:v>Brad Pitt</c:v>
                </c:pt>
                <c:pt idx="1">
                  <c:v>Leonardo DiCaprio</c:v>
                </c:pt>
                <c:pt idx="2">
                  <c:v>Meryl Streep</c:v>
                </c:pt>
              </c:strCache>
            </c:strRef>
          </c:cat>
          <c:val>
            <c:numRef>
              <c:f>'Average of reviews and reviews'!$C$4:$C$7</c:f>
              <c:numCache>
                <c:formatCode>0.00</c:formatCode>
                <c:ptCount val="3"/>
                <c:pt idx="0">
                  <c:v>231.94444444444446</c:v>
                </c:pt>
                <c:pt idx="1">
                  <c:v>330.1904761904762</c:v>
                </c:pt>
                <c:pt idx="2">
                  <c:v>163.15384615384616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50B-485F-A6DE-9D511701F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of num_critic_for_reviews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C2-4A23-9D20-1D77FEB46A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C2-4A23-9D20-1D77FEB46A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C2-4A23-9D20-1D77FEB46A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'[Book 19.xlsx]piecharts'!$F$9:$F$11</c:f>
              <c:strCache>
                <c:ptCount val="3"/>
                <c:pt idx="0">
                  <c:v>Brad Pitt</c:v>
                </c:pt>
                <c:pt idx="1">
                  <c:v>Leonardo DiCaprio</c:v>
                </c:pt>
                <c:pt idx="2">
                  <c:v>Meryl Streep</c:v>
                </c:pt>
              </c:strCache>
            </c:strRef>
          </c:cat>
          <c:val>
            <c:numRef>
              <c:f>'[Book 19.xlsx]piecharts'!$G$9:$G$11</c:f>
              <c:numCache>
                <c:formatCode>0.00</c:formatCode>
                <c:ptCount val="3"/>
                <c:pt idx="0">
                  <c:v>231.94444444444446</c:v>
                </c:pt>
                <c:pt idx="1">
                  <c:v>330.1904761904762</c:v>
                </c:pt>
                <c:pt idx="2">
                  <c:v>163.15384615384616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C2-4A23-9D20-1D77FEB46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'[Book 19.xlsx]Top_Foreign_Lang_Film'!$D$2:$D$4827</cx:f>
        <cx:lvl ptCount="110" formatCode="General">
          <cx:pt idx="0">8.9000000000000004</cx:pt>
          <cx:pt idx="1">8.6999999999999993</cx:pt>
          <cx:pt idx="2">8.6999999999999993</cx:pt>
          <cx:pt idx="3">8.5999999999999996</cx:pt>
          <cx:pt idx="4">8.5</cx:pt>
          <cx:pt idx="5">8.5</cx:pt>
          <cx:pt idx="6">8.4000000000000004</cx:pt>
          <cx:pt idx="7">8.4000000000000004</cx:pt>
          <cx:pt idx="8">8.4000000000000004</cx:pt>
          <cx:pt idx="9">8.4000000000000004</cx:pt>
          <cx:pt idx="10">8.4000000000000004</cx:pt>
          <cx:pt idx="11">8.4000000000000004</cx:pt>
          <cx:pt idx="12">8.3000000000000007</cx:pt>
          <cx:pt idx="13">8.3000000000000007</cx:pt>
          <cx:pt idx="14">8.3000000000000007</cx:pt>
          <cx:pt idx="15">8.1999999999999993</cx:pt>
          <cx:pt idx="16">8.1999999999999993</cx:pt>
          <cx:pt idx="17">8.1999999999999993</cx:pt>
          <cx:pt idx="18">8.1999999999999993</cx:pt>
          <cx:pt idx="19">8.0999999999999996</cx:pt>
          <cx:pt idx="20">8.0999999999999996</cx:pt>
          <cx:pt idx="21">8.0999999999999996</cx:pt>
          <cx:pt idx="22">8.0999999999999996</cx:pt>
          <cx:pt idx="23">8.0999999999999996</cx:pt>
          <cx:pt idx="24">8.0999999999999996</cx:pt>
          <cx:pt idx="25">8</cx:pt>
          <cx:pt idx="26">8</cx:pt>
          <cx:pt idx="27">8</cx:pt>
          <cx:pt idx="28">8</cx:pt>
          <cx:pt idx="29">8</cx:pt>
          <cx:pt idx="30">7.9000000000000004</cx:pt>
          <cx:pt idx="31">7.9000000000000004</cx:pt>
          <cx:pt idx="32">7.9000000000000004</cx:pt>
          <cx:pt idx="33">7.9000000000000004</cx:pt>
          <cx:pt idx="34">7.9000000000000004</cx:pt>
          <cx:pt idx="35">7.9000000000000004</cx:pt>
          <cx:pt idx="36">7.9000000000000004</cx:pt>
          <cx:pt idx="37">7.9000000000000004</cx:pt>
          <cx:pt idx="38">7.9000000000000004</cx:pt>
          <cx:pt idx="39">7.7999999999999998</cx:pt>
          <cx:pt idx="40">7.7999999999999998</cx:pt>
          <cx:pt idx="41">7.7999999999999998</cx:pt>
          <cx:pt idx="42">7.7999999999999998</cx:pt>
          <cx:pt idx="43">7.7999999999999998</cx:pt>
          <cx:pt idx="44">7.7999999999999998</cx:pt>
          <cx:pt idx="45">7.7999999999999998</cx:pt>
          <cx:pt idx="46">7.7000000000000002</cx:pt>
          <cx:pt idx="47">7.7000000000000002</cx:pt>
          <cx:pt idx="48">7.7000000000000002</cx:pt>
          <cx:pt idx="49">7.7000000000000002</cx:pt>
          <cx:pt idx="50">7.7000000000000002</cx:pt>
          <cx:pt idx="51">7.7000000000000002</cx:pt>
          <cx:pt idx="52">7.7000000000000002</cx:pt>
          <cx:pt idx="53">7.5999999999999996</cx:pt>
          <cx:pt idx="54">7.5999999999999996</cx:pt>
          <cx:pt idx="55">7.5999999999999996</cx:pt>
          <cx:pt idx="56">7.5999999999999996</cx:pt>
          <cx:pt idx="57">7.5999999999999996</cx:pt>
          <cx:pt idx="58">7.5999999999999996</cx:pt>
          <cx:pt idx="59">7.5999999999999996</cx:pt>
          <cx:pt idx="60">7.5</cx:pt>
          <cx:pt idx="61">7.5</cx:pt>
          <cx:pt idx="62">7.5</cx:pt>
          <cx:pt idx="63">7.5</cx:pt>
          <cx:pt idx="64">7.4000000000000004</cx:pt>
          <cx:pt idx="65">7.4000000000000004</cx:pt>
          <cx:pt idx="66">7.2999999999999998</cx:pt>
          <cx:pt idx="67">7.2999999999999998</cx:pt>
          <cx:pt idx="68">7.2999999999999998</cx:pt>
          <cx:pt idx="69">7.2999999999999998</cx:pt>
          <cx:pt idx="70">7.2999999999999998</cx:pt>
          <cx:pt idx="71">7.2999999999999998</cx:pt>
          <cx:pt idx="72">7.2999999999999998</cx:pt>
          <cx:pt idx="73">7.2000000000000002</cx:pt>
          <cx:pt idx="74">8.0999999999999996</cx:pt>
          <cx:pt idx="75">7.2000000000000002</cx:pt>
          <cx:pt idx="76">7.0999999999999996</cx:pt>
          <cx:pt idx="77">7.0999999999999996</cx:pt>
          <cx:pt idx="78">7</cx:pt>
          <cx:pt idx="79">7</cx:pt>
          <cx:pt idx="80">7</cx:pt>
          <cx:pt idx="81">7.5</cx:pt>
          <cx:pt idx="82">6.9000000000000004</cx:pt>
          <cx:pt idx="83">6.9000000000000004</cx:pt>
          <cx:pt idx="84">6.7999999999999998</cx:pt>
          <cx:pt idx="85">6.7000000000000002</cx:pt>
          <cx:pt idx="86">6.7000000000000002</cx:pt>
          <cx:pt idx="87">6.5999999999999996</cx:pt>
          <cx:pt idx="88">6.5999999999999996</cx:pt>
          <cx:pt idx="89">6.5</cx:pt>
          <cx:pt idx="90">6.4000000000000004</cx:pt>
          <cx:pt idx="91">6.4000000000000004</cx:pt>
          <cx:pt idx="92">7.0999999999999996</cx:pt>
          <cx:pt idx="93">8</cx:pt>
          <cx:pt idx="94">8</cx:pt>
          <cx:pt idx="95">5.9000000000000004</cx:pt>
          <cx:pt idx="96">7.5999999999999996</cx:pt>
          <cx:pt idx="97">6.9000000000000004</cx:pt>
          <cx:pt idx="98">7.5999999999999996</cx:pt>
          <cx:pt idx="99">7.4000000000000004</cx:pt>
          <cx:pt idx="100">8.4000000000000004</cx:pt>
          <cx:pt idx="101">7.9000000000000004</cx:pt>
          <cx:pt idx="102">8.5</cx:pt>
          <cx:pt idx="103">7.0999999999999996</cx:pt>
          <cx:pt idx="104">7.5</cx:pt>
          <cx:pt idx="105">8.1999999999999993</cx:pt>
          <cx:pt idx="106">7.4000000000000004</cx:pt>
          <cx:pt idx="107">7.5</cx:pt>
          <cx:pt idx="108">4.2999999999999998</cx:pt>
          <cx:pt idx="109">7.2999999999999998</cx:pt>
        </cx:lvl>
      </cx:numDim>
    </cx:data>
    <cx:data id="1">
      <cx:numDim type="val">
        <cx:f>'[Book 19.xlsx]Top_Foreign_Lang_Film'!$E$2:$E$4827</cx:f>
        <cx:lvl ptCount="110" formatCode="General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  <cx:pt idx="10">11</cx:pt>
          <cx:pt idx="11">12</cx:pt>
          <cx:pt idx="12">13</cx:pt>
          <cx:pt idx="13">14</cx:pt>
          <cx:pt idx="14">15</cx:pt>
          <cx:pt idx="15">16</cx:pt>
          <cx:pt idx="16">17</cx:pt>
          <cx:pt idx="17">18</cx:pt>
          <cx:pt idx="18">19</cx:pt>
          <cx:pt idx="19">20</cx:pt>
          <cx:pt idx="20">21</cx:pt>
          <cx:pt idx="21">22</cx:pt>
          <cx:pt idx="22">23</cx:pt>
          <cx:pt idx="23">24</cx:pt>
          <cx:pt idx="24">25</cx:pt>
          <cx:pt idx="25">26</cx:pt>
          <cx:pt idx="26">27</cx:pt>
          <cx:pt idx="27">28</cx:pt>
          <cx:pt idx="28">29</cx:pt>
          <cx:pt idx="29">30</cx:pt>
          <cx:pt idx="30">31</cx:pt>
          <cx:pt idx="31">32</cx:pt>
          <cx:pt idx="32">33</cx:pt>
          <cx:pt idx="33">34</cx:pt>
          <cx:pt idx="34">35</cx:pt>
          <cx:pt idx="35">36</cx:pt>
          <cx:pt idx="36">37</cx:pt>
          <cx:pt idx="37">38</cx:pt>
          <cx:pt idx="38">39</cx:pt>
          <cx:pt idx="39">40</cx:pt>
          <cx:pt idx="40">41</cx:pt>
          <cx:pt idx="41">42</cx:pt>
          <cx:pt idx="42">43</cx:pt>
          <cx:pt idx="43">44</cx:pt>
          <cx:pt idx="44">45</cx:pt>
          <cx:pt idx="45">46</cx:pt>
          <cx:pt idx="46">47</cx:pt>
          <cx:pt idx="47">48</cx:pt>
          <cx:pt idx="48">49</cx:pt>
          <cx:pt idx="49">50</cx:pt>
          <cx:pt idx="50">51</cx:pt>
          <cx:pt idx="51">52</cx:pt>
          <cx:pt idx="52">53</cx:pt>
          <cx:pt idx="53">54</cx:pt>
          <cx:pt idx="54">55</cx:pt>
          <cx:pt idx="55">56</cx:pt>
          <cx:pt idx="56">57</cx:pt>
          <cx:pt idx="57">58</cx:pt>
          <cx:pt idx="58">59</cx:pt>
          <cx:pt idx="59">60</cx:pt>
          <cx:pt idx="60">61</cx:pt>
          <cx:pt idx="61">62</cx:pt>
          <cx:pt idx="62">63</cx:pt>
          <cx:pt idx="63">64</cx:pt>
          <cx:pt idx="64">65</cx:pt>
          <cx:pt idx="65">66</cx:pt>
          <cx:pt idx="66">67</cx:pt>
          <cx:pt idx="67">68</cx:pt>
          <cx:pt idx="68">69</cx:pt>
          <cx:pt idx="69">70</cx:pt>
          <cx:pt idx="70">71</cx:pt>
          <cx:pt idx="71">72</cx:pt>
          <cx:pt idx="72">73</cx:pt>
          <cx:pt idx="73">74</cx:pt>
          <cx:pt idx="74">75</cx:pt>
          <cx:pt idx="75">76</cx:pt>
          <cx:pt idx="76">77</cx:pt>
          <cx:pt idx="77">78</cx:pt>
          <cx:pt idx="78">79</cx:pt>
          <cx:pt idx="79">80</cx:pt>
          <cx:pt idx="80">81</cx:pt>
          <cx:pt idx="81">82</cx:pt>
          <cx:pt idx="82">83</cx:pt>
          <cx:pt idx="83">84</cx:pt>
          <cx:pt idx="84">85</cx:pt>
          <cx:pt idx="85">86</cx:pt>
          <cx:pt idx="86">87</cx:pt>
          <cx:pt idx="87">88</cx:pt>
          <cx:pt idx="88">89</cx:pt>
          <cx:pt idx="89">90</cx:pt>
          <cx:pt idx="90">91</cx:pt>
          <cx:pt idx="91">92</cx:pt>
          <cx:pt idx="92">93</cx:pt>
          <cx:pt idx="93">94</cx:pt>
          <cx:pt idx="94">95</cx:pt>
          <cx:pt idx="95">96</cx:pt>
          <cx:pt idx="96">97</cx:pt>
          <cx:pt idx="97">98</cx:pt>
          <cx:pt idx="98">99</cx:pt>
          <cx:pt idx="99">100</cx:pt>
          <cx:pt idx="100">101</cx:pt>
          <cx:pt idx="101">102</cx:pt>
          <cx:pt idx="102">103</cx:pt>
          <cx:pt idx="103">104</cx:pt>
          <cx:pt idx="104">105</cx:pt>
          <cx:pt idx="105">106</cx:pt>
          <cx:pt idx="106">107</cx:pt>
          <cx:pt idx="107">108</cx:pt>
          <cx:pt idx="108">109</cx:pt>
          <cx:pt idx="109">110</cx:pt>
        </cx:lvl>
      </cx:numDim>
    </cx:data>
  </cx:chartData>
  <cx:chart>
    <cx:title pos="t" align="ctr" overlay="0"/>
    <cx:plotArea>
      <cx:plotAreaRegion>
        <cx:series layoutId="clusteredColumn" uniqueId="{59BE1B26-17CC-4173-AC9A-5078219451D5}" formatIdx="0">
          <cx:tx>
            <cx:txData>
              <cx:f>'[Book 19.xlsx]Top_Foreign_Lang_Film'!$D$1</cx:f>
              <cx:v>imdb_score</cx:v>
            </cx:txData>
          </cx:tx>
          <cx:dataId val="0"/>
          <cx:layoutPr>
            <cx:binning intervalClosed="r"/>
          </cx:layoutPr>
        </cx:series>
        <cx:series layoutId="clusteredColumn" hidden="1" uniqueId="{DA65C8DC-27AD-4216-B7B2-BA8E6BBC3CFC}" formatIdx="1">
          <cx:tx>
            <cx:txData>
              <cx:f>'[Book 19.xlsx]Top_Foreign_Lang_Film'!$E$1</cx:f>
              <cx:v>Rank</cx:v>
            </cx:txData>
          </cx:tx>
          <cx:dataId val="1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563A-C6D7-81C3-DE57-AA0D1A66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3B15-4232-8810-8B9B-782C0299B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AA71-1BE7-EEAB-CB01-7D4AE2BB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84D9-7522-123B-920A-C9091595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19E7B-76A2-5056-DD95-1685C017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F9D6-CE67-6D9A-D902-ADB3CDA2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F758-923E-F091-DD6E-228D140C8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97E9-CFE4-128F-0C7A-F64D0CA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70C4-9E7E-F3D0-BD1D-EA707705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A70D-BB43-627E-E453-C687F4EC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C76B4-3D76-73AD-800F-98CA6DE9E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AC4FF-C114-33CB-FC8F-C05B7D8E8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56D-4D7F-EF1C-2E7C-9AB8BEEA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A688-F28D-4D99-F8B7-C4427CBA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5FF3-5BF4-6549-C2A1-65C7802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FE8-415B-F1EC-2280-39E2A4AC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E80B-D5AB-347D-07CB-81C86E72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E2A5-228E-4A63-E68A-C4C9CECC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BB1D-110C-BC91-7B0E-78B870BA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36EF-3161-9701-DA68-B5FFD5B5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CA41-EA7C-31A4-F6C6-501A265D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7F3A7-6A86-3C87-5811-65DD4D6C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8876-E51E-5D08-3795-672AE412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98BF-FA63-3520-09B3-659B5F1C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9341-1845-0C36-BD1B-555B25F5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3EA9-6FA2-24BE-2255-2042BF9C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DEEC-6A9E-12BF-7D8B-11C4792A7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DFD3-23B4-4276-7F79-DBD57EC45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140E-F3CE-9CD6-4D97-EECAF132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8E413-9E93-3739-F3C7-69C2EA81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F146-CC7F-5B91-4E1A-C2F065F3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24C4-4A05-6F11-C59F-7EBCF0F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EE02F-3C95-1EC8-9716-9B193ECB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0C496-3082-2FB4-2F66-6E2B51CA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35D02-F40E-E369-0D2A-E351A930F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24A77-C36C-0C02-6FD2-710A58FB3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3C71F-B6A6-0B0D-517C-3E03366A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048A7-5652-450E-2BD8-B84B7E5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5FF0C-A7AF-4236-8EF8-40EAE47F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AD54-0A15-192F-C259-77946BFA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ADE7F-09A9-0FF1-F854-68AC279E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1BD05-DD3D-497C-8B0B-B9CE44AE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3B7EF-908B-0BE2-0EB1-396EFBF4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81506-D9C2-F8D6-93F0-42ACC78B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27272-BE07-9B43-E809-A19D9300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63C7-FF43-E917-2A10-9FE157DA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3BF8-2B31-AB7A-ADAE-1D616FC2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C9A5-3672-5932-B2C9-5C8A842E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37451-0E35-F20B-A1DA-0ECF44B14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156C-C554-9553-75F8-85DCC8BA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83299-0866-8F99-9333-EB865B7D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ED28C-BB1F-6F73-A1A4-023DC1DF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3BF0-29B9-B660-0E03-836303F0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D064-E5F6-D572-CBEB-B25B20AD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EBDB1-8A13-77D7-3477-3F07B460F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DC80E-B35D-E3D0-0E18-AC541B42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C67C-5D80-2ABE-AF33-913BCD9D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1972-DEBD-A40C-9FD5-CE468EDA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FB1FB-5DD2-9F3F-82E3-8E7911B7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0DC3-3FB2-7CF2-7794-2D776178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F8EF-4266-13FE-CC0B-CFC48BC74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FC1E-BA56-496B-8C84-D3C8E1F7939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686A-FC57-B3A8-C40D-4EE39EC7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AFB6-8641-7BE8-3EB0-8EA53F613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5241-25F4-4160-8D89-8F679BC9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ghuenggcollegein-my.sharepoint.com/:x:/g/personal/20981a4427_raghuenggcollege_in/EWaSIgoVLuxKqQWu9Lb9y6oBCSgV1dB77BKk_eAQ7pdWng?e=GWOhhi&amp;nav=MTVfe0Y5NzBCNkNDLTFCQkItNEQzNS05RDExLUJGNjdCMjJDMkFFMH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ghuenggcollegein-my.sharepoint.com/:x:/g/personal/20981a4427_raghuenggcollege_in/EbQ4AiIkEn1FnHVFZIoELMUBF5bNxAA_7mg9daznKDvwpQ?e=AUboRn&amp;nav=MTVfezMwNjc3OTg3LTE4RUMtNDZFRi1BREU2LTYxQTY3RTJGOTdDMH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aghuenggcollegein-my.sharepoint.com/:x:/g/personal/20981a4427_raghuenggcollege_in/EbQ4AiIkEn1FnHVFZIoELMUBgx1grX-m98EJdNBMizqBhA?e=D9wfYa&amp;nav=MTVfe0MzREE2OTZELTVCNTItNDBBOC1CNTU3LTFEMkMzQ0QwQUI0RH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aghuenggcollegein-my.sharepoint.com/:x:/g/personal/20981a4427_raghuenggcollege_in/EbQ4AiIkEn1FnHVFZIoELMUBgx1grX-m98EJdNBMizqBhA?e=hfXQSb&amp;nav=MTVfezMzNzQyNzdCLUI5QkQtNDI1Qi05QUZCLUFGN0UzQ0RCNjc2Qn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aghuenggcollegein-my.sharepoint.com/:x:/g/personal/20981a4427_raghuenggcollege_in/EbQ4AiIkEn1FnHVFZIoELMUBgx1grX-m98EJdNBMizqBhA?e=l99Zee&amp;nav=MTVfe0I0QTc2REEzLTE2MTctNEM2NS04MDYwLTRFNzUzNDFBNzY5NX0" TargetMode="External"/><Relationship Id="rId2" Type="http://schemas.openxmlformats.org/officeDocument/2006/relationships/hyperlink" Target="https://raghuenggcollegein-my.sharepoint.com/:x:/g/personal/20981a4427_raghuenggcollege_in/EbQ4AiIkEn1FnHVFZIoELMUBF5bNxAA_7mg9daznKDvwpQ?e=Dh9vj4&amp;nav=MTVfezg4OUY1NEUyLTZGMzEtNEYwMS04MkNDLTEyNTYyMDcyNjlBNX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ghuenggcollegein-my.sharepoint.com/:x:/g/personal/20981a4427_raghuenggcollege_in/EbQ4AiIkEn1FnHVFZIoELMUBF5bNxAA_7mg9daznKDvwpQ?e=jWHsAv&amp;nav=MTVfe0VDQ0IxNDczLTg3NTUtNDA1OC1COTlFLUI4NDEyMUNCQTlBQn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ghuenggcollegein-my.sharepoint.com/:x:/g/personal/20981a4427_raghuenggcollege_in/EbQ4AiIkEn1FnHVFZIoELMUBF5bNxAA_7mg9daznKDvwpQ?e=CO0MGr&amp;nav=MTVfezAwMDAwMDAwLTAwMDEtMDAwMC0wMDAwLTAwMDAwMDAwMDAwMH0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ghuenggcollegein-my.sharepoint.com/:x:/g/personal/20981a4427_raghuenggcollege_in/EbQ4AiIkEn1FnHVFZIoELMUBF5bNxAA_7mg9daznKDvwpQ?e=yWyaVP&amp;nav=MTVfe0M5MTdFNzE4LTRFRjktNDk0NS1BMDI0LUM3ODRBMkZGQzA1NX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88A012-21CA-4D96-9AAB-CA3E1786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5C801-9638-0498-72DF-7B0A77BD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592768"/>
          </a:xfrm>
          <a:noFill/>
        </p:spPr>
        <p:txBody>
          <a:bodyPr>
            <a:normAutofit/>
          </a:bodyPr>
          <a:lstStyle/>
          <a:p>
            <a:r>
              <a:rPr lang="en-US">
                <a:latin typeface="Arial Narrow" panose="020B0606020202030204" pitchFamily="34" charset="0"/>
              </a:rPr>
              <a:t>IMDB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499EF-D937-C58A-1764-C2CA64502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371278"/>
            <a:ext cx="5138809" cy="184664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- A project report by </a:t>
            </a:r>
            <a:r>
              <a:rPr lang="en-US" err="1"/>
              <a:t>J.Athreya</a:t>
            </a:r>
            <a:r>
              <a:rPr lang="en-US"/>
              <a:t> Sharma</a:t>
            </a:r>
          </a:p>
        </p:txBody>
      </p:sp>
      <p:pic>
        <p:nvPicPr>
          <p:cNvPr id="5" name="Picture 4" descr="Popcorn and drink in an empty red theater">
            <a:extLst>
              <a:ext uri="{FF2B5EF4-FFF2-40B4-BE49-F238E27FC236}">
                <a16:creationId xmlns:a16="http://schemas.microsoft.com/office/drawing/2014/main" id="{EE29DAC3-6985-2D75-CB83-AC2F01156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2" r="2785" b="7"/>
          <a:stretch/>
        </p:blipFill>
        <p:spPr>
          <a:xfrm>
            <a:off x="-1" y="891540"/>
            <a:ext cx="5776079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86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DFCC-8957-C3CE-1FAA-7FCD9820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365126"/>
            <a:ext cx="11717867" cy="1023408"/>
          </a:xfrm>
        </p:spPr>
        <p:txBody>
          <a:bodyPr>
            <a:normAutofit/>
          </a:bodyPr>
          <a:lstStyle/>
          <a:p>
            <a:r>
              <a:rPr lang="en-US" sz="6000">
                <a:latin typeface="Bahnschrift" panose="020B0502040204020203" pitchFamily="34" charset="0"/>
              </a:rPr>
              <a:t>C) Top 250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915A-5C9E-4F89-0AED-0B88E3A0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1557868"/>
            <a:ext cx="11717867" cy="5147732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Description: </a:t>
            </a:r>
            <a:r>
              <a:rPr lang="en-US"/>
              <a:t>The task is to create a new column called IMDb_Top_250 and store top 250 movies with highest IMDb rating corresponding to column imbd_score. Also we have to make sure that for all these movies num_voted_users is greater than 25000. We also have to add a rank column containing values 1 to 250 and also have to another column called Top_foreign_lang_Film in which we have to store all those movie whose language is not English.</a:t>
            </a:r>
          </a:p>
          <a:p>
            <a:r>
              <a:rPr lang="en-US" b="1"/>
              <a:t>Approach: </a:t>
            </a:r>
            <a:r>
              <a:rPr lang="en-US">
                <a:latin typeface="+mj-lt"/>
              </a:rPr>
              <a:t>First of all we will create a pivot table of all the columns : </a:t>
            </a:r>
            <a:r>
              <a:rPr lang="en-US" i="0" u="none" strike="noStrike" err="1">
                <a:solidFill>
                  <a:srgbClr val="000000"/>
                </a:solidFill>
                <a:effectLst/>
                <a:latin typeface="+mj-lt"/>
              </a:rPr>
              <a:t>movie_title</a:t>
            </a:r>
            <a:r>
              <a:rPr lang="en-US">
                <a:latin typeface="+mj-lt"/>
              </a:rPr>
              <a:t> ,</a:t>
            </a:r>
            <a:r>
              <a:rPr lang="en-US" i="0" u="none" strike="noStrike" err="1">
                <a:solidFill>
                  <a:srgbClr val="000000"/>
                </a:solidFill>
                <a:effectLst/>
                <a:latin typeface="+mj-lt"/>
              </a:rPr>
              <a:t>num_voted_users</a:t>
            </a:r>
            <a:r>
              <a:rPr lang="en-US">
                <a:solidFill>
                  <a:srgbClr val="000000"/>
                </a:solidFill>
                <a:latin typeface="+mj-lt"/>
              </a:rPr>
              <a:t>,</a:t>
            </a:r>
            <a:r>
              <a:rPr lang="en-US">
                <a:latin typeface="+mj-lt"/>
              </a:rPr>
              <a:t> </a:t>
            </a:r>
            <a:r>
              <a:rPr lang="en-US" i="0" u="none" strike="noStrike">
                <a:solidFill>
                  <a:srgbClr val="000000"/>
                </a:solidFill>
                <a:effectLst/>
                <a:latin typeface="+mj-lt"/>
              </a:rPr>
              <a:t>language,</a:t>
            </a:r>
            <a:r>
              <a:rPr lang="en-US">
                <a:latin typeface="+mj-lt"/>
              </a:rPr>
              <a:t> </a:t>
            </a:r>
            <a:r>
              <a:rPr lang="en-US" i="0" u="none" strike="noStrike" err="1">
                <a:solidFill>
                  <a:srgbClr val="000000"/>
                </a:solidFill>
                <a:effectLst/>
                <a:latin typeface="+mj-lt"/>
              </a:rPr>
              <a:t>imdb_score</a:t>
            </a:r>
            <a:r>
              <a:rPr lang="en-US">
                <a:latin typeface="+mj-lt"/>
              </a:rPr>
              <a:t> and after applying filter on the column </a:t>
            </a:r>
            <a:r>
              <a:rPr lang="en-US" err="1">
                <a:latin typeface="+mj-lt"/>
              </a:rPr>
              <a:t>num_voted_users</a:t>
            </a:r>
            <a:r>
              <a:rPr lang="en-US">
                <a:latin typeface="+mj-lt"/>
              </a:rPr>
              <a:t> &gt;25000 we will sort the data on the basis of </a:t>
            </a:r>
            <a:r>
              <a:rPr lang="en-US" err="1">
                <a:latin typeface="+mj-lt"/>
              </a:rPr>
              <a:t>imdb_score</a:t>
            </a:r>
            <a:r>
              <a:rPr lang="en-US">
                <a:latin typeface="+mj-lt"/>
              </a:rPr>
              <a:t> column in descending order and rank these columns from 1 to 250. </a:t>
            </a:r>
          </a:p>
          <a:p>
            <a:r>
              <a:rPr lang="en-US" b="1"/>
              <a:t>Tech-Stack used: </a:t>
            </a:r>
            <a:r>
              <a:rPr lang="en-US"/>
              <a:t>MS- Excel</a:t>
            </a:r>
          </a:p>
          <a:p>
            <a:r>
              <a:rPr lang="en-US" b="1"/>
              <a:t>Insights: </a:t>
            </a:r>
            <a:r>
              <a:rPr lang="en-US"/>
              <a:t>Using this task we can find the top 250 movies rated by IMDb.</a:t>
            </a:r>
          </a:p>
          <a:p>
            <a:r>
              <a:rPr lang="en-US" b="1"/>
              <a:t>Result: </a:t>
            </a:r>
            <a:r>
              <a:rPr lang="en-US"/>
              <a:t>The top 250 IMDb rated films and also foreign language film snippets are attached in the next 5 slides.</a:t>
            </a:r>
          </a:p>
        </p:txBody>
      </p:sp>
    </p:spTree>
    <p:extLst>
      <p:ext uri="{BB962C8B-B14F-4D97-AF65-F5344CB8AC3E}">
        <p14:creationId xmlns:p14="http://schemas.microsoft.com/office/powerpoint/2010/main" val="335209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D19A2D25-A65B-651A-C981-30EF86AF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28" y="872793"/>
            <a:ext cx="1514824" cy="4809744"/>
          </a:xfrm>
          <a:prstGeom prst="rect">
            <a:avLst/>
          </a:prstGeom>
        </p:spPr>
      </p:pic>
      <p:grpSp>
        <p:nvGrpSpPr>
          <p:cNvPr id="34" name="Group 21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C64FD0E-4044-02C8-0CE3-7ED78C06E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67" y="872793"/>
            <a:ext cx="1661675" cy="4809744"/>
          </a:xfrm>
          <a:prstGeom prst="rect">
            <a:avLst/>
          </a:prstGeom>
        </p:spPr>
      </p:pic>
      <p:grpSp>
        <p:nvGrpSpPr>
          <p:cNvPr id="35" name="Group 25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, table&#10;&#10;Description automatically generated">
            <a:extLst>
              <a:ext uri="{FF2B5EF4-FFF2-40B4-BE49-F238E27FC236}">
                <a16:creationId xmlns:a16="http://schemas.microsoft.com/office/drawing/2014/main" id="{D3BD88FB-860B-418E-7F38-FE34ABB89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125" y="872793"/>
            <a:ext cx="1747068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Application, table&#10;&#10;Description automatically generated">
            <a:extLst>
              <a:ext uri="{FF2B5EF4-FFF2-40B4-BE49-F238E27FC236}">
                <a16:creationId xmlns:a16="http://schemas.microsoft.com/office/drawing/2014/main" id="{A8BC7098-E3BC-9888-133B-54E0D5A6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38" y="872793"/>
            <a:ext cx="1750291" cy="480974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E099178-DE00-34A6-F250-14715F3B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992" y="872793"/>
            <a:ext cx="1763333" cy="4809744"/>
          </a:xfrm>
          <a:prstGeom prst="rect">
            <a:avLst/>
          </a:prstGeom>
        </p:spPr>
      </p:pic>
      <p:pic>
        <p:nvPicPr>
          <p:cNvPr id="5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67A3855-485A-33DE-F4C1-0E093FC8B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210" y="870285"/>
            <a:ext cx="1755080" cy="48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2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5521CCE-13AA-55FE-1A31-DE64445E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56" y="643467"/>
            <a:ext cx="2094449" cy="5571066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C8B1C1-8EAF-52E9-E357-CF08D24B9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576802"/>
              </p:ext>
            </p:extLst>
          </p:nvPr>
        </p:nvGraphicFramePr>
        <p:xfrm>
          <a:off x="4868131" y="2600317"/>
          <a:ext cx="6190074" cy="361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9F6194-0D6B-DFF2-C4AE-7935109EEFE8}"/>
              </a:ext>
            </a:extLst>
          </p:cNvPr>
          <p:cNvSpPr txBox="1"/>
          <p:nvPr/>
        </p:nvSpPr>
        <p:spPr>
          <a:xfrm>
            <a:off x="4523874" y="573505"/>
            <a:ext cx="68539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https://raghuenggcollegein-my.sharepoint.com/:x:/g/personal/20981a4427_raghuenggcollege_in/EWaSIgoVLuxKqQWu9Lb9y6oBCSgV1dB77BKk_eAQ7pdWng?e=GWOhhi&amp;nav=MTVfe0Y5NzBCNkNDLTFCQkItNEQzNS05RDExLUJGNjdCMjJDMkFFMH0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478DC-2A47-F6AB-49B9-BA50C7F2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65" y="70138"/>
            <a:ext cx="7017962" cy="902989"/>
          </a:xfrm>
          <a:prstGeom prst="rect">
            <a:avLst/>
          </a:prstGeom>
        </p:spPr>
      </p:pic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20AB5C32-F305-CDA5-433B-FE059D64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55" y="1234485"/>
            <a:ext cx="8012804" cy="50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5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4FC6B06D-3F3E-479D-1B78-7FD2091EE5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9843400"/>
                  </p:ext>
                </p:extLst>
              </p:nvPr>
            </p:nvGraphicFramePr>
            <p:xfrm>
              <a:off x="2029630" y="27703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4FC6B06D-3F3E-479D-1B78-7FD2091EE5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9630" y="27703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7EC845-7210-00DA-E559-E57028907BC9}"/>
              </a:ext>
            </a:extLst>
          </p:cNvPr>
          <p:cNvSpPr txBox="1"/>
          <p:nvPr/>
        </p:nvSpPr>
        <p:spPr>
          <a:xfrm>
            <a:off x="978796" y="3565301"/>
            <a:ext cx="102451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https://raghuenggcollegein-my.sharepoint.com/:x:/g/personal/20981a4427_raghuenggcollege_in/EbQ4AiIkEn1FnHVFZIoELMUBF5bNxAA_7mg9daznKDvwpQ?e=AUboRn&amp;nav=MTVfezMwNjc3OTg3LTE4RUMtNDZFRi1BREU2LTYxQTY3RTJGOTdDMH0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6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DFCC-8957-C3CE-1FAA-7FCD9820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365126"/>
            <a:ext cx="11717867" cy="1023408"/>
          </a:xfrm>
        </p:spPr>
        <p:txBody>
          <a:bodyPr>
            <a:normAutofit/>
          </a:bodyPr>
          <a:lstStyle/>
          <a:p>
            <a:r>
              <a:rPr lang="en-US" sz="6000">
                <a:latin typeface="Bahnschrift" panose="020B0502040204020203" pitchFamily="34" charset="0"/>
              </a:rPr>
              <a:t>D) Best Directors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915A-5C9E-4F89-0AED-0B88E3A0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1557868"/>
            <a:ext cx="11717867" cy="514773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task is to find out the top 10 directors for whom the mean of </a:t>
            </a:r>
            <a:r>
              <a:rPr lang="en-US" dirty="0" err="1"/>
              <a:t>imdb_score</a:t>
            </a:r>
            <a:r>
              <a:rPr lang="en-US" dirty="0"/>
              <a:t> is highest and store them in a new column called top10director. In case of tie in IMDb score between 2 directors sort them alphabetically.</a:t>
            </a:r>
          </a:p>
          <a:p>
            <a:r>
              <a:rPr lang="en-US" b="1" dirty="0"/>
              <a:t>Approach:  </a:t>
            </a:r>
            <a:r>
              <a:rPr lang="en-US" dirty="0"/>
              <a:t>To find the top 10 directors first we will create a pivot table of the columns </a:t>
            </a:r>
            <a:r>
              <a:rPr lang="en-US" err="1"/>
              <a:t>director_name</a:t>
            </a:r>
            <a:r>
              <a:rPr lang="en-US" dirty="0"/>
              <a:t> and </a:t>
            </a:r>
            <a:r>
              <a:rPr lang="en-US" err="1"/>
              <a:t>imdb_score</a:t>
            </a:r>
            <a:r>
              <a:rPr lang="en-US" dirty="0"/>
              <a:t> after this we will select value settings and click on average and after this we will apply  filter on the </a:t>
            </a:r>
            <a:r>
              <a:rPr lang="en-US" err="1"/>
              <a:t>the</a:t>
            </a:r>
            <a:r>
              <a:rPr lang="en-US" dirty="0"/>
              <a:t> </a:t>
            </a:r>
            <a:r>
              <a:rPr lang="en-US" err="1"/>
              <a:t>average_of_imdb_score</a:t>
            </a:r>
            <a:r>
              <a:rPr lang="en-US" dirty="0"/>
              <a:t> column in that we will select  value settings and click on top 10 we will get the top 10 directors.</a:t>
            </a:r>
            <a:endParaRPr lang="en-US" dirty="0">
              <a:cs typeface="Calibri"/>
            </a:endParaRPr>
          </a:p>
          <a:p>
            <a:r>
              <a:rPr lang="en-US" b="1" dirty="0"/>
              <a:t>Tech-Stack used: </a:t>
            </a:r>
            <a:r>
              <a:rPr lang="en-US" dirty="0"/>
              <a:t>MS- Excel</a:t>
            </a:r>
            <a:endParaRPr lang="en-US" dirty="0">
              <a:cs typeface="Calibri"/>
            </a:endParaRPr>
          </a:p>
          <a:p>
            <a:r>
              <a:rPr lang="en-US" b="1" dirty="0"/>
              <a:t>Insights: </a:t>
            </a:r>
            <a:r>
              <a:rPr lang="en-US" dirty="0"/>
              <a:t>Using this task we can find the top 10 best directors </a:t>
            </a:r>
            <a:endParaRPr lang="en-US" dirty="0">
              <a:cs typeface="Calibri"/>
            </a:endParaRPr>
          </a:p>
          <a:p>
            <a:r>
              <a:rPr lang="en-US" b="1"/>
              <a:t>Result: </a:t>
            </a:r>
            <a:r>
              <a:rPr lang="en-US"/>
              <a:t>The 10 best directors and their </a:t>
            </a:r>
            <a:r>
              <a:rPr lang="en-US" err="1"/>
              <a:t>imdb</a:t>
            </a:r>
            <a:r>
              <a:rPr lang="en-US"/>
              <a:t> score snippet is attached In the next slide. The link for the dataset is : </a:t>
            </a:r>
            <a:r>
              <a:rPr lang="en-US" dirty="0">
                <a:ea typeface="+mn-lt"/>
                <a:cs typeface="+mn-lt"/>
                <a:hlinkClick r:id="rId2"/>
              </a:rPr>
              <a:t>https://raghuenggcollegein-my.sharepoint.com/:x:/g/personal/20981a4427_raghuenggcollege_in/EbQ4AiIkEn1FnHVFZIoELMUBgx1grX-m98EJdNBMizqBhA?e=D9wfYa&amp;nav=MTVfe0MzREE2OTZELTVCNTItNDBBOC1CNTU3LTFEMkMzQ0QwQUI0RH0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89282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5FEF31-6454-9060-B722-DD1B85ED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581754"/>
            <a:ext cx="5620871" cy="554621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2FC2E1F-9CB8-3C23-D7AF-ECE3411A4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297671"/>
              </p:ext>
            </p:extLst>
          </p:nvPr>
        </p:nvGraphicFramePr>
        <p:xfrm>
          <a:off x="6669740" y="1380565"/>
          <a:ext cx="5154707" cy="3290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760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DFCC-8957-C3CE-1FAA-7FCD9820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365126"/>
            <a:ext cx="11717867" cy="1023408"/>
          </a:xfrm>
        </p:spPr>
        <p:txBody>
          <a:bodyPr>
            <a:normAutofit/>
          </a:bodyPr>
          <a:lstStyle/>
          <a:p>
            <a:r>
              <a:rPr lang="en-US" sz="6000">
                <a:latin typeface="Bahnschrift" panose="020B0502040204020203" pitchFamily="34" charset="0"/>
              </a:rPr>
              <a:t>E) Popular Genres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915A-5C9E-4F89-0AED-0B88E3A0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1557868"/>
            <a:ext cx="11717867" cy="514773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task is to find out the popular genres with reference to the previous statements.</a:t>
            </a:r>
          </a:p>
          <a:p>
            <a:r>
              <a:rPr lang="en-US" b="1" dirty="0"/>
              <a:t>Approach:  </a:t>
            </a:r>
            <a:r>
              <a:rPr lang="en-US" dirty="0"/>
              <a:t>To find the popular genres in the dataset we have to separate the cells having ‘|’ to find correct count of the genres , to implement that I have used the formula =TRIM(MID(SUBSTITUTE($A2,"|",REPT(" ",LEN($A2))), (COLUMN()-COLUMN($B1))*LEN($A2)+1, LEN($A2))) to separate multiple genres in each cell of “genres” column and places them in separate rows in “genre” column and now we will count the occurrences using the formula =COUNTIF(B:B,B2)</a:t>
            </a:r>
            <a:endParaRPr lang="en-US" dirty="0">
              <a:cs typeface="Calibri"/>
            </a:endParaRPr>
          </a:p>
          <a:p>
            <a:r>
              <a:rPr lang="en-US" b="1" dirty="0"/>
              <a:t>Tech-Stack used: </a:t>
            </a:r>
            <a:r>
              <a:rPr lang="en-US" dirty="0"/>
              <a:t>MS- Excel</a:t>
            </a:r>
            <a:endParaRPr lang="en-US" dirty="0">
              <a:cs typeface="Calibri"/>
            </a:endParaRPr>
          </a:p>
          <a:p>
            <a:r>
              <a:rPr lang="en-US" b="1" dirty="0"/>
              <a:t>Insights: </a:t>
            </a:r>
            <a:r>
              <a:rPr lang="en-US" dirty="0"/>
              <a:t>Popular genre is an important criteria in films as it helps directors to choose correct genre according to its popularity.  </a:t>
            </a:r>
            <a:endParaRPr lang="en-US" dirty="0">
              <a:cs typeface="Calibri"/>
            </a:endParaRPr>
          </a:p>
          <a:p>
            <a:r>
              <a:rPr lang="en-US" b="1" dirty="0"/>
              <a:t>Result: </a:t>
            </a:r>
            <a:r>
              <a:rPr lang="en-US" dirty="0"/>
              <a:t>The Popular genres along with non popular genres snippet is attached in the next slide. </a:t>
            </a:r>
            <a:endParaRPr lang="en-US" dirty="0">
              <a:cs typeface="Calibri"/>
            </a:endParaRPr>
          </a:p>
          <a:p>
            <a:r>
              <a:rPr lang="en-US"/>
              <a:t>The link for the dataset is: </a:t>
            </a:r>
            <a:r>
              <a:rPr lang="en-US" dirty="0">
                <a:ea typeface="+mn-lt"/>
                <a:cs typeface="+mn-lt"/>
                <a:hlinkClick r:id="rId2"/>
              </a:rPr>
              <a:t>https://raghuenggcollegein-my.sharepoint.com/:x:/g/personal/20981a4427_raghuenggcollege_in/EbQ4AiIkEn1FnHVFZIoELMUBgx1grX-m98EJdNBMizqBhA?e=hfXQSb&amp;nav=MTVfezMzNzQyNzdCLUI5QkQtNDI1Qi05QUZCLUFGN0UzQ0RCNjc2Qn0</a:t>
            </a:r>
            <a:endParaRPr lang="en-US" sz="4100"/>
          </a:p>
        </p:txBody>
      </p:sp>
    </p:spTree>
    <p:extLst>
      <p:ext uri="{BB962C8B-B14F-4D97-AF65-F5344CB8AC3E}">
        <p14:creationId xmlns:p14="http://schemas.microsoft.com/office/powerpoint/2010/main" val="1712411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8E594BEE-9B76-CCE5-D5CE-9E65A05C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44" y="1796193"/>
            <a:ext cx="7336664" cy="36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4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8DFCC-8957-C3CE-1FAA-7FCD9820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8" y="891540"/>
            <a:ext cx="5224523" cy="1578308"/>
          </a:xfrm>
        </p:spPr>
        <p:txBody>
          <a:bodyPr>
            <a:normAutofit/>
          </a:bodyPr>
          <a:lstStyle/>
          <a:p>
            <a:r>
              <a:rPr lang="en-US" sz="4000">
                <a:latin typeface="Bahnschrift" panose="020B0502040204020203" pitchFamily="34" charset="0"/>
              </a:rPr>
              <a:t>A) 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915A-5C9E-4F89-0AED-0B88E3A0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90" y="2630161"/>
            <a:ext cx="5224521" cy="33324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b="1"/>
              <a:t>Description:</a:t>
            </a:r>
            <a:r>
              <a:rPr lang="en-US" sz="1100"/>
              <a:t> The first task is to clean the data . This cleaning of data can be done by dropping columns which are not required, removing null values , replacing the null values with some valid values.</a:t>
            </a:r>
            <a:endParaRPr lang="en-US" sz="1100">
              <a:cs typeface="Calibri"/>
            </a:endParaRPr>
          </a:p>
          <a:p>
            <a:r>
              <a:rPr lang="en-US" sz="1100" b="1"/>
              <a:t>Approach:</a:t>
            </a:r>
            <a:r>
              <a:rPr lang="en-US" sz="1100"/>
              <a:t> After downloading the dataset I have removed some unnecessary columns for this analysis like </a:t>
            </a:r>
            <a:r>
              <a:rPr lang="en-US" sz="1100">
                <a:ea typeface="+mn-lt"/>
                <a:cs typeface="+mn-lt"/>
              </a:rPr>
              <a:t>(Color, director_facebook_likes, actor_3_facebook_likes, actor_2_name, actor_1_facebook_likes, cast_total_facebook_likes, actor_3_name, facenumber_in_posts, plot_keywords, movie_imdb_link, content_rating, actor_2_facebook_likes, aspect_ratio, movie_facebook_likes) . And after that I have removed duplicate values and null values.</a:t>
            </a:r>
          </a:p>
          <a:p>
            <a:r>
              <a:rPr lang="en-US" sz="1100" b="1"/>
              <a:t>Tech-Stack used: </a:t>
            </a:r>
            <a:r>
              <a:rPr lang="en-US" sz="1100"/>
              <a:t>MS- Excel</a:t>
            </a:r>
          </a:p>
          <a:p>
            <a:r>
              <a:rPr lang="en-US" sz="1100" b="1"/>
              <a:t>Insights: </a:t>
            </a:r>
            <a:r>
              <a:rPr lang="en-US" sz="1100"/>
              <a:t>Cleaning data is the first and crucial step for data analysis it is indeed essential in order to get better results and insights of data.</a:t>
            </a:r>
          </a:p>
          <a:p>
            <a:r>
              <a:rPr lang="en-US" sz="1100" b="1"/>
              <a:t>Result: </a:t>
            </a:r>
            <a:r>
              <a:rPr lang="en-US" sz="1100"/>
              <a:t>The before and after cleaning of dataset snippets are attached in the next slide.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88C0DDC-2C22-A878-A3F8-A37080EB5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0" r="15664" b="5"/>
          <a:stretch/>
        </p:blipFill>
        <p:spPr>
          <a:xfrm>
            <a:off x="6415922" y="891540"/>
            <a:ext cx="5776079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16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457B0C-157B-13B8-745E-F47D68A2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16" y="685510"/>
            <a:ext cx="2805951" cy="5486979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EA0B26-FCA5-9E84-85B4-0308277BC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194199"/>
              </p:ext>
            </p:extLst>
          </p:nvPr>
        </p:nvGraphicFramePr>
        <p:xfrm>
          <a:off x="4036588" y="899509"/>
          <a:ext cx="7416084" cy="4524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615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DFCC-8957-C3CE-1FAA-7FCD9820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365127"/>
            <a:ext cx="11717867" cy="629956"/>
          </a:xfrm>
        </p:spPr>
        <p:txBody>
          <a:bodyPr>
            <a:normAutofit fontScale="90000"/>
          </a:bodyPr>
          <a:lstStyle/>
          <a:p>
            <a:r>
              <a:rPr lang="en-US" sz="6000">
                <a:latin typeface="Bahnschrift" panose="020B0502040204020203" pitchFamily="34" charset="0"/>
              </a:rPr>
              <a:t>F)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915A-5C9E-4F89-0AED-0B88E3A0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1111624"/>
            <a:ext cx="11717867" cy="559397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/>
              <a:t>Description: </a:t>
            </a:r>
            <a:r>
              <a:rPr lang="en-US"/>
              <a:t>The task is to create 3 columns namely, </a:t>
            </a:r>
            <a:r>
              <a:rPr lang="en-US" err="1"/>
              <a:t>Meryl_Streep,Leo_Caprio</a:t>
            </a:r>
            <a:r>
              <a:rPr lang="en-US"/>
              <a:t> and </a:t>
            </a:r>
            <a:r>
              <a:rPr lang="en-US" err="1"/>
              <a:t>Brad_Pitt</a:t>
            </a:r>
            <a:r>
              <a:rPr lang="en-US"/>
              <a:t> which contains movies in which the actors are the lead actors and combine the rows of these columns into a new column named “</a:t>
            </a:r>
            <a:r>
              <a:rPr lang="en-US" err="1"/>
              <a:t>Combined”.After</a:t>
            </a:r>
            <a:r>
              <a:rPr lang="en-US"/>
              <a:t> this we have to observe the change in number of voted users over decades using a bar chart.</a:t>
            </a:r>
          </a:p>
          <a:p>
            <a:r>
              <a:rPr lang="en-US" b="1"/>
              <a:t>Approach:  </a:t>
            </a:r>
            <a:r>
              <a:rPr lang="en-US"/>
              <a:t>To implement this we will the three columns mentioned and another combined combining all the three columns after this we will create a decade column using the formula =INT(F2/10)*10 where F is the </a:t>
            </a:r>
            <a:r>
              <a:rPr lang="en-US" err="1"/>
              <a:t>title_year</a:t>
            </a:r>
            <a:r>
              <a:rPr lang="en-US"/>
              <a:t> column and then categorize them and into count column using column =COUNTIF(M:M, "1910") </a:t>
            </a:r>
          </a:p>
          <a:p>
            <a:r>
              <a:rPr lang="en-US" b="1" dirty="0"/>
              <a:t>Tech-Stack used: </a:t>
            </a:r>
            <a:r>
              <a:rPr lang="en-US" dirty="0"/>
              <a:t>MS- Excel</a:t>
            </a:r>
            <a:endParaRPr lang="en-US" dirty="0">
              <a:cs typeface="Calibri"/>
            </a:endParaRPr>
          </a:p>
          <a:p>
            <a:r>
              <a:rPr lang="en-US" b="1"/>
              <a:t>Insights: </a:t>
            </a:r>
            <a:r>
              <a:rPr lang="en-US"/>
              <a:t>This bar graphs are used extensively when we want to monitor data which has 2 parameters.</a:t>
            </a:r>
          </a:p>
          <a:p>
            <a:r>
              <a:rPr lang="en-US" b="1"/>
              <a:t>Result: </a:t>
            </a:r>
            <a:r>
              <a:rPr lang="en-US"/>
              <a:t>The 2 columns decade, </a:t>
            </a:r>
            <a:r>
              <a:rPr lang="en-US" err="1"/>
              <a:t>df_by_decade</a:t>
            </a:r>
            <a:r>
              <a:rPr lang="en-US"/>
              <a:t> along with a bar graph for these columns is attached in the snippet in next slide. </a:t>
            </a:r>
          </a:p>
          <a:p>
            <a:r>
              <a:rPr lang="en-US"/>
              <a:t>The link for the dataset is: </a:t>
            </a:r>
            <a:r>
              <a:rPr lang="en-US" dirty="0">
                <a:ea typeface="+mn-lt"/>
                <a:cs typeface="+mn-lt"/>
                <a:hlinkClick r:id="rId2"/>
              </a:rPr>
              <a:t>https://raghuenggcollegein-my.sharepoint.com/:x:/g/personal/20981a4427_raghuenggcollege_in/EbQ4AiIkEn1FnHVFZIoELMUBF5bNxAA_7mg9daznKDvwpQ?e=Dh9vj4&amp;nav=MTVfezg4OUY1NEUyLTZGMzEtNEYwMS04MkNDLTEyNTYyMDcyNjlBNX0</a:t>
            </a:r>
          </a:p>
          <a:p>
            <a:r>
              <a:rPr lang="en-US"/>
              <a:t>The link for pie charts is:</a:t>
            </a:r>
            <a:r>
              <a:rPr lang="en-US" dirty="0">
                <a:ea typeface="+mn-lt"/>
                <a:cs typeface="+mn-lt"/>
                <a:hlinkClick r:id="rId3"/>
              </a:rPr>
              <a:t>https://raghuenggcollegein-my.sharepoint.com/:x:/g/personal/20981a4427_raghuenggcollege_in/EbQ4AiIkEn1FnHVFZIoELMUBgx1grX-m98EJdNBMizqBhA?e=l99Zee&amp;nav=MTVfe0I0QTc2REEzLTE2MTctNEM2NS04MDYwLTRFNzUzNDFBNzY5NX0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1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3CCB9AB-24E5-514C-9356-044F149C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4400"/>
            <a:ext cx="5294716" cy="3309197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358E019-13C2-0B55-B85A-184DCD4B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81053"/>
            <a:ext cx="5294715" cy="38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9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93FC0-DAE0-47BF-8062-BDA4ECE8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76"/>
          <a:stretch/>
        </p:blipFill>
        <p:spPr>
          <a:xfrm>
            <a:off x="1496941" y="224119"/>
            <a:ext cx="8963308" cy="1864657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619ECB-A385-C20E-0FC7-AAF3AB954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47341"/>
              </p:ext>
            </p:extLst>
          </p:nvPr>
        </p:nvGraphicFramePr>
        <p:xfrm>
          <a:off x="1138518" y="3200401"/>
          <a:ext cx="4572000" cy="3119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C7854F-C0C1-B982-8763-E939A1530BCB}"/>
              </a:ext>
              <a:ext uri="{147F2762-F138-4A5C-976F-8EAC2B608ADB}">
                <a16:predDERef xmlns:a16="http://schemas.microsoft.com/office/drawing/2014/main" pred="{0D5361B6-85B0-515A-3FD2-0624D4C38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675811"/>
              </p:ext>
            </p:extLst>
          </p:nvPr>
        </p:nvGraphicFramePr>
        <p:xfrm>
          <a:off x="6376250" y="3260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831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43+] Wallpaper for Thank You on WallpaperSafari">
            <a:extLst>
              <a:ext uri="{FF2B5EF4-FFF2-40B4-BE49-F238E27FC236}">
                <a16:creationId xmlns:a16="http://schemas.microsoft.com/office/drawing/2014/main" id="{61481CD7-3DCD-CBF6-8111-E1BE9AEF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2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B667BEAB-3938-465C-A22A-91973A0F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75138"/>
            <a:ext cx="10905066" cy="37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B9FD-75F3-DB9E-4E94-465094DC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473982"/>
            <a:ext cx="10515600" cy="557099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Before cleaning the data set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the ref link:-</a:t>
            </a:r>
            <a:br>
              <a:rPr lang="en-US" dirty="0">
                <a:cs typeface="Calibri Light"/>
              </a:rPr>
            </a:br>
            <a:r>
              <a:rPr lang="en-US" sz="2000" dirty="0">
                <a:ea typeface="+mj-lt"/>
                <a:cs typeface="+mj-lt"/>
                <a:hlinkClick r:id="rId2"/>
              </a:rPr>
              <a:t>https://raghuenggcollegein-my.sharepoint.com/:x:/g/personal/20981a4427_raghuenggcollege_in/EbQ4AiIkEn1FnHVFZIoELMUBF5bNxAA_7mg9daznKDvwpQ?e=jWHsAv&amp;nav=MTVfe0VDQ0IxNDczLTg3NTUtNDA1OC1COTlFLUI4NDEyMUNCQTlBQn0</a:t>
            </a:r>
            <a:br>
              <a:rPr lang="en-US" u="sng" dirty="0">
                <a:cs typeface="Calibri Light"/>
              </a:rPr>
            </a:br>
            <a:endParaRPr lang="en-US" u="sng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64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4925-1654-67C8-9B74-01136123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5"/>
            <a:ext cx="11548533" cy="6018742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ahnschrift"/>
              </a:rPr>
              <a:t>After replacing the null values and removing unnecessary columns the dataset is modified as follows </a:t>
            </a:r>
            <a:br>
              <a:rPr lang="en-US" sz="6000" dirty="0">
                <a:latin typeface="Bahnschrift" panose="020B0502040204020203" pitchFamily="34" charset="0"/>
              </a:rPr>
            </a:br>
            <a:r>
              <a:rPr lang="en-US" sz="6000" dirty="0">
                <a:latin typeface="Bahnschrift"/>
              </a:rPr>
              <a:t>also the link for the dataset is as follows:</a:t>
            </a:r>
            <a:br>
              <a:rPr lang="en-US" sz="6000" dirty="0">
                <a:latin typeface="Bahnschrift" panose="020B0502040204020203" pitchFamily="34" charset="0"/>
              </a:rPr>
            </a:br>
            <a:r>
              <a:rPr lang="en-US" sz="2000" dirty="0">
                <a:ea typeface="+mj-lt"/>
                <a:cs typeface="+mj-lt"/>
                <a:hlinkClick r:id="rId2"/>
              </a:rPr>
              <a:t>https://raghuenggcollegein-my.sharepoint.com/:x:/g/personal/20981a4427_raghuenggcollege_in/EbQ4AiIkEn1FnHVFZIoELMUBF5bNxAA_7mg9daznKDvwpQ?e=CO0MGr&amp;nav=MTVfezAwMDAwMDAwLTAwMDEtMDAwMC0wMDAwLTAwMDAwMDAwMDAwMH0</a:t>
            </a:r>
            <a:endParaRPr lang="en-US" sz="20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775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09AA3C-1B2E-6E12-50E5-93FD60A6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358"/>
            <a:ext cx="12192000" cy="46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DFCC-8957-C3CE-1FAA-7FCD9820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365126"/>
            <a:ext cx="11717867" cy="1023408"/>
          </a:xfrm>
        </p:spPr>
        <p:txBody>
          <a:bodyPr>
            <a:normAutofit/>
          </a:bodyPr>
          <a:lstStyle/>
          <a:p>
            <a:r>
              <a:rPr lang="en-US" sz="6000">
                <a:latin typeface="Bahnschrift" panose="020B0502040204020203" pitchFamily="34" charset="0"/>
              </a:rPr>
              <a:t>B) Movie with highest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915A-5C9E-4F89-0AED-0B88E3A0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1557868"/>
            <a:ext cx="11717867" cy="514773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task is to create a column called profit which contains difference of 2 columns gross and budget. Sort the column using the profit column as a reference. After this we have to plot a graph for the both columns.</a:t>
            </a:r>
          </a:p>
          <a:p>
            <a:r>
              <a:rPr lang="en-US" b="1" dirty="0"/>
              <a:t>Approach: </a:t>
            </a:r>
            <a:r>
              <a:rPr lang="en-US" dirty="0"/>
              <a:t>We will use the formula D2-L2 and apply it to the whole column named profit and we will sort it in descending order then we will get the movies with highest profit. In order to get a better graph I have divided the column budget and profit by 1000000 and removed decimal places in profit column using int() function.</a:t>
            </a:r>
            <a:endParaRPr lang="en-US" dirty="0">
              <a:cs typeface="Calibri"/>
            </a:endParaRPr>
          </a:p>
          <a:p>
            <a:r>
              <a:rPr lang="en-US" b="1" dirty="0"/>
              <a:t>Tech-Stack used: </a:t>
            </a:r>
            <a:r>
              <a:rPr lang="en-US" dirty="0"/>
              <a:t>MS- Excel</a:t>
            </a:r>
            <a:endParaRPr lang="en-US" dirty="0">
              <a:cs typeface="Calibri"/>
            </a:endParaRPr>
          </a:p>
          <a:p>
            <a:r>
              <a:rPr lang="en-US" b="1" dirty="0"/>
              <a:t>Insights: </a:t>
            </a:r>
            <a:r>
              <a:rPr lang="en-US" dirty="0"/>
              <a:t>Using this task we can find the high profited movies in the dataset</a:t>
            </a:r>
            <a:endParaRPr lang="en-US" dirty="0">
              <a:cs typeface="Calibri"/>
            </a:endParaRPr>
          </a:p>
          <a:p>
            <a:r>
              <a:rPr lang="en-US" b="1"/>
              <a:t>Result: </a:t>
            </a:r>
            <a:r>
              <a:rPr lang="en-US"/>
              <a:t>The top 5 movies along with their profit is represented as a bar chart in the next slide and also the plot between budget and profit snippet is attached . The link for the excel sheet is: </a:t>
            </a:r>
            <a:r>
              <a:rPr lang="en-US" dirty="0">
                <a:ea typeface="+mn-lt"/>
                <a:cs typeface="+mn-lt"/>
                <a:hlinkClick r:id="rId2"/>
              </a:rPr>
              <a:t>https://raghuenggcollegein-my.sharepoint.com/:x:/g/personal/20981a4427_raghuenggcollege_in/EbQ4AiIkEn1FnHVFZIoELMUBF5bNxAA_7mg9daznKDvwpQ?e=yWyaVP&amp;nav=MTVfe0M5MTdFNzE4LTRFRjktNDk0NS1BMDI0LUM3ODRBMkZGQzA1NX0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573A03E-17B5-17BD-33FD-69EB5DE6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4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F3B9234D-85F0-1517-0E3C-5BC3F746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6"/>
            <a:ext cx="92465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0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IMDB Movie Analysis</vt:lpstr>
      <vt:lpstr>A) Cleaning the data</vt:lpstr>
      <vt:lpstr>PowerPoint Presentation</vt:lpstr>
      <vt:lpstr>Before cleaning the data set  the ref link:- https://raghuenggcollegein-my.sharepoint.com/:x:/g/personal/20981a4427_raghuenggcollege_in/EbQ4AiIkEn1FnHVFZIoELMUBF5bNxAA_7mg9daznKDvwpQ?e=jWHsAv&amp;nav=MTVfe0VDQ0IxNDczLTg3NTUtNDA1OC1COTlFLUI4NDEyMUNCQTlBQn0 </vt:lpstr>
      <vt:lpstr>After replacing the null values and removing unnecessary columns the dataset is modified as follows  also the link for the dataset is as follows: https://raghuenggcollegein-my.sharepoint.com/:x:/g/personal/20981a4427_raghuenggcollege_in/EbQ4AiIkEn1FnHVFZIoELMUBF5bNxAA_7mg9daznKDvwpQ?e=CO0MGr&amp;nav=MTVfezAwMDAwMDAwLTAwMDEtMDAwMC0wMDAwLTAwMDAwMDAwMDAwMH0</vt:lpstr>
      <vt:lpstr>PowerPoint Presentation</vt:lpstr>
      <vt:lpstr>B) Movie with highest profit</vt:lpstr>
      <vt:lpstr>PowerPoint Presentation</vt:lpstr>
      <vt:lpstr>PowerPoint Presentation</vt:lpstr>
      <vt:lpstr>C) Top 250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D) Best Directors</vt:lpstr>
      <vt:lpstr>PowerPoint Presentation</vt:lpstr>
      <vt:lpstr>E) Popular Genres</vt:lpstr>
      <vt:lpstr>PowerPoint Presentation</vt:lpstr>
      <vt:lpstr>PowerPoint Presentation</vt:lpstr>
      <vt:lpstr>F) Charts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paluri saisree</dc:creator>
  <cp:revision>75</cp:revision>
  <dcterms:created xsi:type="dcterms:W3CDTF">2023-06-17T09:38:12Z</dcterms:created>
  <dcterms:modified xsi:type="dcterms:W3CDTF">2023-06-23T06:11:49Z</dcterms:modified>
</cp:coreProperties>
</file>