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14EE6-CC8D-2BC7-2427-34904AA7923B}" v="3" dt="2023-06-03T16:36:24.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1" autoAdjust="0"/>
    <p:restoredTop sz="94660"/>
  </p:normalViewPr>
  <p:slideViewPr>
    <p:cSldViewPr snapToGrid="0">
      <p:cViewPr varScale="1">
        <p:scale>
          <a:sx n="85" d="100"/>
          <a:sy n="85" d="100"/>
        </p:scale>
        <p:origin x="36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56AD-B64C-54F5-7811-BE4748ADC6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F84813-2EF2-4564-7D72-CF389236D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64BFD2-0832-0762-B04E-58DE492A5D49}"/>
              </a:ext>
            </a:extLst>
          </p:cNvPr>
          <p:cNvSpPr>
            <a:spLocks noGrp="1"/>
          </p:cNvSpPr>
          <p:nvPr>
            <p:ph type="dt" sz="half" idx="10"/>
          </p:nvPr>
        </p:nvSpPr>
        <p:spPr/>
        <p:txBody>
          <a:bodyPr/>
          <a:lstStyle/>
          <a:p>
            <a:fld id="{0BB53772-F7EB-4B67-A258-4DEC5554EE13}" type="datetimeFigureOut">
              <a:rPr lang="en-US" smtClean="0"/>
              <a:t>6/3/2023</a:t>
            </a:fld>
            <a:endParaRPr lang="en-US"/>
          </a:p>
        </p:txBody>
      </p:sp>
      <p:sp>
        <p:nvSpPr>
          <p:cNvPr id="5" name="Footer Placeholder 4">
            <a:extLst>
              <a:ext uri="{FF2B5EF4-FFF2-40B4-BE49-F238E27FC236}">
                <a16:creationId xmlns:a16="http://schemas.microsoft.com/office/drawing/2014/main" id="{5714161D-91D9-7094-4E89-8527EEAAC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7E0FA-19EE-3FB8-B9AC-0732B5459FDE}"/>
              </a:ext>
            </a:extLst>
          </p:cNvPr>
          <p:cNvSpPr>
            <a:spLocks noGrp="1"/>
          </p:cNvSpPr>
          <p:nvPr>
            <p:ph type="sldNum" sz="quarter" idx="12"/>
          </p:nvPr>
        </p:nvSpPr>
        <p:spPr/>
        <p:txBody>
          <a:bodyPr/>
          <a:lstStyle/>
          <a:p>
            <a:fld id="{E7B47CB6-C4ED-43EB-A6DF-05152FFB4233}" type="slidenum">
              <a:rPr lang="en-US" smtClean="0"/>
              <a:t>‹#›</a:t>
            </a:fld>
            <a:endParaRPr lang="en-US"/>
          </a:p>
        </p:txBody>
      </p:sp>
    </p:spTree>
    <p:extLst>
      <p:ext uri="{BB962C8B-B14F-4D97-AF65-F5344CB8AC3E}">
        <p14:creationId xmlns:p14="http://schemas.microsoft.com/office/powerpoint/2010/main" val="4207350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6266D-67B4-057C-8CD5-EE7C458453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FF2C78-2A4A-664E-E572-6850DF2A5B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0F5A9-E1A2-5898-CA89-088FA5A14A1C}"/>
              </a:ext>
            </a:extLst>
          </p:cNvPr>
          <p:cNvSpPr>
            <a:spLocks noGrp="1"/>
          </p:cNvSpPr>
          <p:nvPr>
            <p:ph type="dt" sz="half" idx="10"/>
          </p:nvPr>
        </p:nvSpPr>
        <p:spPr/>
        <p:txBody>
          <a:bodyPr/>
          <a:lstStyle/>
          <a:p>
            <a:fld id="{0BB53772-F7EB-4B67-A258-4DEC5554EE13}" type="datetimeFigureOut">
              <a:rPr lang="en-US" smtClean="0"/>
              <a:t>6/3/2023</a:t>
            </a:fld>
            <a:endParaRPr lang="en-US"/>
          </a:p>
        </p:txBody>
      </p:sp>
      <p:sp>
        <p:nvSpPr>
          <p:cNvPr id="5" name="Footer Placeholder 4">
            <a:extLst>
              <a:ext uri="{FF2B5EF4-FFF2-40B4-BE49-F238E27FC236}">
                <a16:creationId xmlns:a16="http://schemas.microsoft.com/office/drawing/2014/main" id="{D25CACC2-F480-7219-2223-14BD0159B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65ECA-89AC-EE22-6672-CFECA6E3B4CC}"/>
              </a:ext>
            </a:extLst>
          </p:cNvPr>
          <p:cNvSpPr>
            <a:spLocks noGrp="1"/>
          </p:cNvSpPr>
          <p:nvPr>
            <p:ph type="sldNum" sz="quarter" idx="12"/>
          </p:nvPr>
        </p:nvSpPr>
        <p:spPr/>
        <p:txBody>
          <a:bodyPr/>
          <a:lstStyle/>
          <a:p>
            <a:fld id="{E7B47CB6-C4ED-43EB-A6DF-05152FFB4233}" type="slidenum">
              <a:rPr lang="en-US" smtClean="0"/>
              <a:t>‹#›</a:t>
            </a:fld>
            <a:endParaRPr lang="en-US"/>
          </a:p>
        </p:txBody>
      </p:sp>
    </p:spTree>
    <p:extLst>
      <p:ext uri="{BB962C8B-B14F-4D97-AF65-F5344CB8AC3E}">
        <p14:creationId xmlns:p14="http://schemas.microsoft.com/office/powerpoint/2010/main" val="153364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291949-95A4-6795-B965-343E6FC4B2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85B6DD-B920-C845-2FA8-0AA3796200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4F609-ECEE-7154-9A81-30074FF98564}"/>
              </a:ext>
            </a:extLst>
          </p:cNvPr>
          <p:cNvSpPr>
            <a:spLocks noGrp="1"/>
          </p:cNvSpPr>
          <p:nvPr>
            <p:ph type="dt" sz="half" idx="10"/>
          </p:nvPr>
        </p:nvSpPr>
        <p:spPr/>
        <p:txBody>
          <a:bodyPr/>
          <a:lstStyle/>
          <a:p>
            <a:fld id="{0BB53772-F7EB-4B67-A258-4DEC5554EE13}" type="datetimeFigureOut">
              <a:rPr lang="en-US" smtClean="0"/>
              <a:t>6/3/2023</a:t>
            </a:fld>
            <a:endParaRPr lang="en-US"/>
          </a:p>
        </p:txBody>
      </p:sp>
      <p:sp>
        <p:nvSpPr>
          <p:cNvPr id="5" name="Footer Placeholder 4">
            <a:extLst>
              <a:ext uri="{FF2B5EF4-FFF2-40B4-BE49-F238E27FC236}">
                <a16:creationId xmlns:a16="http://schemas.microsoft.com/office/drawing/2014/main" id="{321FF2FB-0DA2-39A2-1D8A-1F2AAFB22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C70A7-CF62-C042-190B-EE64ECBCD20E}"/>
              </a:ext>
            </a:extLst>
          </p:cNvPr>
          <p:cNvSpPr>
            <a:spLocks noGrp="1"/>
          </p:cNvSpPr>
          <p:nvPr>
            <p:ph type="sldNum" sz="quarter" idx="12"/>
          </p:nvPr>
        </p:nvSpPr>
        <p:spPr/>
        <p:txBody>
          <a:bodyPr/>
          <a:lstStyle/>
          <a:p>
            <a:fld id="{E7B47CB6-C4ED-43EB-A6DF-05152FFB4233}" type="slidenum">
              <a:rPr lang="en-US" smtClean="0"/>
              <a:t>‹#›</a:t>
            </a:fld>
            <a:endParaRPr lang="en-US"/>
          </a:p>
        </p:txBody>
      </p:sp>
    </p:spTree>
    <p:extLst>
      <p:ext uri="{BB962C8B-B14F-4D97-AF65-F5344CB8AC3E}">
        <p14:creationId xmlns:p14="http://schemas.microsoft.com/office/powerpoint/2010/main" val="222045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3A23-FA44-B153-E6D7-06CFA85C25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1098EE-CD89-F269-E399-631F0CDDDB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6889F-514E-B781-8877-69EA3CECB26B}"/>
              </a:ext>
            </a:extLst>
          </p:cNvPr>
          <p:cNvSpPr>
            <a:spLocks noGrp="1"/>
          </p:cNvSpPr>
          <p:nvPr>
            <p:ph type="dt" sz="half" idx="10"/>
          </p:nvPr>
        </p:nvSpPr>
        <p:spPr/>
        <p:txBody>
          <a:bodyPr/>
          <a:lstStyle/>
          <a:p>
            <a:fld id="{0BB53772-F7EB-4B67-A258-4DEC5554EE13}" type="datetimeFigureOut">
              <a:rPr lang="en-US" smtClean="0"/>
              <a:t>6/3/2023</a:t>
            </a:fld>
            <a:endParaRPr lang="en-US"/>
          </a:p>
        </p:txBody>
      </p:sp>
      <p:sp>
        <p:nvSpPr>
          <p:cNvPr id="5" name="Footer Placeholder 4">
            <a:extLst>
              <a:ext uri="{FF2B5EF4-FFF2-40B4-BE49-F238E27FC236}">
                <a16:creationId xmlns:a16="http://schemas.microsoft.com/office/drawing/2014/main" id="{4DB1B4E2-E69C-7B9C-BC51-7764B8F2E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F9D71-1AAE-987E-E216-E047A5DB81F5}"/>
              </a:ext>
            </a:extLst>
          </p:cNvPr>
          <p:cNvSpPr>
            <a:spLocks noGrp="1"/>
          </p:cNvSpPr>
          <p:nvPr>
            <p:ph type="sldNum" sz="quarter" idx="12"/>
          </p:nvPr>
        </p:nvSpPr>
        <p:spPr/>
        <p:txBody>
          <a:bodyPr/>
          <a:lstStyle/>
          <a:p>
            <a:fld id="{E7B47CB6-C4ED-43EB-A6DF-05152FFB4233}" type="slidenum">
              <a:rPr lang="en-US" smtClean="0"/>
              <a:t>‹#›</a:t>
            </a:fld>
            <a:endParaRPr lang="en-US"/>
          </a:p>
        </p:txBody>
      </p:sp>
    </p:spTree>
    <p:extLst>
      <p:ext uri="{BB962C8B-B14F-4D97-AF65-F5344CB8AC3E}">
        <p14:creationId xmlns:p14="http://schemas.microsoft.com/office/powerpoint/2010/main" val="1177069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6932-A868-A2B3-6EE3-F4C15E9056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A7304C-7F3E-8C7F-35DB-9F121082DD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542D3C-4898-49FF-59BD-F9B1337ADFF4}"/>
              </a:ext>
            </a:extLst>
          </p:cNvPr>
          <p:cNvSpPr>
            <a:spLocks noGrp="1"/>
          </p:cNvSpPr>
          <p:nvPr>
            <p:ph type="dt" sz="half" idx="10"/>
          </p:nvPr>
        </p:nvSpPr>
        <p:spPr/>
        <p:txBody>
          <a:bodyPr/>
          <a:lstStyle/>
          <a:p>
            <a:fld id="{0BB53772-F7EB-4B67-A258-4DEC5554EE13}" type="datetimeFigureOut">
              <a:rPr lang="en-US" smtClean="0"/>
              <a:t>6/3/2023</a:t>
            </a:fld>
            <a:endParaRPr lang="en-US"/>
          </a:p>
        </p:txBody>
      </p:sp>
      <p:sp>
        <p:nvSpPr>
          <p:cNvPr id="5" name="Footer Placeholder 4">
            <a:extLst>
              <a:ext uri="{FF2B5EF4-FFF2-40B4-BE49-F238E27FC236}">
                <a16:creationId xmlns:a16="http://schemas.microsoft.com/office/drawing/2014/main" id="{6659CEFD-7F67-2218-5379-6C7BBFA931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05C63-D494-63F0-3862-938423D8DC31}"/>
              </a:ext>
            </a:extLst>
          </p:cNvPr>
          <p:cNvSpPr>
            <a:spLocks noGrp="1"/>
          </p:cNvSpPr>
          <p:nvPr>
            <p:ph type="sldNum" sz="quarter" idx="12"/>
          </p:nvPr>
        </p:nvSpPr>
        <p:spPr/>
        <p:txBody>
          <a:bodyPr/>
          <a:lstStyle/>
          <a:p>
            <a:fld id="{E7B47CB6-C4ED-43EB-A6DF-05152FFB4233}" type="slidenum">
              <a:rPr lang="en-US" smtClean="0"/>
              <a:t>‹#›</a:t>
            </a:fld>
            <a:endParaRPr lang="en-US"/>
          </a:p>
        </p:txBody>
      </p:sp>
    </p:spTree>
    <p:extLst>
      <p:ext uri="{BB962C8B-B14F-4D97-AF65-F5344CB8AC3E}">
        <p14:creationId xmlns:p14="http://schemas.microsoft.com/office/powerpoint/2010/main" val="370962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5501-0D3D-1E74-396B-E0E1531798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4FE211-BC77-ECA2-9858-0E1DE537DA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7A945E-14F8-1015-EAEE-311FEECC1F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10E9A5-6CD6-A13A-80A0-DC40EC5AA42B}"/>
              </a:ext>
            </a:extLst>
          </p:cNvPr>
          <p:cNvSpPr>
            <a:spLocks noGrp="1"/>
          </p:cNvSpPr>
          <p:nvPr>
            <p:ph type="dt" sz="half" idx="10"/>
          </p:nvPr>
        </p:nvSpPr>
        <p:spPr/>
        <p:txBody>
          <a:bodyPr/>
          <a:lstStyle/>
          <a:p>
            <a:fld id="{0BB53772-F7EB-4B67-A258-4DEC5554EE13}" type="datetimeFigureOut">
              <a:rPr lang="en-US" smtClean="0"/>
              <a:t>6/3/2023</a:t>
            </a:fld>
            <a:endParaRPr lang="en-US"/>
          </a:p>
        </p:txBody>
      </p:sp>
      <p:sp>
        <p:nvSpPr>
          <p:cNvPr id="6" name="Footer Placeholder 5">
            <a:extLst>
              <a:ext uri="{FF2B5EF4-FFF2-40B4-BE49-F238E27FC236}">
                <a16:creationId xmlns:a16="http://schemas.microsoft.com/office/drawing/2014/main" id="{BACA6764-179F-BB24-41B3-55DFACF4E7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4D4A97-7C55-BA72-81A5-9103BCB962D8}"/>
              </a:ext>
            </a:extLst>
          </p:cNvPr>
          <p:cNvSpPr>
            <a:spLocks noGrp="1"/>
          </p:cNvSpPr>
          <p:nvPr>
            <p:ph type="sldNum" sz="quarter" idx="12"/>
          </p:nvPr>
        </p:nvSpPr>
        <p:spPr/>
        <p:txBody>
          <a:bodyPr/>
          <a:lstStyle/>
          <a:p>
            <a:fld id="{E7B47CB6-C4ED-43EB-A6DF-05152FFB4233}" type="slidenum">
              <a:rPr lang="en-US" smtClean="0"/>
              <a:t>‹#›</a:t>
            </a:fld>
            <a:endParaRPr lang="en-US"/>
          </a:p>
        </p:txBody>
      </p:sp>
    </p:spTree>
    <p:extLst>
      <p:ext uri="{BB962C8B-B14F-4D97-AF65-F5344CB8AC3E}">
        <p14:creationId xmlns:p14="http://schemas.microsoft.com/office/powerpoint/2010/main" val="2890016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E6CF-3A1F-B8DF-3402-E9B6F26514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E63395-96CE-8AC0-6DC4-084502A7AE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7F122B-30DF-93BA-7543-FD9B79273B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5D6947-161D-D45D-FB72-BC786CDA3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CAE7E4-6C57-1BF0-1AF6-D9D0AB0B76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57A5E-955A-ECFC-ADA9-693711D721AE}"/>
              </a:ext>
            </a:extLst>
          </p:cNvPr>
          <p:cNvSpPr>
            <a:spLocks noGrp="1"/>
          </p:cNvSpPr>
          <p:nvPr>
            <p:ph type="dt" sz="half" idx="10"/>
          </p:nvPr>
        </p:nvSpPr>
        <p:spPr/>
        <p:txBody>
          <a:bodyPr/>
          <a:lstStyle/>
          <a:p>
            <a:fld id="{0BB53772-F7EB-4B67-A258-4DEC5554EE13}" type="datetimeFigureOut">
              <a:rPr lang="en-US" smtClean="0"/>
              <a:t>6/3/2023</a:t>
            </a:fld>
            <a:endParaRPr lang="en-US"/>
          </a:p>
        </p:txBody>
      </p:sp>
      <p:sp>
        <p:nvSpPr>
          <p:cNvPr id="8" name="Footer Placeholder 7">
            <a:extLst>
              <a:ext uri="{FF2B5EF4-FFF2-40B4-BE49-F238E27FC236}">
                <a16:creationId xmlns:a16="http://schemas.microsoft.com/office/drawing/2014/main" id="{EBDF9475-F792-2446-D1DD-F8A414ABA9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26CEF7-7B84-038C-5C14-975B5419465B}"/>
              </a:ext>
            </a:extLst>
          </p:cNvPr>
          <p:cNvSpPr>
            <a:spLocks noGrp="1"/>
          </p:cNvSpPr>
          <p:nvPr>
            <p:ph type="sldNum" sz="quarter" idx="12"/>
          </p:nvPr>
        </p:nvSpPr>
        <p:spPr/>
        <p:txBody>
          <a:bodyPr/>
          <a:lstStyle/>
          <a:p>
            <a:fld id="{E7B47CB6-C4ED-43EB-A6DF-05152FFB4233}" type="slidenum">
              <a:rPr lang="en-US" smtClean="0"/>
              <a:t>‹#›</a:t>
            </a:fld>
            <a:endParaRPr lang="en-US"/>
          </a:p>
        </p:txBody>
      </p:sp>
    </p:spTree>
    <p:extLst>
      <p:ext uri="{BB962C8B-B14F-4D97-AF65-F5344CB8AC3E}">
        <p14:creationId xmlns:p14="http://schemas.microsoft.com/office/powerpoint/2010/main" val="161252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C0A8-79D4-CB77-C13B-8567892C20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2C440D-2250-0C10-8694-BC3D1FB9F3D5}"/>
              </a:ext>
            </a:extLst>
          </p:cNvPr>
          <p:cNvSpPr>
            <a:spLocks noGrp="1"/>
          </p:cNvSpPr>
          <p:nvPr>
            <p:ph type="dt" sz="half" idx="10"/>
          </p:nvPr>
        </p:nvSpPr>
        <p:spPr/>
        <p:txBody>
          <a:bodyPr/>
          <a:lstStyle/>
          <a:p>
            <a:fld id="{0BB53772-F7EB-4B67-A258-4DEC5554EE13}" type="datetimeFigureOut">
              <a:rPr lang="en-US" smtClean="0"/>
              <a:t>6/3/2023</a:t>
            </a:fld>
            <a:endParaRPr lang="en-US"/>
          </a:p>
        </p:txBody>
      </p:sp>
      <p:sp>
        <p:nvSpPr>
          <p:cNvPr id="4" name="Footer Placeholder 3">
            <a:extLst>
              <a:ext uri="{FF2B5EF4-FFF2-40B4-BE49-F238E27FC236}">
                <a16:creationId xmlns:a16="http://schemas.microsoft.com/office/drawing/2014/main" id="{296629F3-E407-4A39-50D7-BE99D78DC3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8E78FC-E4A9-0175-C83B-267E3487F41E}"/>
              </a:ext>
            </a:extLst>
          </p:cNvPr>
          <p:cNvSpPr>
            <a:spLocks noGrp="1"/>
          </p:cNvSpPr>
          <p:nvPr>
            <p:ph type="sldNum" sz="quarter" idx="12"/>
          </p:nvPr>
        </p:nvSpPr>
        <p:spPr/>
        <p:txBody>
          <a:bodyPr/>
          <a:lstStyle/>
          <a:p>
            <a:fld id="{E7B47CB6-C4ED-43EB-A6DF-05152FFB4233}" type="slidenum">
              <a:rPr lang="en-US" smtClean="0"/>
              <a:t>‹#›</a:t>
            </a:fld>
            <a:endParaRPr lang="en-US"/>
          </a:p>
        </p:txBody>
      </p:sp>
    </p:spTree>
    <p:extLst>
      <p:ext uri="{BB962C8B-B14F-4D97-AF65-F5344CB8AC3E}">
        <p14:creationId xmlns:p14="http://schemas.microsoft.com/office/powerpoint/2010/main" val="3558740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595A81-0154-37E8-A1C3-6DD57F91B5AE}"/>
              </a:ext>
            </a:extLst>
          </p:cNvPr>
          <p:cNvSpPr>
            <a:spLocks noGrp="1"/>
          </p:cNvSpPr>
          <p:nvPr>
            <p:ph type="dt" sz="half" idx="10"/>
          </p:nvPr>
        </p:nvSpPr>
        <p:spPr/>
        <p:txBody>
          <a:bodyPr/>
          <a:lstStyle/>
          <a:p>
            <a:fld id="{0BB53772-F7EB-4B67-A258-4DEC5554EE13}" type="datetimeFigureOut">
              <a:rPr lang="en-US" smtClean="0"/>
              <a:t>6/3/2023</a:t>
            </a:fld>
            <a:endParaRPr lang="en-US"/>
          </a:p>
        </p:txBody>
      </p:sp>
      <p:sp>
        <p:nvSpPr>
          <p:cNvPr id="3" name="Footer Placeholder 2">
            <a:extLst>
              <a:ext uri="{FF2B5EF4-FFF2-40B4-BE49-F238E27FC236}">
                <a16:creationId xmlns:a16="http://schemas.microsoft.com/office/drawing/2014/main" id="{7F4A26A7-4ED4-AE31-676C-F8582BEF1F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E2A322-4482-C195-40A2-C3AA95080878}"/>
              </a:ext>
            </a:extLst>
          </p:cNvPr>
          <p:cNvSpPr>
            <a:spLocks noGrp="1"/>
          </p:cNvSpPr>
          <p:nvPr>
            <p:ph type="sldNum" sz="quarter" idx="12"/>
          </p:nvPr>
        </p:nvSpPr>
        <p:spPr/>
        <p:txBody>
          <a:bodyPr/>
          <a:lstStyle/>
          <a:p>
            <a:fld id="{E7B47CB6-C4ED-43EB-A6DF-05152FFB4233}" type="slidenum">
              <a:rPr lang="en-US" smtClean="0"/>
              <a:t>‹#›</a:t>
            </a:fld>
            <a:endParaRPr lang="en-US"/>
          </a:p>
        </p:txBody>
      </p:sp>
    </p:spTree>
    <p:extLst>
      <p:ext uri="{BB962C8B-B14F-4D97-AF65-F5344CB8AC3E}">
        <p14:creationId xmlns:p14="http://schemas.microsoft.com/office/powerpoint/2010/main" val="154576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901F-9C3A-B612-8DAF-58B6EF48C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D513EF-9095-D271-89CC-3964B4142B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83ADA2-8178-F190-4384-A0156616A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EA79B-A8CA-CAF4-DB40-E66A61541A22}"/>
              </a:ext>
            </a:extLst>
          </p:cNvPr>
          <p:cNvSpPr>
            <a:spLocks noGrp="1"/>
          </p:cNvSpPr>
          <p:nvPr>
            <p:ph type="dt" sz="half" idx="10"/>
          </p:nvPr>
        </p:nvSpPr>
        <p:spPr/>
        <p:txBody>
          <a:bodyPr/>
          <a:lstStyle/>
          <a:p>
            <a:fld id="{0BB53772-F7EB-4B67-A258-4DEC5554EE13}" type="datetimeFigureOut">
              <a:rPr lang="en-US" smtClean="0"/>
              <a:t>6/3/2023</a:t>
            </a:fld>
            <a:endParaRPr lang="en-US"/>
          </a:p>
        </p:txBody>
      </p:sp>
      <p:sp>
        <p:nvSpPr>
          <p:cNvPr id="6" name="Footer Placeholder 5">
            <a:extLst>
              <a:ext uri="{FF2B5EF4-FFF2-40B4-BE49-F238E27FC236}">
                <a16:creationId xmlns:a16="http://schemas.microsoft.com/office/drawing/2014/main" id="{05C684C3-45D6-EFE4-C1BA-411C9AE2EB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64FA1E-53B7-C10A-C6F1-EE7624DB4A83}"/>
              </a:ext>
            </a:extLst>
          </p:cNvPr>
          <p:cNvSpPr>
            <a:spLocks noGrp="1"/>
          </p:cNvSpPr>
          <p:nvPr>
            <p:ph type="sldNum" sz="quarter" idx="12"/>
          </p:nvPr>
        </p:nvSpPr>
        <p:spPr/>
        <p:txBody>
          <a:bodyPr/>
          <a:lstStyle/>
          <a:p>
            <a:fld id="{E7B47CB6-C4ED-43EB-A6DF-05152FFB4233}" type="slidenum">
              <a:rPr lang="en-US" smtClean="0"/>
              <a:t>‹#›</a:t>
            </a:fld>
            <a:endParaRPr lang="en-US"/>
          </a:p>
        </p:txBody>
      </p:sp>
    </p:spTree>
    <p:extLst>
      <p:ext uri="{BB962C8B-B14F-4D97-AF65-F5344CB8AC3E}">
        <p14:creationId xmlns:p14="http://schemas.microsoft.com/office/powerpoint/2010/main" val="331531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AAC1F-F24E-9E48-3D62-45E3ACA1B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504F6C-815B-4749-55FE-7391BA17A0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C1B1C0-753D-0113-6FB2-810CC282E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5C74D-94FA-564E-089E-E8B4CF0F7949}"/>
              </a:ext>
            </a:extLst>
          </p:cNvPr>
          <p:cNvSpPr>
            <a:spLocks noGrp="1"/>
          </p:cNvSpPr>
          <p:nvPr>
            <p:ph type="dt" sz="half" idx="10"/>
          </p:nvPr>
        </p:nvSpPr>
        <p:spPr/>
        <p:txBody>
          <a:bodyPr/>
          <a:lstStyle/>
          <a:p>
            <a:fld id="{0BB53772-F7EB-4B67-A258-4DEC5554EE13}" type="datetimeFigureOut">
              <a:rPr lang="en-US" smtClean="0"/>
              <a:t>6/3/2023</a:t>
            </a:fld>
            <a:endParaRPr lang="en-US"/>
          </a:p>
        </p:txBody>
      </p:sp>
      <p:sp>
        <p:nvSpPr>
          <p:cNvPr id="6" name="Footer Placeholder 5">
            <a:extLst>
              <a:ext uri="{FF2B5EF4-FFF2-40B4-BE49-F238E27FC236}">
                <a16:creationId xmlns:a16="http://schemas.microsoft.com/office/drawing/2014/main" id="{21B9D320-4BE2-71D3-B6A7-CA596DE93C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FD7161-3A68-0364-F3AB-DA510863000B}"/>
              </a:ext>
            </a:extLst>
          </p:cNvPr>
          <p:cNvSpPr>
            <a:spLocks noGrp="1"/>
          </p:cNvSpPr>
          <p:nvPr>
            <p:ph type="sldNum" sz="quarter" idx="12"/>
          </p:nvPr>
        </p:nvSpPr>
        <p:spPr/>
        <p:txBody>
          <a:bodyPr/>
          <a:lstStyle/>
          <a:p>
            <a:fld id="{E7B47CB6-C4ED-43EB-A6DF-05152FFB4233}" type="slidenum">
              <a:rPr lang="en-US" smtClean="0"/>
              <a:t>‹#›</a:t>
            </a:fld>
            <a:endParaRPr lang="en-US"/>
          </a:p>
        </p:txBody>
      </p:sp>
    </p:spTree>
    <p:extLst>
      <p:ext uri="{BB962C8B-B14F-4D97-AF65-F5344CB8AC3E}">
        <p14:creationId xmlns:p14="http://schemas.microsoft.com/office/powerpoint/2010/main" val="3711134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A2D5E-CB74-8B5C-1361-F03F178C8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5FDEC3-C5DA-BAC4-29DF-429025CE59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F879A-C7D5-57EB-DF14-3B568D3872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B53772-F7EB-4B67-A258-4DEC5554EE13}" type="datetimeFigureOut">
              <a:rPr lang="en-US" smtClean="0"/>
              <a:t>6/3/2023</a:t>
            </a:fld>
            <a:endParaRPr lang="en-US"/>
          </a:p>
        </p:txBody>
      </p:sp>
      <p:sp>
        <p:nvSpPr>
          <p:cNvPr id="5" name="Footer Placeholder 4">
            <a:extLst>
              <a:ext uri="{FF2B5EF4-FFF2-40B4-BE49-F238E27FC236}">
                <a16:creationId xmlns:a16="http://schemas.microsoft.com/office/drawing/2014/main" id="{1690AA77-0F9B-4CA8-2882-E38CC427B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C3AFB1-5769-0ABF-1798-474E653FAF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47CB6-C4ED-43EB-A6DF-05152FFB4233}" type="slidenum">
              <a:rPr lang="en-US" smtClean="0"/>
              <a:t>‹#›</a:t>
            </a:fld>
            <a:endParaRPr lang="en-US"/>
          </a:p>
        </p:txBody>
      </p:sp>
    </p:spTree>
    <p:extLst>
      <p:ext uri="{BB962C8B-B14F-4D97-AF65-F5344CB8AC3E}">
        <p14:creationId xmlns:p14="http://schemas.microsoft.com/office/powerpoint/2010/main" val="1651528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ample being pipetted into a petri dish">
            <a:extLst>
              <a:ext uri="{FF2B5EF4-FFF2-40B4-BE49-F238E27FC236}">
                <a16:creationId xmlns:a16="http://schemas.microsoft.com/office/drawing/2014/main" id="{7512950A-6B28-0735-7600-7F61E4CF05B8}"/>
              </a:ext>
            </a:extLst>
          </p:cNvPr>
          <p:cNvPicPr>
            <a:picLocks noChangeAspect="1"/>
          </p:cNvPicPr>
          <p:nvPr/>
        </p:nvPicPr>
        <p:blipFill rotWithShape="1">
          <a:blip r:embed="rId2">
            <a:alphaModFix amt="50000"/>
          </a:blip>
          <a:srcRect t="18669" r="-2" b="6085"/>
          <a:stretch/>
        </p:blipFill>
        <p:spPr>
          <a:xfrm>
            <a:off x="20" y="1"/>
            <a:ext cx="12191980" cy="6857999"/>
          </a:xfrm>
          <a:prstGeom prst="rect">
            <a:avLst/>
          </a:prstGeom>
        </p:spPr>
      </p:pic>
      <p:sp>
        <p:nvSpPr>
          <p:cNvPr id="2" name="Title 1">
            <a:extLst>
              <a:ext uri="{FF2B5EF4-FFF2-40B4-BE49-F238E27FC236}">
                <a16:creationId xmlns:a16="http://schemas.microsoft.com/office/drawing/2014/main" id="{29AA71B8-E926-76B2-15F3-8342E34E9789}"/>
              </a:ext>
            </a:extLst>
          </p:cNvPr>
          <p:cNvSpPr>
            <a:spLocks noGrp="1"/>
          </p:cNvSpPr>
          <p:nvPr>
            <p:ph type="ctrTitle"/>
          </p:nvPr>
        </p:nvSpPr>
        <p:spPr>
          <a:xfrm>
            <a:off x="1524000" y="1122362"/>
            <a:ext cx="9144000" cy="2900518"/>
          </a:xfrm>
        </p:spPr>
        <p:txBody>
          <a:bodyPr>
            <a:normAutofit/>
          </a:bodyPr>
          <a:lstStyle/>
          <a:p>
            <a:r>
              <a:rPr lang="en-US">
                <a:solidFill>
                  <a:srgbClr val="FFFFFF"/>
                </a:solidFill>
                <a:latin typeface="Aharoni" panose="02010803020104030203" pitchFamily="2" charset="-79"/>
                <a:cs typeface="Aharoni" panose="02010803020104030203" pitchFamily="2" charset="-79"/>
              </a:rPr>
              <a:t>Operation Analytics and Investigating Metric Spike</a:t>
            </a:r>
          </a:p>
        </p:txBody>
      </p:sp>
      <p:sp>
        <p:nvSpPr>
          <p:cNvPr id="3" name="Subtitle 2">
            <a:extLst>
              <a:ext uri="{FF2B5EF4-FFF2-40B4-BE49-F238E27FC236}">
                <a16:creationId xmlns:a16="http://schemas.microsoft.com/office/drawing/2014/main" id="{32A6589B-7C55-0B30-E360-2F9A7A738CF8}"/>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-Athreya Sharma Josyula</a:t>
            </a:r>
          </a:p>
        </p:txBody>
      </p:sp>
    </p:spTree>
    <p:extLst>
      <p:ext uri="{BB962C8B-B14F-4D97-AF65-F5344CB8AC3E}">
        <p14:creationId xmlns:p14="http://schemas.microsoft.com/office/powerpoint/2010/main" val="36205331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E6DD293-A32C-9175-C12F-A57B43BE12B7}"/>
              </a:ext>
            </a:extLst>
          </p:cNvPr>
          <p:cNvSpPr>
            <a:spLocks noGrp="1"/>
          </p:cNvSpPr>
          <p:nvPr>
            <p:ph type="title"/>
          </p:nvPr>
        </p:nvSpPr>
        <p:spPr>
          <a:xfrm>
            <a:off x="6438900" y="669925"/>
            <a:ext cx="4457702" cy="1325563"/>
          </a:xfrm>
        </p:spPr>
        <p:txBody>
          <a:bodyPr anchor="b">
            <a:normAutofit/>
          </a:bodyPr>
          <a:lstStyle/>
          <a:p>
            <a:r>
              <a:rPr lang="en-US" sz="3800">
                <a:solidFill>
                  <a:schemeClr val="bg1"/>
                </a:solidFill>
                <a:latin typeface="Aldhabi" panose="01000000000000000000" pitchFamily="2" charset="-78"/>
                <a:cs typeface="Aldhabi" panose="01000000000000000000" pitchFamily="2" charset="-78"/>
              </a:rPr>
              <a:t>C) Weekly Retention</a:t>
            </a:r>
          </a:p>
        </p:txBody>
      </p:sp>
      <p:pic>
        <p:nvPicPr>
          <p:cNvPr id="5" name="Picture 4" descr="Hands on keyboard and mouse">
            <a:extLst>
              <a:ext uri="{FF2B5EF4-FFF2-40B4-BE49-F238E27FC236}">
                <a16:creationId xmlns:a16="http://schemas.microsoft.com/office/drawing/2014/main" id="{50BB2A89-AE11-244C-B872-CBCC93C2290C}"/>
              </a:ext>
            </a:extLst>
          </p:cNvPr>
          <p:cNvPicPr>
            <a:picLocks noChangeAspect="1"/>
          </p:cNvPicPr>
          <p:nvPr/>
        </p:nvPicPr>
        <p:blipFill rotWithShape="1">
          <a:blip r:embed="rId2"/>
          <a:srcRect l="35689" r="8397" b="-3"/>
          <a:stretch/>
        </p:blipFill>
        <p:spPr>
          <a:xfrm>
            <a:off x="20" y="10"/>
            <a:ext cx="5753082" cy="6857990"/>
          </a:xfrm>
          <a:prstGeom prst="rect">
            <a:avLst/>
          </a:prstGeom>
        </p:spPr>
      </p:pic>
      <p:sp>
        <p:nvSpPr>
          <p:cNvPr id="3" name="Content Placeholder 2">
            <a:extLst>
              <a:ext uri="{FF2B5EF4-FFF2-40B4-BE49-F238E27FC236}">
                <a16:creationId xmlns:a16="http://schemas.microsoft.com/office/drawing/2014/main" id="{CEFF553F-DB29-3AEC-44A5-6B3B1946C35D}"/>
              </a:ext>
            </a:extLst>
          </p:cNvPr>
          <p:cNvSpPr>
            <a:spLocks noGrp="1"/>
          </p:cNvSpPr>
          <p:nvPr>
            <p:ph idx="1"/>
          </p:nvPr>
        </p:nvSpPr>
        <p:spPr>
          <a:xfrm>
            <a:off x="6438900" y="2400304"/>
            <a:ext cx="4457702" cy="3441692"/>
          </a:xfrm>
        </p:spPr>
        <p:txBody>
          <a:bodyPr>
            <a:normAutofit/>
          </a:bodyPr>
          <a:lstStyle/>
          <a:p>
            <a:r>
              <a:rPr lang="en-US" sz="1600" b="1">
                <a:solidFill>
                  <a:schemeClr val="bg1"/>
                </a:solidFill>
                <a:latin typeface="Bahnschrift" panose="020B0502040204020203" pitchFamily="34" charset="0"/>
              </a:rPr>
              <a:t>Project description: </a:t>
            </a:r>
            <a:r>
              <a:rPr lang="en-US" sz="1600">
                <a:solidFill>
                  <a:schemeClr val="bg1"/>
                </a:solidFill>
                <a:latin typeface="Bahnschrift" panose="020B0502040204020203" pitchFamily="34" charset="0"/>
              </a:rPr>
              <a:t>The task is to calculate the weekly retention of users-signup cohort.</a:t>
            </a:r>
            <a:endParaRPr lang="en-US" sz="1600">
              <a:solidFill>
                <a:schemeClr val="bg1"/>
              </a:solidFill>
            </a:endParaRPr>
          </a:p>
          <a:p>
            <a:r>
              <a:rPr lang="en-US" sz="1600" b="1">
                <a:solidFill>
                  <a:schemeClr val="bg1"/>
                </a:solidFill>
                <a:latin typeface="Bahnschrift" panose="020B0502040204020203" pitchFamily="34" charset="0"/>
              </a:rPr>
              <a:t>Approach for the problem</a:t>
            </a:r>
            <a:r>
              <a:rPr lang="en-US" sz="1600">
                <a:solidFill>
                  <a:schemeClr val="bg1"/>
                </a:solidFill>
                <a:latin typeface="Bahnschrift" panose="020B0502040204020203" pitchFamily="34" charset="0"/>
              </a:rPr>
              <a:t>: I have calculated weekly count of users using the product and studied the metrics</a:t>
            </a:r>
          </a:p>
          <a:p>
            <a:r>
              <a:rPr lang="en-US" sz="1600" b="1">
                <a:solidFill>
                  <a:schemeClr val="bg1"/>
                </a:solidFill>
                <a:latin typeface="Bahnschrift" panose="020B0502040204020203" pitchFamily="34" charset="0"/>
              </a:rPr>
              <a:t>Tech stack used for the problem:</a:t>
            </a:r>
            <a:r>
              <a:rPr lang="en-US" sz="1600">
                <a:solidFill>
                  <a:schemeClr val="bg1"/>
                </a:solidFill>
                <a:latin typeface="Bahnschrift" panose="020B0502040204020203" pitchFamily="34" charset="0"/>
              </a:rPr>
              <a:t> Mysql Workbench / Online SQL compiler</a:t>
            </a:r>
          </a:p>
          <a:p>
            <a:r>
              <a:rPr lang="en-US" sz="1600" b="1">
                <a:solidFill>
                  <a:schemeClr val="bg1"/>
                </a:solidFill>
                <a:latin typeface="Bahnschrift" panose="020B0502040204020203" pitchFamily="34" charset="0"/>
              </a:rPr>
              <a:t>Insights gained</a:t>
            </a:r>
            <a:r>
              <a:rPr lang="en-US" sz="1600">
                <a:solidFill>
                  <a:schemeClr val="bg1"/>
                </a:solidFill>
                <a:latin typeface="Bahnschrift" panose="020B0502040204020203" pitchFamily="34" charset="0"/>
              </a:rPr>
              <a:t>: Retention weekly means how many users are continuing still after a week and this also helps us to find metrics as to whether continue the product or discard it</a:t>
            </a:r>
          </a:p>
        </p:txBody>
      </p:sp>
      <p:cxnSp>
        <p:nvCxnSpPr>
          <p:cNvPr id="11" name="Straight Connector 10">
            <a:extLst>
              <a:ext uri="{FF2B5EF4-FFF2-40B4-BE49-F238E27FC236}">
                <a16:creationId xmlns:a16="http://schemas.microsoft.com/office/drawing/2014/main" id="{C727A21A-62F5-405C-B7A5-439FD39932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3102"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E62CE6-1D21-4565-8E90-0F1D900BEF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610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E6DD293-A32C-9175-C12F-A57B43BE12B7}"/>
              </a:ext>
            </a:extLst>
          </p:cNvPr>
          <p:cNvSpPr>
            <a:spLocks noGrp="1"/>
          </p:cNvSpPr>
          <p:nvPr>
            <p:ph type="title"/>
          </p:nvPr>
        </p:nvSpPr>
        <p:spPr>
          <a:xfrm>
            <a:off x="6438900" y="669925"/>
            <a:ext cx="4457702" cy="1325563"/>
          </a:xfrm>
        </p:spPr>
        <p:txBody>
          <a:bodyPr anchor="b">
            <a:normAutofit/>
          </a:bodyPr>
          <a:lstStyle/>
          <a:p>
            <a:r>
              <a:rPr lang="en-US" sz="3800">
                <a:solidFill>
                  <a:schemeClr val="bg1"/>
                </a:solidFill>
                <a:latin typeface="Aldhabi" panose="01000000000000000000" pitchFamily="2" charset="-78"/>
                <a:cs typeface="Aldhabi" panose="01000000000000000000" pitchFamily="2" charset="-78"/>
              </a:rPr>
              <a:t>D) Weekly Engagement</a:t>
            </a:r>
          </a:p>
        </p:txBody>
      </p:sp>
      <p:pic>
        <p:nvPicPr>
          <p:cNvPr id="5" name="Picture 4" descr="Calculator on a notebook">
            <a:extLst>
              <a:ext uri="{FF2B5EF4-FFF2-40B4-BE49-F238E27FC236}">
                <a16:creationId xmlns:a16="http://schemas.microsoft.com/office/drawing/2014/main" id="{55FE19C5-1628-8A41-5A18-B224D50BB5FB}"/>
              </a:ext>
            </a:extLst>
          </p:cNvPr>
          <p:cNvPicPr>
            <a:picLocks noChangeAspect="1"/>
          </p:cNvPicPr>
          <p:nvPr/>
        </p:nvPicPr>
        <p:blipFill rotWithShape="1">
          <a:blip r:embed="rId2"/>
          <a:srcRect l="20191" r="23817" b="4"/>
          <a:stretch/>
        </p:blipFill>
        <p:spPr>
          <a:xfrm>
            <a:off x="20" y="10"/>
            <a:ext cx="5753082" cy="6857990"/>
          </a:xfrm>
          <a:prstGeom prst="rect">
            <a:avLst/>
          </a:prstGeom>
        </p:spPr>
      </p:pic>
      <p:sp>
        <p:nvSpPr>
          <p:cNvPr id="3" name="Content Placeholder 2">
            <a:extLst>
              <a:ext uri="{FF2B5EF4-FFF2-40B4-BE49-F238E27FC236}">
                <a16:creationId xmlns:a16="http://schemas.microsoft.com/office/drawing/2014/main" id="{CEFF553F-DB29-3AEC-44A5-6B3B1946C35D}"/>
              </a:ext>
            </a:extLst>
          </p:cNvPr>
          <p:cNvSpPr>
            <a:spLocks noGrp="1"/>
          </p:cNvSpPr>
          <p:nvPr>
            <p:ph idx="1"/>
          </p:nvPr>
        </p:nvSpPr>
        <p:spPr>
          <a:xfrm>
            <a:off x="6438900" y="2400304"/>
            <a:ext cx="4457702" cy="3441692"/>
          </a:xfrm>
        </p:spPr>
        <p:txBody>
          <a:bodyPr>
            <a:normAutofit/>
          </a:bodyPr>
          <a:lstStyle/>
          <a:p>
            <a:r>
              <a:rPr lang="en-US" sz="1600" b="1">
                <a:solidFill>
                  <a:schemeClr val="bg1"/>
                </a:solidFill>
                <a:latin typeface="Bahnschrift" panose="020B0502040204020203" pitchFamily="34" charset="0"/>
              </a:rPr>
              <a:t>Project description: </a:t>
            </a:r>
            <a:r>
              <a:rPr lang="en-US" sz="1600">
                <a:solidFill>
                  <a:schemeClr val="bg1"/>
                </a:solidFill>
                <a:latin typeface="Bahnschrift" panose="020B0502040204020203" pitchFamily="34" charset="0"/>
              </a:rPr>
              <a:t>We need to calculate the weekly activeness of a user </a:t>
            </a:r>
            <a:endParaRPr lang="en-US" sz="1600">
              <a:solidFill>
                <a:schemeClr val="bg1"/>
              </a:solidFill>
            </a:endParaRPr>
          </a:p>
          <a:p>
            <a:r>
              <a:rPr lang="en-US" sz="1600" b="1">
                <a:solidFill>
                  <a:schemeClr val="bg1"/>
                </a:solidFill>
                <a:latin typeface="Bahnschrift" panose="020B0502040204020203" pitchFamily="34" charset="0"/>
              </a:rPr>
              <a:t>Approach for the problem</a:t>
            </a:r>
            <a:r>
              <a:rPr lang="en-US" sz="1600">
                <a:solidFill>
                  <a:schemeClr val="bg1"/>
                </a:solidFill>
                <a:latin typeface="Bahnschrift" panose="020B0502040204020203" pitchFamily="34" charset="0"/>
              </a:rPr>
              <a:t>: My approach for this problem is pretty simple I will calculate the count of occurred_at column in the table and also metrics like device to find a solution to this problem.</a:t>
            </a:r>
          </a:p>
          <a:p>
            <a:r>
              <a:rPr lang="en-US" sz="1600" b="1">
                <a:solidFill>
                  <a:schemeClr val="bg1"/>
                </a:solidFill>
                <a:latin typeface="Bahnschrift" panose="020B0502040204020203" pitchFamily="34" charset="0"/>
              </a:rPr>
              <a:t>Tech stack used for the problem:</a:t>
            </a:r>
            <a:r>
              <a:rPr lang="en-US" sz="1600">
                <a:solidFill>
                  <a:schemeClr val="bg1"/>
                </a:solidFill>
                <a:latin typeface="Bahnschrift" panose="020B0502040204020203" pitchFamily="34" charset="0"/>
              </a:rPr>
              <a:t> Mysql Workbench / Online SQL compiler</a:t>
            </a:r>
          </a:p>
          <a:p>
            <a:r>
              <a:rPr lang="en-US" sz="1600" b="1">
                <a:solidFill>
                  <a:schemeClr val="bg1"/>
                </a:solidFill>
                <a:latin typeface="Bahnschrift" panose="020B0502040204020203" pitchFamily="34" charset="0"/>
              </a:rPr>
              <a:t>Insights gained</a:t>
            </a:r>
            <a:r>
              <a:rPr lang="en-US" sz="1600">
                <a:solidFill>
                  <a:schemeClr val="bg1"/>
                </a:solidFill>
                <a:latin typeface="Bahnschrift" panose="020B0502040204020203" pitchFamily="34" charset="0"/>
              </a:rPr>
              <a:t>: Weekly engagement is also similar to user engagement which is an important metric to analyze user interest patterns.</a:t>
            </a:r>
          </a:p>
        </p:txBody>
      </p:sp>
      <p:cxnSp>
        <p:nvCxnSpPr>
          <p:cNvPr id="11" name="Straight Connector 10">
            <a:extLst>
              <a:ext uri="{FF2B5EF4-FFF2-40B4-BE49-F238E27FC236}">
                <a16:creationId xmlns:a16="http://schemas.microsoft.com/office/drawing/2014/main" id="{C727A21A-62F5-405C-B7A5-439FD39932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3102"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E62CE6-1D21-4565-8E90-0F1D900BEF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766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E6DD293-A32C-9175-C12F-A57B43BE12B7}"/>
              </a:ext>
            </a:extLst>
          </p:cNvPr>
          <p:cNvSpPr>
            <a:spLocks noGrp="1"/>
          </p:cNvSpPr>
          <p:nvPr>
            <p:ph type="title"/>
          </p:nvPr>
        </p:nvSpPr>
        <p:spPr>
          <a:xfrm>
            <a:off x="6438900" y="669925"/>
            <a:ext cx="4457702" cy="1325563"/>
          </a:xfrm>
        </p:spPr>
        <p:txBody>
          <a:bodyPr anchor="b">
            <a:normAutofit/>
          </a:bodyPr>
          <a:lstStyle/>
          <a:p>
            <a:r>
              <a:rPr lang="en-US" sz="3800">
                <a:solidFill>
                  <a:schemeClr val="bg1"/>
                </a:solidFill>
                <a:latin typeface="Aldhabi" panose="01000000000000000000" pitchFamily="2" charset="-78"/>
                <a:cs typeface="Aldhabi" panose="01000000000000000000" pitchFamily="2" charset="-78"/>
              </a:rPr>
              <a:t>E) Email Engagement</a:t>
            </a:r>
          </a:p>
        </p:txBody>
      </p:sp>
      <p:pic>
        <p:nvPicPr>
          <p:cNvPr id="5" name="Picture 4" descr="Green dialogue boxes">
            <a:extLst>
              <a:ext uri="{FF2B5EF4-FFF2-40B4-BE49-F238E27FC236}">
                <a16:creationId xmlns:a16="http://schemas.microsoft.com/office/drawing/2014/main" id="{DD0EBA76-E1B8-3638-12E9-FF70302E954C}"/>
              </a:ext>
            </a:extLst>
          </p:cNvPr>
          <p:cNvPicPr>
            <a:picLocks noChangeAspect="1"/>
          </p:cNvPicPr>
          <p:nvPr/>
        </p:nvPicPr>
        <p:blipFill rotWithShape="1">
          <a:blip r:embed="rId2"/>
          <a:srcRect l="12029" r="18057" b="11"/>
          <a:stretch/>
        </p:blipFill>
        <p:spPr>
          <a:xfrm>
            <a:off x="20" y="10"/>
            <a:ext cx="5753082" cy="6857990"/>
          </a:xfrm>
          <a:prstGeom prst="rect">
            <a:avLst/>
          </a:prstGeom>
        </p:spPr>
      </p:pic>
      <p:sp>
        <p:nvSpPr>
          <p:cNvPr id="3" name="Content Placeholder 2">
            <a:extLst>
              <a:ext uri="{FF2B5EF4-FFF2-40B4-BE49-F238E27FC236}">
                <a16:creationId xmlns:a16="http://schemas.microsoft.com/office/drawing/2014/main" id="{CEFF553F-DB29-3AEC-44A5-6B3B1946C35D}"/>
              </a:ext>
            </a:extLst>
          </p:cNvPr>
          <p:cNvSpPr>
            <a:spLocks noGrp="1"/>
          </p:cNvSpPr>
          <p:nvPr>
            <p:ph idx="1"/>
          </p:nvPr>
        </p:nvSpPr>
        <p:spPr>
          <a:xfrm>
            <a:off x="6438900" y="2400304"/>
            <a:ext cx="4457702" cy="3441692"/>
          </a:xfrm>
        </p:spPr>
        <p:txBody>
          <a:bodyPr>
            <a:normAutofit/>
          </a:bodyPr>
          <a:lstStyle/>
          <a:p>
            <a:r>
              <a:rPr lang="en-US" sz="1400" b="1">
                <a:solidFill>
                  <a:schemeClr val="bg1"/>
                </a:solidFill>
                <a:latin typeface="Bahnschrift" panose="020B0502040204020203" pitchFamily="34" charset="0"/>
              </a:rPr>
              <a:t>Project description: </a:t>
            </a:r>
            <a:r>
              <a:rPr lang="en-US" sz="1400">
                <a:solidFill>
                  <a:schemeClr val="bg1"/>
                </a:solidFill>
                <a:latin typeface="Bahnschrift" panose="020B0502040204020203" pitchFamily="34" charset="0"/>
              </a:rPr>
              <a:t>The task is to calculate the users engaging with email service .</a:t>
            </a:r>
            <a:endParaRPr lang="en-US" sz="1400">
              <a:solidFill>
                <a:schemeClr val="bg1"/>
              </a:solidFill>
            </a:endParaRPr>
          </a:p>
          <a:p>
            <a:r>
              <a:rPr lang="en-US" sz="1400" b="1">
                <a:solidFill>
                  <a:schemeClr val="bg1"/>
                </a:solidFill>
                <a:latin typeface="Bahnschrift" panose="020B0502040204020203" pitchFamily="34" charset="0"/>
              </a:rPr>
              <a:t>Approach for the problem</a:t>
            </a:r>
            <a:r>
              <a:rPr lang="en-US" sz="1400">
                <a:solidFill>
                  <a:schemeClr val="bg1"/>
                </a:solidFill>
                <a:latin typeface="Bahnschrift" panose="020B0502040204020203" pitchFamily="34" charset="0"/>
              </a:rPr>
              <a:t>: My approach for this problem is to calculate the metrics like sent_weekly_digest,open_email,email_clickthrough as unique engaged users from the table email_events.</a:t>
            </a:r>
          </a:p>
          <a:p>
            <a:r>
              <a:rPr lang="en-US" sz="1400" b="1">
                <a:solidFill>
                  <a:schemeClr val="bg1"/>
                </a:solidFill>
                <a:latin typeface="Bahnschrift" panose="020B0502040204020203" pitchFamily="34" charset="0"/>
              </a:rPr>
              <a:t>Tech stack used for the problem:</a:t>
            </a:r>
            <a:r>
              <a:rPr lang="en-US" sz="1400">
                <a:solidFill>
                  <a:schemeClr val="bg1"/>
                </a:solidFill>
                <a:latin typeface="Bahnschrift" panose="020B0502040204020203" pitchFamily="34" charset="0"/>
              </a:rPr>
              <a:t> Mysql Workbench / Online SQL compiler</a:t>
            </a:r>
          </a:p>
          <a:p>
            <a:r>
              <a:rPr lang="en-US" sz="1400" b="1">
                <a:solidFill>
                  <a:schemeClr val="bg1"/>
                </a:solidFill>
                <a:latin typeface="Bahnschrift" panose="020B0502040204020203" pitchFamily="34" charset="0"/>
              </a:rPr>
              <a:t>Insights gained</a:t>
            </a:r>
            <a:r>
              <a:rPr lang="en-US" sz="1400">
                <a:solidFill>
                  <a:schemeClr val="bg1"/>
                </a:solidFill>
                <a:latin typeface="Bahnschrift" panose="020B0502040204020203" pitchFamily="34" charset="0"/>
              </a:rPr>
              <a:t>: Email engagement is an important metric which is used to find parameters like new user engagement and how effective the emails are and how many people are actually opening the mail .</a:t>
            </a:r>
          </a:p>
        </p:txBody>
      </p:sp>
      <p:cxnSp>
        <p:nvCxnSpPr>
          <p:cNvPr id="11" name="Straight Connector 10">
            <a:extLst>
              <a:ext uri="{FF2B5EF4-FFF2-40B4-BE49-F238E27FC236}">
                <a16:creationId xmlns:a16="http://schemas.microsoft.com/office/drawing/2014/main" id="{C727A21A-62F5-405C-B7A5-439FD39932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3102"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E62CE6-1D21-4565-8E90-0F1D900BEF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009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hank You Pictures, Images, Graphics for Facebook, Whatsapp - Page 4">
            <a:extLst>
              <a:ext uri="{FF2B5EF4-FFF2-40B4-BE49-F238E27FC236}">
                <a16:creationId xmlns:a16="http://schemas.microsoft.com/office/drawing/2014/main" id="{49660A20-0C74-D9FB-49F4-D5D13005B8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968" b="1746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0">
            <a:extLst>
              <a:ext uri="{FF2B5EF4-FFF2-40B4-BE49-F238E27FC236}">
                <a16:creationId xmlns:a16="http://schemas.microsoft.com/office/drawing/2014/main" id="{216BB327-7AA9-4EC5-815F-9D8E6BC53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316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up of hopscotch on a sidewalk">
            <a:extLst>
              <a:ext uri="{FF2B5EF4-FFF2-40B4-BE49-F238E27FC236}">
                <a16:creationId xmlns:a16="http://schemas.microsoft.com/office/drawing/2014/main" id="{23135F29-D358-4AA6-385F-A93AA03A178F}"/>
              </a:ext>
            </a:extLst>
          </p:cNvPr>
          <p:cNvPicPr>
            <a:picLocks noChangeAspect="1"/>
          </p:cNvPicPr>
          <p:nvPr/>
        </p:nvPicPr>
        <p:blipFill rotWithShape="1">
          <a:blip r:embed="rId2"/>
          <a:srcRect l="23354" t="7455" r="8" b="1644"/>
          <a:stretch/>
        </p:blipFill>
        <p:spPr>
          <a:xfrm>
            <a:off x="-2" y="10"/>
            <a:ext cx="8668512" cy="6857990"/>
          </a:xfrm>
          <a:prstGeom prst="rect">
            <a:avLst/>
          </a:prstGeom>
        </p:spPr>
      </p:pic>
      <p:sp>
        <p:nvSpPr>
          <p:cNvPr id="10" name="Rectangle 9">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D66AAC-6D84-41F2-513C-96A364EA0F9A}"/>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u="sng"/>
              <a:t> Case Study 1(job data)</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470628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alendar on table">
            <a:extLst>
              <a:ext uri="{FF2B5EF4-FFF2-40B4-BE49-F238E27FC236}">
                <a16:creationId xmlns:a16="http://schemas.microsoft.com/office/drawing/2014/main" id="{8C98985F-BBF2-9844-28B7-FD5DB2F381BD}"/>
              </a:ext>
            </a:extLst>
          </p:cNvPr>
          <p:cNvPicPr>
            <a:picLocks noChangeAspect="1"/>
          </p:cNvPicPr>
          <p:nvPr/>
        </p:nvPicPr>
        <p:blipFill rotWithShape="1">
          <a:blip r:embed="rId2">
            <a:alphaModFix amt="55000"/>
          </a:blip>
          <a:srcRect r="-2" b="15603"/>
          <a:stretch/>
        </p:blipFill>
        <p:spPr>
          <a:xfrm>
            <a:off x="20" y="-9107"/>
            <a:ext cx="12191980" cy="6858000"/>
          </a:xfrm>
          <a:prstGeom prst="rect">
            <a:avLst/>
          </a:prstGeom>
        </p:spPr>
      </p:pic>
      <p:sp>
        <p:nvSpPr>
          <p:cNvPr id="2" name="Title 1">
            <a:extLst>
              <a:ext uri="{FF2B5EF4-FFF2-40B4-BE49-F238E27FC236}">
                <a16:creationId xmlns:a16="http://schemas.microsoft.com/office/drawing/2014/main" id="{DE6DD293-A32C-9175-C12F-A57B43BE12B7}"/>
              </a:ext>
            </a:extLst>
          </p:cNvPr>
          <p:cNvSpPr>
            <a:spLocks noGrp="1"/>
          </p:cNvSpPr>
          <p:nvPr>
            <p:ph type="title"/>
          </p:nvPr>
        </p:nvSpPr>
        <p:spPr>
          <a:xfrm>
            <a:off x="686834" y="591344"/>
            <a:ext cx="3200400" cy="5585619"/>
          </a:xfrm>
        </p:spPr>
        <p:txBody>
          <a:bodyPr>
            <a:normAutofit/>
          </a:bodyPr>
          <a:lstStyle/>
          <a:p>
            <a:r>
              <a:rPr lang="en-US">
                <a:solidFill>
                  <a:srgbClr val="FFFFFF"/>
                </a:solidFill>
                <a:latin typeface="Aldhabi" panose="01000000000000000000" pitchFamily="2" charset="-78"/>
                <a:cs typeface="Aldhabi" panose="01000000000000000000" pitchFamily="2" charset="-78"/>
              </a:rPr>
              <a:t>A) Number of jobs reviewed</a:t>
            </a: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EFF553F-DB29-3AEC-44A5-6B3B1946C35D}"/>
              </a:ext>
            </a:extLst>
          </p:cNvPr>
          <p:cNvSpPr>
            <a:spLocks noGrp="1"/>
          </p:cNvSpPr>
          <p:nvPr>
            <p:ph idx="1"/>
          </p:nvPr>
        </p:nvSpPr>
        <p:spPr>
          <a:xfrm>
            <a:off x="4447308" y="591344"/>
            <a:ext cx="6906491" cy="5585619"/>
          </a:xfrm>
        </p:spPr>
        <p:txBody>
          <a:bodyPr anchor="ctr">
            <a:normAutofit/>
          </a:bodyPr>
          <a:lstStyle/>
          <a:p>
            <a:r>
              <a:rPr lang="en-US" sz="2600" b="1">
                <a:solidFill>
                  <a:srgbClr val="FFFFFF"/>
                </a:solidFill>
                <a:latin typeface="Bahnschrift" panose="020B0502040204020203" pitchFamily="34" charset="0"/>
              </a:rPr>
              <a:t>Project description: </a:t>
            </a:r>
            <a:r>
              <a:rPr lang="en-US" sz="2600">
                <a:solidFill>
                  <a:srgbClr val="FFFFFF"/>
                </a:solidFill>
                <a:latin typeface="Bahnschrift" panose="020B0502040204020203" pitchFamily="34" charset="0"/>
              </a:rPr>
              <a:t>For this task we have to calculate the number of jobs reviewed per day per hour in the month of November 2020</a:t>
            </a:r>
            <a:r>
              <a:rPr lang="en-US" sz="2600">
                <a:solidFill>
                  <a:srgbClr val="FFFFFF"/>
                </a:solidFill>
              </a:rPr>
              <a:t>.</a:t>
            </a:r>
          </a:p>
          <a:p>
            <a:r>
              <a:rPr lang="en-US" sz="2600" b="1">
                <a:solidFill>
                  <a:srgbClr val="FFFFFF"/>
                </a:solidFill>
                <a:latin typeface="Bahnschrift" panose="020B0502040204020203" pitchFamily="34" charset="0"/>
              </a:rPr>
              <a:t>Approach for the problem</a:t>
            </a:r>
            <a:r>
              <a:rPr lang="en-US" sz="2600">
                <a:solidFill>
                  <a:srgbClr val="FFFFFF"/>
                </a:solidFill>
                <a:latin typeface="Bahnschrift" panose="020B0502040204020203" pitchFamily="34" charset="0"/>
              </a:rPr>
              <a:t>: In order to do the given task I have taken date column, extract function is used to extract hour from the time_spent column and a count function to count the number of jobs reviewed. </a:t>
            </a:r>
          </a:p>
          <a:p>
            <a:r>
              <a:rPr lang="en-US" sz="2600" b="1">
                <a:solidFill>
                  <a:srgbClr val="FFFFFF"/>
                </a:solidFill>
                <a:latin typeface="Bahnschrift" panose="020B0502040204020203" pitchFamily="34" charset="0"/>
              </a:rPr>
              <a:t>Tech stack used for the problem:</a:t>
            </a:r>
            <a:r>
              <a:rPr lang="en-US" sz="2600">
                <a:solidFill>
                  <a:srgbClr val="FFFFFF"/>
                </a:solidFill>
                <a:latin typeface="Bahnschrift" panose="020B0502040204020203" pitchFamily="34" charset="0"/>
              </a:rPr>
              <a:t> Mysql Workbench / Online SQL compiler</a:t>
            </a:r>
          </a:p>
          <a:p>
            <a:r>
              <a:rPr lang="en-US" sz="2600" b="1">
                <a:solidFill>
                  <a:srgbClr val="FFFFFF"/>
                </a:solidFill>
                <a:latin typeface="Bahnschrift" panose="020B0502040204020203" pitchFamily="34" charset="0"/>
              </a:rPr>
              <a:t>Insights gained</a:t>
            </a:r>
            <a:r>
              <a:rPr lang="en-US" sz="2600">
                <a:solidFill>
                  <a:srgbClr val="FFFFFF"/>
                </a:solidFill>
                <a:latin typeface="Bahnschrift" panose="020B0502040204020203" pitchFamily="34" charset="0"/>
              </a:rPr>
              <a:t>: I have learnt how to calculate number of certain things in a particular time interval efficiently.</a:t>
            </a:r>
          </a:p>
        </p:txBody>
      </p:sp>
    </p:spTree>
    <p:extLst>
      <p:ext uri="{BB962C8B-B14F-4D97-AF65-F5344CB8AC3E}">
        <p14:creationId xmlns:p14="http://schemas.microsoft.com/office/powerpoint/2010/main" val="195918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alendar on table">
            <a:extLst>
              <a:ext uri="{FF2B5EF4-FFF2-40B4-BE49-F238E27FC236}">
                <a16:creationId xmlns:a16="http://schemas.microsoft.com/office/drawing/2014/main" id="{B216606A-BB4B-CCDD-3D9C-4CC2D69AE201}"/>
              </a:ext>
            </a:extLst>
          </p:cNvPr>
          <p:cNvPicPr>
            <a:picLocks noChangeAspect="1"/>
          </p:cNvPicPr>
          <p:nvPr/>
        </p:nvPicPr>
        <p:blipFill rotWithShape="1">
          <a:blip r:embed="rId2">
            <a:alphaModFix amt="55000"/>
          </a:blip>
          <a:srcRect r="-2" b="15603"/>
          <a:stretch/>
        </p:blipFill>
        <p:spPr>
          <a:xfrm>
            <a:off x="20" y="-9107"/>
            <a:ext cx="12191980" cy="6858000"/>
          </a:xfrm>
          <a:prstGeom prst="rect">
            <a:avLst/>
          </a:prstGeom>
        </p:spPr>
      </p:pic>
      <p:sp>
        <p:nvSpPr>
          <p:cNvPr id="2" name="Title 1">
            <a:extLst>
              <a:ext uri="{FF2B5EF4-FFF2-40B4-BE49-F238E27FC236}">
                <a16:creationId xmlns:a16="http://schemas.microsoft.com/office/drawing/2014/main" id="{DE6DD293-A32C-9175-C12F-A57B43BE12B7}"/>
              </a:ext>
            </a:extLst>
          </p:cNvPr>
          <p:cNvSpPr>
            <a:spLocks noGrp="1"/>
          </p:cNvSpPr>
          <p:nvPr>
            <p:ph type="title"/>
          </p:nvPr>
        </p:nvSpPr>
        <p:spPr>
          <a:xfrm>
            <a:off x="686834" y="591344"/>
            <a:ext cx="3200400" cy="5585619"/>
          </a:xfrm>
        </p:spPr>
        <p:txBody>
          <a:bodyPr>
            <a:normAutofit/>
          </a:bodyPr>
          <a:lstStyle/>
          <a:p>
            <a:r>
              <a:rPr lang="en-US">
                <a:solidFill>
                  <a:srgbClr val="FFFFFF"/>
                </a:solidFill>
                <a:latin typeface="Aldhabi" panose="01000000000000000000" pitchFamily="2" charset="-78"/>
                <a:cs typeface="Aldhabi" panose="01000000000000000000" pitchFamily="2" charset="-78"/>
              </a:rPr>
              <a:t>B) Throughput</a:t>
            </a: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EFF553F-DB29-3AEC-44A5-6B3B1946C35D}"/>
              </a:ext>
            </a:extLst>
          </p:cNvPr>
          <p:cNvSpPr>
            <a:spLocks noGrp="1"/>
          </p:cNvSpPr>
          <p:nvPr>
            <p:ph idx="1"/>
          </p:nvPr>
        </p:nvSpPr>
        <p:spPr>
          <a:xfrm>
            <a:off x="4447308" y="591344"/>
            <a:ext cx="6906491" cy="5585619"/>
          </a:xfrm>
        </p:spPr>
        <p:txBody>
          <a:bodyPr anchor="ctr">
            <a:normAutofit/>
          </a:bodyPr>
          <a:lstStyle/>
          <a:p>
            <a:r>
              <a:rPr lang="en-US" sz="2400" b="1">
                <a:solidFill>
                  <a:srgbClr val="FFFFFF"/>
                </a:solidFill>
                <a:latin typeface="Bahnschrift" panose="020B0502040204020203" pitchFamily="34" charset="0"/>
              </a:rPr>
              <a:t>Project description: </a:t>
            </a:r>
            <a:r>
              <a:rPr lang="en-US" sz="2400">
                <a:solidFill>
                  <a:srgbClr val="FFFFFF"/>
                </a:solidFill>
                <a:latin typeface="Bahnschrift" panose="020B0502040204020203" pitchFamily="34" charset="0"/>
              </a:rPr>
              <a:t>In the given problem we had to calculate the number of events happening per second or a 7 day rolling average of throughput.</a:t>
            </a:r>
          </a:p>
          <a:p>
            <a:r>
              <a:rPr lang="en-US" sz="2400" b="1">
                <a:solidFill>
                  <a:srgbClr val="FFFFFF"/>
                </a:solidFill>
                <a:latin typeface="Bahnschrift" panose="020B0502040204020203" pitchFamily="34" charset="0"/>
              </a:rPr>
              <a:t>Approach for the problem</a:t>
            </a:r>
            <a:r>
              <a:rPr lang="en-US" sz="2400">
                <a:solidFill>
                  <a:srgbClr val="FFFFFF"/>
                </a:solidFill>
                <a:latin typeface="Bahnschrift" panose="020B0502040204020203" pitchFamily="34" charset="0"/>
              </a:rPr>
              <a:t>: First I have used count method to calculate no.of events per day then added them and divided by 7 to get the 7-day rolling average throughput.</a:t>
            </a:r>
          </a:p>
          <a:p>
            <a:r>
              <a:rPr lang="en-US" sz="2400" b="1">
                <a:solidFill>
                  <a:srgbClr val="FFFFFF"/>
                </a:solidFill>
                <a:latin typeface="Bahnschrift" panose="020B0502040204020203" pitchFamily="34" charset="0"/>
              </a:rPr>
              <a:t>Tech stack used for the problem:</a:t>
            </a:r>
            <a:r>
              <a:rPr lang="en-US" sz="2400">
                <a:solidFill>
                  <a:srgbClr val="FFFFFF"/>
                </a:solidFill>
                <a:latin typeface="Bahnschrift" panose="020B0502040204020203" pitchFamily="34" charset="0"/>
              </a:rPr>
              <a:t> Mysql Workbench / Online SQL compiler</a:t>
            </a:r>
          </a:p>
          <a:p>
            <a:r>
              <a:rPr lang="en-US" sz="2400" b="1">
                <a:solidFill>
                  <a:srgbClr val="FFFFFF"/>
                </a:solidFill>
                <a:latin typeface="Bahnschrift" panose="020B0502040204020203" pitchFamily="34" charset="0"/>
              </a:rPr>
              <a:t>Insights gained</a:t>
            </a:r>
            <a:r>
              <a:rPr lang="en-US" sz="2400">
                <a:solidFill>
                  <a:srgbClr val="FFFFFF"/>
                </a:solidFill>
                <a:latin typeface="Bahnschrift" panose="020B0502040204020203" pitchFamily="34" charset="0"/>
              </a:rPr>
              <a:t>: I prefer a 7 day rolling average throughput than day-to-day basis as it helps us to gain insights over a large period time. However it depends on the given situation as to what method we are supposed to use.</a:t>
            </a:r>
          </a:p>
        </p:txBody>
      </p:sp>
    </p:spTree>
    <p:extLst>
      <p:ext uri="{BB962C8B-B14F-4D97-AF65-F5344CB8AC3E}">
        <p14:creationId xmlns:p14="http://schemas.microsoft.com/office/powerpoint/2010/main" val="173936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 on document with pen">
            <a:extLst>
              <a:ext uri="{FF2B5EF4-FFF2-40B4-BE49-F238E27FC236}">
                <a16:creationId xmlns:a16="http://schemas.microsoft.com/office/drawing/2014/main" id="{B2212C08-EDED-71CE-8EC6-8EF438671C13}"/>
              </a:ext>
            </a:extLst>
          </p:cNvPr>
          <p:cNvPicPr>
            <a:picLocks noChangeAspect="1"/>
          </p:cNvPicPr>
          <p:nvPr/>
        </p:nvPicPr>
        <p:blipFill rotWithShape="1">
          <a:blip r:embed="rId2">
            <a:alphaModFix amt="55000"/>
          </a:blip>
          <a:srcRect t="983" r="-2" b="14619"/>
          <a:stretch/>
        </p:blipFill>
        <p:spPr>
          <a:xfrm>
            <a:off x="20" y="-9107"/>
            <a:ext cx="12191980" cy="6858000"/>
          </a:xfrm>
          <a:prstGeom prst="rect">
            <a:avLst/>
          </a:prstGeom>
        </p:spPr>
      </p:pic>
      <p:sp>
        <p:nvSpPr>
          <p:cNvPr id="2" name="Title 1">
            <a:extLst>
              <a:ext uri="{FF2B5EF4-FFF2-40B4-BE49-F238E27FC236}">
                <a16:creationId xmlns:a16="http://schemas.microsoft.com/office/drawing/2014/main" id="{DE6DD293-A32C-9175-C12F-A57B43BE12B7}"/>
              </a:ext>
            </a:extLst>
          </p:cNvPr>
          <p:cNvSpPr>
            <a:spLocks noGrp="1"/>
          </p:cNvSpPr>
          <p:nvPr>
            <p:ph type="title"/>
          </p:nvPr>
        </p:nvSpPr>
        <p:spPr>
          <a:xfrm>
            <a:off x="686834" y="591344"/>
            <a:ext cx="3200400" cy="5585619"/>
          </a:xfrm>
        </p:spPr>
        <p:txBody>
          <a:bodyPr>
            <a:normAutofit/>
          </a:bodyPr>
          <a:lstStyle/>
          <a:p>
            <a:r>
              <a:rPr lang="en-US">
                <a:solidFill>
                  <a:srgbClr val="FFFFFF"/>
                </a:solidFill>
                <a:latin typeface="Aldhabi" panose="01000000000000000000" pitchFamily="2" charset="-78"/>
                <a:cs typeface="Aldhabi" panose="01000000000000000000" pitchFamily="2" charset="-78"/>
              </a:rPr>
              <a:t>C) Percentage Share of Each Language</a:t>
            </a: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EFF553F-DB29-3AEC-44A5-6B3B1946C35D}"/>
              </a:ext>
            </a:extLst>
          </p:cNvPr>
          <p:cNvSpPr>
            <a:spLocks noGrp="1"/>
          </p:cNvSpPr>
          <p:nvPr>
            <p:ph idx="1"/>
          </p:nvPr>
        </p:nvSpPr>
        <p:spPr>
          <a:xfrm>
            <a:off x="4447308" y="591344"/>
            <a:ext cx="6906491" cy="5585619"/>
          </a:xfrm>
        </p:spPr>
        <p:txBody>
          <a:bodyPr anchor="ctr">
            <a:normAutofit/>
          </a:bodyPr>
          <a:lstStyle/>
          <a:p>
            <a:r>
              <a:rPr lang="en-US" sz="2400" b="1">
                <a:solidFill>
                  <a:srgbClr val="FFFFFF"/>
                </a:solidFill>
                <a:latin typeface="Bahnschrift" panose="020B0502040204020203" pitchFamily="34" charset="0"/>
              </a:rPr>
              <a:t>Project description:  </a:t>
            </a:r>
            <a:r>
              <a:rPr lang="en-US" sz="2400">
                <a:solidFill>
                  <a:srgbClr val="FFFFFF"/>
                </a:solidFill>
                <a:latin typeface="Bahnschrift" panose="020B0502040204020203" pitchFamily="34" charset="0"/>
              </a:rPr>
              <a:t>For this problem statement we have to calculate share of each language for different contests. We need to also calculate percentage of share of each language for the past 30 days?</a:t>
            </a:r>
          </a:p>
          <a:p>
            <a:r>
              <a:rPr lang="en-US" sz="2400" b="1">
                <a:solidFill>
                  <a:srgbClr val="FFFFFF"/>
                </a:solidFill>
                <a:latin typeface="Bahnschrift" panose="020B0502040204020203" pitchFamily="34" charset="0"/>
              </a:rPr>
              <a:t>Approach for the problem</a:t>
            </a:r>
            <a:r>
              <a:rPr lang="en-US" sz="2400">
                <a:solidFill>
                  <a:srgbClr val="FFFFFF"/>
                </a:solidFill>
                <a:latin typeface="Bahnschrift" panose="020B0502040204020203" pitchFamily="34" charset="0"/>
              </a:rPr>
              <a:t>: My approach for this problem is to count the values of one particular language and then dividing by total count of the column language and multiplying it by 100</a:t>
            </a:r>
          </a:p>
          <a:p>
            <a:r>
              <a:rPr lang="en-US" sz="2400" b="1">
                <a:solidFill>
                  <a:srgbClr val="FFFFFF"/>
                </a:solidFill>
                <a:latin typeface="Bahnschrift" panose="020B0502040204020203" pitchFamily="34" charset="0"/>
              </a:rPr>
              <a:t>Tech stack used for the problem:</a:t>
            </a:r>
            <a:r>
              <a:rPr lang="en-US" sz="2400">
                <a:solidFill>
                  <a:srgbClr val="FFFFFF"/>
                </a:solidFill>
                <a:latin typeface="Bahnschrift" panose="020B0502040204020203" pitchFamily="34" charset="0"/>
              </a:rPr>
              <a:t> Mysql Workbench / Online SQL compiler</a:t>
            </a:r>
          </a:p>
          <a:p>
            <a:r>
              <a:rPr lang="en-US" sz="2400" b="1">
                <a:solidFill>
                  <a:srgbClr val="FFFFFF"/>
                </a:solidFill>
                <a:latin typeface="Bahnschrift" panose="020B0502040204020203" pitchFamily="34" charset="0"/>
              </a:rPr>
              <a:t>Insights gained</a:t>
            </a:r>
            <a:r>
              <a:rPr lang="en-US" sz="2400">
                <a:solidFill>
                  <a:srgbClr val="FFFFFF"/>
                </a:solidFill>
                <a:latin typeface="Bahnschrift" panose="020B0502040204020203" pitchFamily="34" charset="0"/>
              </a:rPr>
              <a:t>: The given dataset would provide an empty set for the query if current date is set as it is 2023 now and the dataset consists of values 2020 year only.</a:t>
            </a:r>
          </a:p>
        </p:txBody>
      </p:sp>
    </p:spTree>
    <p:extLst>
      <p:ext uri="{BB962C8B-B14F-4D97-AF65-F5344CB8AC3E}">
        <p14:creationId xmlns:p14="http://schemas.microsoft.com/office/powerpoint/2010/main" val="2821470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 on document with pen">
            <a:extLst>
              <a:ext uri="{FF2B5EF4-FFF2-40B4-BE49-F238E27FC236}">
                <a16:creationId xmlns:a16="http://schemas.microsoft.com/office/drawing/2014/main" id="{5F4B5043-FC8A-487A-D3E1-CDA9AE344A45}"/>
              </a:ext>
            </a:extLst>
          </p:cNvPr>
          <p:cNvPicPr>
            <a:picLocks noChangeAspect="1"/>
          </p:cNvPicPr>
          <p:nvPr/>
        </p:nvPicPr>
        <p:blipFill rotWithShape="1">
          <a:blip r:embed="rId2">
            <a:alphaModFix amt="55000"/>
          </a:blip>
          <a:srcRect t="983" r="-2" b="14619"/>
          <a:stretch/>
        </p:blipFill>
        <p:spPr>
          <a:xfrm>
            <a:off x="20" y="-9107"/>
            <a:ext cx="12191980" cy="6858000"/>
          </a:xfrm>
          <a:prstGeom prst="rect">
            <a:avLst/>
          </a:prstGeom>
        </p:spPr>
      </p:pic>
      <p:sp>
        <p:nvSpPr>
          <p:cNvPr id="2" name="Title 1">
            <a:extLst>
              <a:ext uri="{FF2B5EF4-FFF2-40B4-BE49-F238E27FC236}">
                <a16:creationId xmlns:a16="http://schemas.microsoft.com/office/drawing/2014/main" id="{DE6DD293-A32C-9175-C12F-A57B43BE12B7}"/>
              </a:ext>
            </a:extLst>
          </p:cNvPr>
          <p:cNvSpPr>
            <a:spLocks noGrp="1"/>
          </p:cNvSpPr>
          <p:nvPr>
            <p:ph type="title"/>
          </p:nvPr>
        </p:nvSpPr>
        <p:spPr>
          <a:xfrm>
            <a:off x="686834" y="591344"/>
            <a:ext cx="3200400" cy="5585619"/>
          </a:xfrm>
        </p:spPr>
        <p:txBody>
          <a:bodyPr>
            <a:normAutofit/>
          </a:bodyPr>
          <a:lstStyle/>
          <a:p>
            <a:r>
              <a:rPr lang="en-US">
                <a:solidFill>
                  <a:srgbClr val="FFFFFF"/>
                </a:solidFill>
                <a:latin typeface="Aldhabi" panose="01000000000000000000" pitchFamily="2" charset="-78"/>
                <a:cs typeface="Aldhabi" panose="01000000000000000000" pitchFamily="2" charset="-78"/>
              </a:rPr>
              <a:t>D) Duplicate Rows</a:t>
            </a: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EFF553F-DB29-3AEC-44A5-6B3B1946C35D}"/>
              </a:ext>
            </a:extLst>
          </p:cNvPr>
          <p:cNvSpPr>
            <a:spLocks noGrp="1"/>
          </p:cNvSpPr>
          <p:nvPr>
            <p:ph idx="1"/>
          </p:nvPr>
        </p:nvSpPr>
        <p:spPr>
          <a:xfrm>
            <a:off x="4447308" y="591344"/>
            <a:ext cx="6906491" cy="5585619"/>
          </a:xfrm>
        </p:spPr>
        <p:txBody>
          <a:bodyPr anchor="ctr">
            <a:normAutofit/>
          </a:bodyPr>
          <a:lstStyle/>
          <a:p>
            <a:r>
              <a:rPr lang="en-US" b="1">
                <a:solidFill>
                  <a:srgbClr val="FFFFFF"/>
                </a:solidFill>
                <a:latin typeface="Bahnschrift" panose="020B0502040204020203" pitchFamily="34" charset="0"/>
              </a:rPr>
              <a:t>Project description: </a:t>
            </a:r>
            <a:r>
              <a:rPr lang="en-US">
                <a:solidFill>
                  <a:srgbClr val="FFFFFF"/>
                </a:solidFill>
                <a:latin typeface="Bahnschrift" panose="020B0502040204020203" pitchFamily="34" charset="0"/>
              </a:rPr>
              <a:t>The task is to calculate the rows which are duplicate.</a:t>
            </a:r>
            <a:endParaRPr lang="en-US">
              <a:solidFill>
                <a:srgbClr val="FFFFFF"/>
              </a:solidFill>
            </a:endParaRPr>
          </a:p>
          <a:p>
            <a:r>
              <a:rPr lang="en-US" b="1">
                <a:solidFill>
                  <a:srgbClr val="FFFFFF"/>
                </a:solidFill>
                <a:latin typeface="Bahnschrift" panose="020B0502040204020203" pitchFamily="34" charset="0"/>
              </a:rPr>
              <a:t>Approach for the problem</a:t>
            </a:r>
            <a:r>
              <a:rPr lang="en-US">
                <a:solidFill>
                  <a:srgbClr val="FFFFFF"/>
                </a:solidFill>
                <a:latin typeface="Bahnschrift" panose="020B0502040204020203" pitchFamily="34" charset="0"/>
              </a:rPr>
              <a:t>: My approach for this problem is I have calculate the count of each column and If the count value is greater than 1 it is a duplicate row.</a:t>
            </a:r>
          </a:p>
          <a:p>
            <a:r>
              <a:rPr lang="en-US" b="1">
                <a:solidFill>
                  <a:srgbClr val="FFFFFF"/>
                </a:solidFill>
                <a:latin typeface="Bahnschrift" panose="020B0502040204020203" pitchFamily="34" charset="0"/>
              </a:rPr>
              <a:t>Tech stack used for the problem:</a:t>
            </a:r>
            <a:r>
              <a:rPr lang="en-US">
                <a:solidFill>
                  <a:srgbClr val="FFFFFF"/>
                </a:solidFill>
                <a:latin typeface="Bahnschrift" panose="020B0502040204020203" pitchFamily="34" charset="0"/>
              </a:rPr>
              <a:t> Mysql Workbench / Online SQL compiler</a:t>
            </a:r>
          </a:p>
          <a:p>
            <a:r>
              <a:rPr lang="en-US" b="1">
                <a:solidFill>
                  <a:srgbClr val="FFFFFF"/>
                </a:solidFill>
                <a:latin typeface="Bahnschrift" panose="020B0502040204020203" pitchFamily="34" charset="0"/>
              </a:rPr>
              <a:t>Insights gained</a:t>
            </a:r>
            <a:r>
              <a:rPr lang="en-US">
                <a:solidFill>
                  <a:srgbClr val="FFFFFF"/>
                </a:solidFill>
                <a:latin typeface="Bahnschrift" panose="020B0502040204020203" pitchFamily="34" charset="0"/>
              </a:rPr>
              <a:t>: Finding duplicate rows is one crucial task performed when we need to eliminate redundant data from the table to gain more analysis on the data.</a:t>
            </a:r>
          </a:p>
        </p:txBody>
      </p:sp>
    </p:spTree>
    <p:extLst>
      <p:ext uri="{BB962C8B-B14F-4D97-AF65-F5344CB8AC3E}">
        <p14:creationId xmlns:p14="http://schemas.microsoft.com/office/powerpoint/2010/main" val="2861078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F867C3-030B-0073-9E82-FB2712BF42B3}"/>
              </a:ext>
            </a:extLst>
          </p:cNvPr>
          <p:cNvPicPr>
            <a:picLocks noChangeAspect="1"/>
          </p:cNvPicPr>
          <p:nvPr/>
        </p:nvPicPr>
        <p:blipFill rotWithShape="1">
          <a:blip r:embed="rId2">
            <a:alphaModFix amt="50000"/>
          </a:blip>
          <a:srcRect t="7283" r="-2" b="8320"/>
          <a:stretch/>
        </p:blipFill>
        <p:spPr>
          <a:xfrm>
            <a:off x="20" y="1"/>
            <a:ext cx="12191980" cy="6857999"/>
          </a:xfrm>
          <a:prstGeom prst="rect">
            <a:avLst/>
          </a:prstGeom>
        </p:spPr>
      </p:pic>
      <p:sp>
        <p:nvSpPr>
          <p:cNvPr id="2" name="Title 1">
            <a:extLst>
              <a:ext uri="{FF2B5EF4-FFF2-40B4-BE49-F238E27FC236}">
                <a16:creationId xmlns:a16="http://schemas.microsoft.com/office/drawing/2014/main" id="{C75A9580-2C5C-C35A-0EDC-E9DD738086B9}"/>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u="sng">
                <a:solidFill>
                  <a:srgbClr val="FFFFFF"/>
                </a:solidFill>
              </a:rPr>
              <a:t>Case Study 2 (Investigating metric spike)</a:t>
            </a:r>
          </a:p>
        </p:txBody>
      </p:sp>
    </p:spTree>
    <p:extLst>
      <p:ext uri="{BB962C8B-B14F-4D97-AF65-F5344CB8AC3E}">
        <p14:creationId xmlns:p14="http://schemas.microsoft.com/office/powerpoint/2010/main" val="42724470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E6DD293-A32C-9175-C12F-A57B43BE12B7}"/>
              </a:ext>
            </a:extLst>
          </p:cNvPr>
          <p:cNvSpPr>
            <a:spLocks noGrp="1"/>
          </p:cNvSpPr>
          <p:nvPr>
            <p:ph type="title"/>
          </p:nvPr>
        </p:nvSpPr>
        <p:spPr>
          <a:xfrm>
            <a:off x="6438900" y="669925"/>
            <a:ext cx="4457702" cy="1325563"/>
          </a:xfrm>
        </p:spPr>
        <p:txBody>
          <a:bodyPr anchor="b">
            <a:normAutofit/>
          </a:bodyPr>
          <a:lstStyle/>
          <a:p>
            <a:r>
              <a:rPr lang="en-US" sz="3800">
                <a:solidFill>
                  <a:schemeClr val="bg1"/>
                </a:solidFill>
                <a:latin typeface="Aldhabi" panose="01000000000000000000" pitchFamily="2" charset="-78"/>
                <a:cs typeface="Aldhabi" panose="01000000000000000000" pitchFamily="2" charset="-78"/>
              </a:rPr>
              <a:t>A) User Engagement</a:t>
            </a:r>
          </a:p>
        </p:txBody>
      </p:sp>
      <p:pic>
        <p:nvPicPr>
          <p:cNvPr id="5" name="Picture 4" descr="Drawings on colourful paper">
            <a:extLst>
              <a:ext uri="{FF2B5EF4-FFF2-40B4-BE49-F238E27FC236}">
                <a16:creationId xmlns:a16="http://schemas.microsoft.com/office/drawing/2014/main" id="{F0BA12A9-4FDB-CB9E-0960-71A423455FD5}"/>
              </a:ext>
            </a:extLst>
          </p:cNvPr>
          <p:cNvPicPr>
            <a:picLocks noChangeAspect="1"/>
          </p:cNvPicPr>
          <p:nvPr/>
        </p:nvPicPr>
        <p:blipFill rotWithShape="1">
          <a:blip r:embed="rId2"/>
          <a:srcRect l="9051" r="35035" b="-3"/>
          <a:stretch/>
        </p:blipFill>
        <p:spPr>
          <a:xfrm>
            <a:off x="20" y="10"/>
            <a:ext cx="5753082" cy="6857990"/>
          </a:xfrm>
          <a:prstGeom prst="rect">
            <a:avLst/>
          </a:prstGeom>
        </p:spPr>
      </p:pic>
      <p:sp>
        <p:nvSpPr>
          <p:cNvPr id="3" name="Content Placeholder 2">
            <a:extLst>
              <a:ext uri="{FF2B5EF4-FFF2-40B4-BE49-F238E27FC236}">
                <a16:creationId xmlns:a16="http://schemas.microsoft.com/office/drawing/2014/main" id="{CEFF553F-DB29-3AEC-44A5-6B3B1946C35D}"/>
              </a:ext>
            </a:extLst>
          </p:cNvPr>
          <p:cNvSpPr>
            <a:spLocks noGrp="1"/>
          </p:cNvSpPr>
          <p:nvPr>
            <p:ph idx="1"/>
          </p:nvPr>
        </p:nvSpPr>
        <p:spPr>
          <a:xfrm>
            <a:off x="6438900" y="2400304"/>
            <a:ext cx="4457702" cy="3441692"/>
          </a:xfrm>
        </p:spPr>
        <p:txBody>
          <a:bodyPr>
            <a:normAutofit/>
          </a:bodyPr>
          <a:lstStyle/>
          <a:p>
            <a:r>
              <a:rPr lang="en-US" sz="1600" b="1">
                <a:solidFill>
                  <a:schemeClr val="bg1"/>
                </a:solidFill>
                <a:latin typeface="Bahnschrift" panose="020B0502040204020203" pitchFamily="34" charset="0"/>
              </a:rPr>
              <a:t>Project description: </a:t>
            </a:r>
            <a:r>
              <a:rPr lang="en-US" sz="1600">
                <a:solidFill>
                  <a:schemeClr val="bg1"/>
                </a:solidFill>
                <a:latin typeface="Bahnschrift" panose="020B0502040204020203" pitchFamily="34" charset="0"/>
              </a:rPr>
              <a:t>The task is to measure the activeness of a user that  id weekly user engagement.</a:t>
            </a:r>
            <a:endParaRPr lang="en-US" sz="1600">
              <a:solidFill>
                <a:schemeClr val="bg1"/>
              </a:solidFill>
            </a:endParaRPr>
          </a:p>
          <a:p>
            <a:r>
              <a:rPr lang="en-US" sz="1600" b="1">
                <a:solidFill>
                  <a:schemeClr val="bg1"/>
                </a:solidFill>
                <a:latin typeface="Bahnschrift" panose="020B0502040204020203" pitchFamily="34" charset="0"/>
              </a:rPr>
              <a:t>Approach for the problem</a:t>
            </a:r>
            <a:r>
              <a:rPr lang="en-US" sz="1600">
                <a:solidFill>
                  <a:schemeClr val="bg1"/>
                </a:solidFill>
                <a:latin typeface="Bahnschrift" panose="020B0502040204020203" pitchFamily="34" charset="0"/>
              </a:rPr>
              <a:t>: We will use a special method called date_trunc to set the value to week and count distinct user id and their engagement using count method itself</a:t>
            </a:r>
          </a:p>
          <a:p>
            <a:r>
              <a:rPr lang="en-US" sz="1600" b="1">
                <a:solidFill>
                  <a:schemeClr val="bg1"/>
                </a:solidFill>
                <a:latin typeface="Bahnschrift" panose="020B0502040204020203" pitchFamily="34" charset="0"/>
              </a:rPr>
              <a:t>Tech stack used for the problem:</a:t>
            </a:r>
            <a:r>
              <a:rPr lang="en-US" sz="1600">
                <a:solidFill>
                  <a:schemeClr val="bg1"/>
                </a:solidFill>
                <a:latin typeface="Bahnschrift" panose="020B0502040204020203" pitchFamily="34" charset="0"/>
              </a:rPr>
              <a:t> Mysql Workbench / Online SQL compiler</a:t>
            </a:r>
          </a:p>
          <a:p>
            <a:r>
              <a:rPr lang="en-US" sz="1600" b="1">
                <a:solidFill>
                  <a:schemeClr val="bg1"/>
                </a:solidFill>
                <a:latin typeface="Bahnschrift" panose="020B0502040204020203" pitchFamily="34" charset="0"/>
              </a:rPr>
              <a:t>Insights gained</a:t>
            </a:r>
            <a:r>
              <a:rPr lang="en-US" sz="1600">
                <a:solidFill>
                  <a:schemeClr val="bg1"/>
                </a:solidFill>
                <a:latin typeface="Bahnschrift" panose="020B0502040204020203" pitchFamily="34" charset="0"/>
              </a:rPr>
              <a:t>: I have learnt an important aspect of data analytics metrics i.e Engagement  or user activity.</a:t>
            </a:r>
          </a:p>
        </p:txBody>
      </p:sp>
      <p:cxnSp>
        <p:nvCxnSpPr>
          <p:cNvPr id="11" name="Straight Connector 10">
            <a:extLst>
              <a:ext uri="{FF2B5EF4-FFF2-40B4-BE49-F238E27FC236}">
                <a16:creationId xmlns:a16="http://schemas.microsoft.com/office/drawing/2014/main" id="{C727A21A-62F5-405C-B7A5-439FD39932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3102"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E62CE6-1D21-4565-8E90-0F1D900BEF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772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E6DD293-A32C-9175-C12F-A57B43BE12B7}"/>
              </a:ext>
            </a:extLst>
          </p:cNvPr>
          <p:cNvSpPr>
            <a:spLocks noGrp="1"/>
          </p:cNvSpPr>
          <p:nvPr>
            <p:ph type="title"/>
          </p:nvPr>
        </p:nvSpPr>
        <p:spPr>
          <a:xfrm>
            <a:off x="6438900" y="669925"/>
            <a:ext cx="4457702" cy="1325563"/>
          </a:xfrm>
        </p:spPr>
        <p:txBody>
          <a:bodyPr anchor="b">
            <a:normAutofit/>
          </a:bodyPr>
          <a:lstStyle/>
          <a:p>
            <a:r>
              <a:rPr lang="en-US" sz="3800">
                <a:solidFill>
                  <a:schemeClr val="bg1"/>
                </a:solidFill>
                <a:latin typeface="Aldhabi" panose="01000000000000000000" pitchFamily="2" charset="-78"/>
                <a:cs typeface="Aldhabi" panose="01000000000000000000" pitchFamily="2" charset="-78"/>
              </a:rPr>
              <a:t>B) User Growth</a:t>
            </a:r>
          </a:p>
        </p:txBody>
      </p:sp>
      <p:pic>
        <p:nvPicPr>
          <p:cNvPr id="5" name="Picture 4" descr="Plastic containers in bright colours">
            <a:extLst>
              <a:ext uri="{FF2B5EF4-FFF2-40B4-BE49-F238E27FC236}">
                <a16:creationId xmlns:a16="http://schemas.microsoft.com/office/drawing/2014/main" id="{8FB6E08F-D654-A771-CA27-44E3F44F56F6}"/>
              </a:ext>
            </a:extLst>
          </p:cNvPr>
          <p:cNvPicPr>
            <a:picLocks noChangeAspect="1"/>
          </p:cNvPicPr>
          <p:nvPr/>
        </p:nvPicPr>
        <p:blipFill rotWithShape="1">
          <a:blip r:embed="rId2"/>
          <a:srcRect l="18452" r="25589" b="-10"/>
          <a:stretch/>
        </p:blipFill>
        <p:spPr>
          <a:xfrm>
            <a:off x="20" y="10"/>
            <a:ext cx="5753082" cy="6857990"/>
          </a:xfrm>
          <a:prstGeom prst="rect">
            <a:avLst/>
          </a:prstGeom>
        </p:spPr>
      </p:pic>
      <p:sp>
        <p:nvSpPr>
          <p:cNvPr id="3" name="Content Placeholder 2">
            <a:extLst>
              <a:ext uri="{FF2B5EF4-FFF2-40B4-BE49-F238E27FC236}">
                <a16:creationId xmlns:a16="http://schemas.microsoft.com/office/drawing/2014/main" id="{CEFF553F-DB29-3AEC-44A5-6B3B1946C35D}"/>
              </a:ext>
            </a:extLst>
          </p:cNvPr>
          <p:cNvSpPr>
            <a:spLocks noGrp="1"/>
          </p:cNvSpPr>
          <p:nvPr>
            <p:ph idx="1"/>
          </p:nvPr>
        </p:nvSpPr>
        <p:spPr>
          <a:xfrm>
            <a:off x="6438900" y="2400304"/>
            <a:ext cx="4457702" cy="3441692"/>
          </a:xfrm>
        </p:spPr>
        <p:txBody>
          <a:bodyPr>
            <a:normAutofit/>
          </a:bodyPr>
          <a:lstStyle/>
          <a:p>
            <a:r>
              <a:rPr lang="en-US" sz="1600" b="1">
                <a:solidFill>
                  <a:schemeClr val="bg1"/>
                </a:solidFill>
                <a:latin typeface="Bahnschrift" panose="020B0502040204020203" pitchFamily="34" charset="0"/>
              </a:rPr>
              <a:t>Project description: </a:t>
            </a:r>
            <a:r>
              <a:rPr lang="en-US" sz="1600">
                <a:solidFill>
                  <a:schemeClr val="bg1"/>
                </a:solidFill>
                <a:latin typeface="Bahnschrift" panose="020B0502040204020203" pitchFamily="34" charset="0"/>
              </a:rPr>
              <a:t>In this metric we have to find the user growth for a particular product</a:t>
            </a:r>
            <a:endParaRPr lang="en-US" sz="1600">
              <a:solidFill>
                <a:schemeClr val="bg1"/>
              </a:solidFill>
            </a:endParaRPr>
          </a:p>
          <a:p>
            <a:r>
              <a:rPr lang="en-US" sz="1600" b="1">
                <a:solidFill>
                  <a:schemeClr val="bg1"/>
                </a:solidFill>
                <a:latin typeface="Bahnschrift" panose="020B0502040204020203" pitchFamily="34" charset="0"/>
              </a:rPr>
              <a:t>Approach for the problem</a:t>
            </a:r>
            <a:r>
              <a:rPr lang="en-US" sz="1600">
                <a:solidFill>
                  <a:schemeClr val="bg1"/>
                </a:solidFill>
                <a:latin typeface="Bahnschrift" panose="020B0502040204020203" pitchFamily="34" charset="0"/>
              </a:rPr>
              <a:t>: My kind of approach for this problem is find the count of a product and group them in descending order to get the most user grow product of all the products available.</a:t>
            </a:r>
          </a:p>
          <a:p>
            <a:r>
              <a:rPr lang="en-US" sz="1600" b="1">
                <a:solidFill>
                  <a:schemeClr val="bg1"/>
                </a:solidFill>
                <a:latin typeface="Bahnschrift" panose="020B0502040204020203" pitchFamily="34" charset="0"/>
              </a:rPr>
              <a:t>Tech stack used for the problem:</a:t>
            </a:r>
            <a:r>
              <a:rPr lang="en-US" sz="1600">
                <a:solidFill>
                  <a:schemeClr val="bg1"/>
                </a:solidFill>
                <a:latin typeface="Bahnschrift" panose="020B0502040204020203" pitchFamily="34" charset="0"/>
              </a:rPr>
              <a:t> Mysql Workbench / Online SQL compiler</a:t>
            </a:r>
          </a:p>
          <a:p>
            <a:r>
              <a:rPr lang="en-US" sz="1600" b="1">
                <a:solidFill>
                  <a:schemeClr val="bg1"/>
                </a:solidFill>
                <a:latin typeface="Bahnschrift" panose="020B0502040204020203" pitchFamily="34" charset="0"/>
              </a:rPr>
              <a:t>Insights gained</a:t>
            </a:r>
            <a:r>
              <a:rPr lang="en-US" sz="1600">
                <a:solidFill>
                  <a:schemeClr val="bg1"/>
                </a:solidFill>
                <a:latin typeface="Bahnschrift" panose="020B0502040204020203" pitchFamily="34" charset="0"/>
              </a:rPr>
              <a:t>: User growth is an important metric in Data Analytics which can be used to determine the long run of a project.</a:t>
            </a:r>
          </a:p>
        </p:txBody>
      </p:sp>
      <p:cxnSp>
        <p:nvCxnSpPr>
          <p:cNvPr id="11" name="Straight Connector 10">
            <a:extLst>
              <a:ext uri="{FF2B5EF4-FFF2-40B4-BE49-F238E27FC236}">
                <a16:creationId xmlns:a16="http://schemas.microsoft.com/office/drawing/2014/main" id="{C727A21A-62F5-405C-B7A5-439FD39932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3102"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E62CE6-1D21-4565-8E90-0F1D900BEF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542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941</Words>
  <Application>Microsoft Office PowerPoint</Application>
  <PresentationFormat>Widescreen</PresentationFormat>
  <Paragraphs>49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Operation Analytics and Investigating Metric Spike</vt:lpstr>
      <vt:lpstr> Case Study 1(job data)</vt:lpstr>
      <vt:lpstr>A) Number of jobs reviewed</vt:lpstr>
      <vt:lpstr>B) Throughput</vt:lpstr>
      <vt:lpstr>C) Percentage Share of Each Language</vt:lpstr>
      <vt:lpstr>D) Duplicate Rows</vt:lpstr>
      <vt:lpstr>Case Study 2 (Investigating metric spike)</vt:lpstr>
      <vt:lpstr>A) User Engagement</vt:lpstr>
      <vt:lpstr>B) User Growth</vt:lpstr>
      <vt:lpstr>C) Weekly Retention</vt:lpstr>
      <vt:lpstr>D) Weekly Engagement</vt:lpstr>
      <vt:lpstr>E) Email Engagement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Analytics and Investigating Metric Spike</dc:title>
  <dc:creator>paluri saisree</dc:creator>
  <cp:lastModifiedBy>paluri saisree</cp:lastModifiedBy>
  <cp:revision>16</cp:revision>
  <dcterms:created xsi:type="dcterms:W3CDTF">2023-06-03T12:50:30Z</dcterms:created>
  <dcterms:modified xsi:type="dcterms:W3CDTF">2023-06-03T16:52:46Z</dcterms:modified>
</cp:coreProperties>
</file>