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iUQh4FwBwrsxwOr0B7frfpGmY1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6096000" y="0"/>
            <a:ext cx="6096000" cy="6858000"/>
          </a:xfrm>
          <a:prstGeom prst="rect">
            <a:avLst/>
          </a:pr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ph type="ctrTitle"/>
          </p:nvPr>
        </p:nvSpPr>
        <p:spPr>
          <a:xfrm>
            <a:off x="8115300" y="1562669"/>
            <a:ext cx="3389515" cy="238068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62626"/>
              </a:buClr>
              <a:buSzPts val="3600"/>
              <a:buFont typeface="Arial"/>
              <a:buNone/>
            </a:pPr>
            <a:r>
              <a:rPr b="1" lang="en-US" sz="3600">
                <a:solidFill>
                  <a:srgbClr val="262626"/>
                </a:solidFill>
                <a:latin typeface="Arial"/>
                <a:ea typeface="Arial"/>
                <a:cs typeface="Arial"/>
                <a:sym typeface="Arial"/>
              </a:rPr>
              <a:t>Hiring Process Analytics</a:t>
            </a:r>
            <a:endParaRPr/>
          </a:p>
        </p:txBody>
      </p:sp>
      <p:sp>
        <p:nvSpPr>
          <p:cNvPr id="87" name="Google Shape;87;p1"/>
          <p:cNvSpPr txBox="1"/>
          <p:nvPr>
            <p:ph idx="1" type="subTitle"/>
          </p:nvPr>
        </p:nvSpPr>
        <p:spPr>
          <a:xfrm>
            <a:off x="7969900" y="4216350"/>
            <a:ext cx="3288600" cy="1289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62626"/>
              </a:buClr>
              <a:buSzPts val="1600"/>
              <a:buNone/>
            </a:pPr>
            <a:r>
              <a:rPr lang="en-US" sz="1600">
                <a:solidFill>
                  <a:srgbClr val="262626"/>
                </a:solidFill>
              </a:rPr>
              <a:t>               - A project report by JOSYULA ATHREYA SHARMA  </a:t>
            </a:r>
            <a:endParaRPr/>
          </a:p>
        </p:txBody>
      </p:sp>
      <p:pic>
        <p:nvPicPr>
          <p:cNvPr descr="Magnifying glass showing decling performance" id="88" name="Google Shape;88;p1"/>
          <p:cNvPicPr preferRelativeResize="0"/>
          <p:nvPr/>
        </p:nvPicPr>
        <p:blipFill rotWithShape="1">
          <a:blip r:embed="rId3">
            <a:alphaModFix/>
          </a:blip>
          <a:srcRect b="-2" l="0" r="25389" t="0"/>
          <a:stretch/>
        </p:blipFill>
        <p:spPr>
          <a:xfrm>
            <a:off x="20" y="1"/>
            <a:ext cx="7665573" cy="6857999"/>
          </a:xfrm>
          <a:custGeom>
            <a:rect b="b" l="l" r="r" t="t"/>
            <a:pathLst>
              <a:path extrusionOk="0" h="6857999" w="7665593">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700"/>
                                        <p:tgtEl>
                                          <p:spTgt spid="87">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86"/>
                                        </p:tgtEl>
                                        <p:attrNameLst>
                                          <p:attrName>style.visibility</p:attrName>
                                        </p:attrNameLst>
                                      </p:cBhvr>
                                      <p:to>
                                        <p:strVal val="visible"/>
                                      </p:to>
                                    </p:set>
                                    <p:animEffect filter="fade" transition="in">
                                      <p:cBhvr>
                                        <p:cTn dur="7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1" name="Google Shape;191;p10"/>
          <p:cNvSpPr txBox="1"/>
          <p:nvPr>
            <p:ph type="title"/>
          </p:nvPr>
        </p:nvSpPr>
        <p:spPr>
          <a:xfrm>
            <a:off x="6513788" y="365125"/>
            <a:ext cx="4840010" cy="1807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 Charts</a:t>
            </a:r>
            <a:endParaRPr/>
          </a:p>
        </p:txBody>
      </p:sp>
      <p:pic>
        <p:nvPicPr>
          <p:cNvPr descr="Financial graphs on a dark display" id="192" name="Google Shape;192;p10"/>
          <p:cNvPicPr preferRelativeResize="0"/>
          <p:nvPr/>
        </p:nvPicPr>
        <p:blipFill rotWithShape="1">
          <a:blip r:embed="rId3">
            <a:alphaModFix/>
          </a:blip>
          <a:srcRect b="0" l="19422" r="24835" t="0"/>
          <a:stretch/>
        </p:blipFill>
        <p:spPr>
          <a:xfrm>
            <a:off x="20" y="10"/>
            <a:ext cx="6116549" cy="6857990"/>
          </a:xfrm>
          <a:custGeom>
            <a:rect b="b" l="l" r="r" t="t"/>
            <a:pathLst>
              <a:path extrusionOk="0" h="6879321" w="6116569">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ln>
            <a:noFill/>
          </a:ln>
        </p:spPr>
      </p:pic>
      <p:sp>
        <p:nvSpPr>
          <p:cNvPr id="193" name="Google Shape;193;p10"/>
          <p:cNvSpPr txBox="1"/>
          <p:nvPr>
            <p:ph idx="1" type="body"/>
          </p:nvPr>
        </p:nvSpPr>
        <p:spPr>
          <a:xfrm>
            <a:off x="6513788" y="2333297"/>
            <a:ext cx="4840010" cy="38436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b="1" lang="en-US" sz="1600"/>
              <a:t>Project Description: </a:t>
            </a:r>
            <a:r>
              <a:rPr lang="en-US" sz="1600"/>
              <a:t>Our task is to use different charts and graphs to represent post tiers in the statistics dataset.</a:t>
            </a:r>
            <a:endParaRPr/>
          </a:p>
          <a:p>
            <a:pPr indent="-228600" lvl="0" marL="228600" rtl="0" algn="l">
              <a:lnSpc>
                <a:spcPct val="90000"/>
              </a:lnSpc>
              <a:spcBef>
                <a:spcPts val="1000"/>
              </a:spcBef>
              <a:spcAft>
                <a:spcPts val="0"/>
              </a:spcAft>
              <a:buClr>
                <a:schemeClr val="dk1"/>
              </a:buClr>
              <a:buSzPts val="1600"/>
              <a:buChar char="•"/>
            </a:pPr>
            <a:r>
              <a:rPr b="1" lang="en-US" sz="1600"/>
              <a:t>Approach: </a:t>
            </a:r>
            <a:r>
              <a:rPr lang="en-US" sz="1600"/>
              <a:t>The approach for this question is also same as the above in which we select the column name and after this we click on insert and select the type of chart/graph we want and then we can change the title ,colors used in the graph as per requirement.</a:t>
            </a:r>
            <a:endParaRPr/>
          </a:p>
          <a:p>
            <a:pPr indent="-228600" lvl="0" marL="228600" rtl="0" algn="l">
              <a:lnSpc>
                <a:spcPct val="90000"/>
              </a:lnSpc>
              <a:spcBef>
                <a:spcPts val="1000"/>
              </a:spcBef>
              <a:spcAft>
                <a:spcPts val="0"/>
              </a:spcAft>
              <a:buClr>
                <a:schemeClr val="dk1"/>
              </a:buClr>
              <a:buSzPts val="1600"/>
              <a:buChar char="•"/>
            </a:pPr>
            <a:r>
              <a:rPr b="1" lang="en-US" sz="1600"/>
              <a:t>Tech-Stack Used:</a:t>
            </a:r>
            <a:r>
              <a:rPr lang="en-US" sz="1600"/>
              <a:t> MS Excel</a:t>
            </a:r>
            <a:endParaRPr/>
          </a:p>
          <a:p>
            <a:pPr indent="-228600" lvl="0" marL="228600" rtl="0" algn="l">
              <a:lnSpc>
                <a:spcPct val="90000"/>
              </a:lnSpc>
              <a:spcBef>
                <a:spcPts val="1000"/>
              </a:spcBef>
              <a:spcAft>
                <a:spcPts val="0"/>
              </a:spcAft>
              <a:buClr>
                <a:schemeClr val="dk1"/>
              </a:buClr>
              <a:buSzPts val="1600"/>
              <a:buChar char="•"/>
            </a:pPr>
            <a:r>
              <a:rPr b="1" lang="en-US" sz="1600"/>
              <a:t>Insights: Charts or graphs can be used to interpret the data more effectively than raw data and is used to make clients understand the data efficiently.</a:t>
            </a:r>
            <a:endParaRPr sz="1600"/>
          </a:p>
          <a:p>
            <a:pPr indent="-228600" lvl="0" marL="228600" rtl="0" algn="l">
              <a:lnSpc>
                <a:spcPct val="90000"/>
              </a:lnSpc>
              <a:spcBef>
                <a:spcPts val="1000"/>
              </a:spcBef>
              <a:spcAft>
                <a:spcPts val="0"/>
              </a:spcAft>
              <a:buClr>
                <a:schemeClr val="dk1"/>
              </a:buClr>
              <a:buSzPts val="1600"/>
              <a:buChar char="•"/>
            </a:pPr>
            <a:r>
              <a:rPr b="1" lang="en-US" sz="1600"/>
              <a:t>Result: </a:t>
            </a:r>
            <a:r>
              <a:rPr lang="en-US" sz="1600"/>
              <a:t>The result would be a chart which is attached in the next slide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11"/>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9" name="Google Shape;199;p11"/>
          <p:cNvSpPr/>
          <p:nvPr/>
        </p:nvSpPr>
        <p:spPr>
          <a:xfrm>
            <a:off x="477012" y="480060"/>
            <a:ext cx="11237976" cy="589788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00" name="Google Shape;200;p11"/>
          <p:cNvPicPr preferRelativeResize="0"/>
          <p:nvPr/>
        </p:nvPicPr>
        <p:blipFill rotWithShape="1">
          <a:blip r:embed="rId3">
            <a:alphaModFix/>
          </a:blip>
          <a:srcRect b="0" l="0" r="0" t="0"/>
          <a:stretch/>
        </p:blipFill>
        <p:spPr>
          <a:xfrm>
            <a:off x="1414432" y="643467"/>
            <a:ext cx="9363136" cy="55710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12"/>
          <p:cNvSpPr/>
          <p:nvPr/>
        </p:nvSpPr>
        <p:spPr>
          <a:xfrm>
            <a:off x="0" y="-1"/>
            <a:ext cx="12191695" cy="6852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6" name="Google Shape;206;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7" name="Google Shape;207;p12"/>
          <p:cNvSpPr txBox="1"/>
          <p:nvPr>
            <p:ph type="title"/>
          </p:nvPr>
        </p:nvSpPr>
        <p:spPr>
          <a:xfrm>
            <a:off x="6590662" y="4267832"/>
            <a:ext cx="4805996" cy="12971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Calibri"/>
              <a:buNone/>
            </a:pPr>
            <a:r>
              <a:rPr lang="en-US" sz="4000">
                <a:solidFill>
                  <a:schemeClr val="dk2"/>
                </a:solidFill>
                <a:latin typeface="Calibri"/>
                <a:ea typeface="Calibri"/>
                <a:cs typeface="Calibri"/>
                <a:sym typeface="Calibri"/>
              </a:rPr>
              <a:t>THANK YOU</a:t>
            </a:r>
            <a:endParaRPr/>
          </a:p>
        </p:txBody>
      </p:sp>
      <p:pic>
        <p:nvPicPr>
          <p:cNvPr descr="Handshake" id="208" name="Google Shape;208;p12"/>
          <p:cNvPicPr preferRelativeResize="0"/>
          <p:nvPr/>
        </p:nvPicPr>
        <p:blipFill rotWithShape="1">
          <a:blip r:embed="rId3">
            <a:alphaModFix/>
          </a:blip>
          <a:srcRect b="0" l="0" r="0" t="0"/>
          <a:stretch/>
        </p:blipFill>
        <p:spPr>
          <a:xfrm>
            <a:off x="340470" y="1815320"/>
            <a:ext cx="4141760" cy="4141760"/>
          </a:xfrm>
          <a:custGeom>
            <a:rect b="b" l="l" r="r" t="t"/>
            <a:pathLst>
              <a:path extrusionOk="0" h="4377846" w="4141760">
                <a:moveTo>
                  <a:pt x="0" y="0"/>
                </a:moveTo>
                <a:lnTo>
                  <a:pt x="4141760" y="0"/>
                </a:lnTo>
                <a:lnTo>
                  <a:pt x="4141760" y="4377846"/>
                </a:lnTo>
                <a:lnTo>
                  <a:pt x="0" y="4377846"/>
                </a:lnTo>
                <a:close/>
              </a:path>
            </a:pathLst>
          </a:custGeom>
          <a:noFill/>
          <a:ln>
            <a:noFill/>
          </a:ln>
        </p:spPr>
      </p:pic>
      <p:grpSp>
        <p:nvGrpSpPr>
          <p:cNvPr id="209" name="Google Shape;209;p12"/>
          <p:cNvGrpSpPr/>
          <p:nvPr/>
        </p:nvGrpSpPr>
        <p:grpSpPr>
          <a:xfrm>
            <a:off x="-4253" y="-5977"/>
            <a:ext cx="6238675" cy="6863979"/>
            <a:chOff x="305" y="-5977"/>
            <a:chExt cx="6238675" cy="6863979"/>
          </a:xfrm>
        </p:grpSpPr>
        <p:sp>
          <p:nvSpPr>
            <p:cNvPr id="210" name="Google Shape;210;p12"/>
            <p:cNvSpPr/>
            <p:nvPr/>
          </p:nvSpPr>
          <p:spPr>
            <a:xfrm flipH="1">
              <a:off x="305" y="34854"/>
              <a:ext cx="6028697" cy="6817170"/>
            </a:xfrm>
            <a:custGeom>
              <a:rect b="b" l="l" r="r" t="t"/>
              <a:pathLst>
                <a:path extrusionOk="0" h="6817170" w="6028697">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1" name="Google Shape;211;p12"/>
            <p:cNvSpPr/>
            <p:nvPr/>
          </p:nvSpPr>
          <p:spPr>
            <a:xfrm flipH="1">
              <a:off x="305" y="1"/>
              <a:ext cx="6165116"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p12"/>
            <p:cNvSpPr/>
            <p:nvPr/>
          </p:nvSpPr>
          <p:spPr>
            <a:xfrm flipH="1">
              <a:off x="305" y="-5977"/>
              <a:ext cx="6238675"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p:nvPr/>
        </p:nvSpPr>
        <p:spPr>
          <a:xfrm>
            <a:off x="0" y="-1"/>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 name="Google Shape;94;p2"/>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Illustration of people on a blockchain" id="95" name="Google Shape;95;p2"/>
          <p:cNvPicPr preferRelativeResize="0"/>
          <p:nvPr/>
        </p:nvPicPr>
        <p:blipFill rotWithShape="1">
          <a:blip r:embed="rId3">
            <a:alphaModFix amt="60000"/>
          </a:blip>
          <a:srcRect b="-2" l="0" r="-2" t="11317"/>
          <a:stretch/>
        </p:blipFill>
        <p:spPr>
          <a:xfrm>
            <a:off x="-1" y="10"/>
            <a:ext cx="12192001" cy="6857990"/>
          </a:xfrm>
          <a:prstGeom prst="rect">
            <a:avLst/>
          </a:prstGeom>
          <a:noFill/>
          <a:ln>
            <a:noFill/>
          </a:ln>
        </p:spPr>
      </p:pic>
      <p:sp>
        <p:nvSpPr>
          <p:cNvPr id="96" name="Google Shape;96;p2"/>
          <p:cNvSpPr txBox="1"/>
          <p:nvPr>
            <p:ph type="title"/>
          </p:nvPr>
        </p:nvSpPr>
        <p:spPr>
          <a:xfrm>
            <a:off x="838199" y="1671570"/>
            <a:ext cx="5155261" cy="40720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US">
                <a:solidFill>
                  <a:srgbClr val="FFFFFF"/>
                </a:solidFill>
              </a:rPr>
              <a:t>A) Hiring </a:t>
            </a:r>
            <a:endParaRPr/>
          </a:p>
        </p:txBody>
      </p:sp>
      <p:grpSp>
        <p:nvGrpSpPr>
          <p:cNvPr id="97" name="Google Shape;97;p2"/>
          <p:cNvGrpSpPr/>
          <p:nvPr/>
        </p:nvGrpSpPr>
        <p:grpSpPr>
          <a:xfrm>
            <a:off x="6185986" y="1671566"/>
            <a:ext cx="5170860" cy="4072042"/>
            <a:chOff x="0" y="0"/>
            <a:chExt cx="5170860" cy="4072042"/>
          </a:xfrm>
        </p:grpSpPr>
        <p:sp>
          <p:nvSpPr>
            <p:cNvPr id="98" name="Google Shape;98;p2"/>
            <p:cNvSpPr/>
            <p:nvPr/>
          </p:nvSpPr>
          <p:spPr>
            <a:xfrm>
              <a:off x="0" y="0"/>
              <a:ext cx="3981562" cy="732967"/>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21468" y="21468"/>
              <a:ext cx="3104876" cy="690031"/>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1" i="0" lang="en-US" sz="1200" u="none" cap="none" strike="noStrike">
                  <a:solidFill>
                    <a:schemeClr val="lt1"/>
                  </a:solidFill>
                  <a:latin typeface="Calibri"/>
                  <a:ea typeface="Calibri"/>
                  <a:cs typeface="Calibri"/>
                  <a:sym typeface="Calibri"/>
                </a:rPr>
                <a:t>Project Description: </a:t>
              </a:r>
              <a:r>
                <a:rPr b="0" i="0" lang="en-US" sz="1200" u="none" cap="none" strike="noStrike">
                  <a:solidFill>
                    <a:schemeClr val="lt1"/>
                  </a:solidFill>
                  <a:latin typeface="Calibri"/>
                  <a:ea typeface="Calibri"/>
                  <a:cs typeface="Calibri"/>
                  <a:sym typeface="Calibri"/>
                </a:rPr>
                <a:t>In this task we had to find how many males and females were hired for different kinds of positions in the organization.</a:t>
              </a:r>
              <a:endParaRPr/>
            </a:p>
          </p:txBody>
        </p:sp>
        <p:sp>
          <p:nvSpPr>
            <p:cNvPr id="100" name="Google Shape;100;p2"/>
            <p:cNvSpPr/>
            <p:nvPr/>
          </p:nvSpPr>
          <p:spPr>
            <a:xfrm>
              <a:off x="297324" y="834768"/>
              <a:ext cx="3981562" cy="732967"/>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318792" y="856236"/>
              <a:ext cx="3164873" cy="690031"/>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1" i="0" lang="en-US" sz="1200" u="none" cap="none" strike="noStrike">
                  <a:solidFill>
                    <a:schemeClr val="lt1"/>
                  </a:solidFill>
                  <a:latin typeface="Calibri"/>
                  <a:ea typeface="Calibri"/>
                  <a:cs typeface="Calibri"/>
                  <a:sym typeface="Calibri"/>
                </a:rPr>
                <a:t>Approach: </a:t>
              </a:r>
              <a:r>
                <a:rPr b="0" i="0" lang="en-US" sz="1200" u="none" cap="none" strike="noStrike">
                  <a:solidFill>
                    <a:schemeClr val="lt1"/>
                  </a:solidFill>
                  <a:latin typeface="Calibri"/>
                  <a:ea typeface="Calibri"/>
                  <a:cs typeface="Calibri"/>
                  <a:sym typeface="Calibri"/>
                </a:rPr>
                <a:t>In order to perform this task we will use COUNTIF method in excel and the criteria would be “status”, “event_name” columns</a:t>
              </a:r>
              <a:endParaRPr/>
            </a:p>
          </p:txBody>
        </p:sp>
        <p:sp>
          <p:nvSpPr>
            <p:cNvPr id="102" name="Google Shape;102;p2"/>
            <p:cNvSpPr/>
            <p:nvPr/>
          </p:nvSpPr>
          <p:spPr>
            <a:xfrm>
              <a:off x="594649" y="1669537"/>
              <a:ext cx="3981562" cy="732967"/>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txBox="1"/>
            <p:nvPr/>
          </p:nvSpPr>
          <p:spPr>
            <a:xfrm>
              <a:off x="616117" y="1691005"/>
              <a:ext cx="3164873" cy="690031"/>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1" i="0" lang="en-US" sz="1200" u="none" cap="none" strike="noStrike">
                  <a:solidFill>
                    <a:schemeClr val="lt1"/>
                  </a:solidFill>
                  <a:latin typeface="Calibri"/>
                  <a:ea typeface="Calibri"/>
                  <a:cs typeface="Calibri"/>
                  <a:sym typeface="Calibri"/>
                </a:rPr>
                <a:t>Tech-Stack Used:</a:t>
              </a:r>
              <a:r>
                <a:rPr b="0" i="0" lang="en-US" sz="1200" u="none" cap="none" strike="noStrike">
                  <a:solidFill>
                    <a:schemeClr val="lt1"/>
                  </a:solidFill>
                  <a:latin typeface="Calibri"/>
                  <a:ea typeface="Calibri"/>
                  <a:cs typeface="Calibri"/>
                  <a:sym typeface="Calibri"/>
                </a:rPr>
                <a:t> MS Excel</a:t>
              </a:r>
              <a:endParaRPr/>
            </a:p>
          </p:txBody>
        </p:sp>
        <p:sp>
          <p:nvSpPr>
            <p:cNvPr id="104" name="Google Shape;104;p2"/>
            <p:cNvSpPr/>
            <p:nvPr/>
          </p:nvSpPr>
          <p:spPr>
            <a:xfrm>
              <a:off x="891973" y="2504306"/>
              <a:ext cx="3981562" cy="732967"/>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txBox="1"/>
            <p:nvPr/>
          </p:nvSpPr>
          <p:spPr>
            <a:xfrm>
              <a:off x="913441" y="2525774"/>
              <a:ext cx="3164873" cy="690031"/>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1" i="0" lang="en-US" sz="1200" u="none" cap="none" strike="noStrike">
                  <a:solidFill>
                    <a:schemeClr val="lt1"/>
                  </a:solidFill>
                  <a:latin typeface="Calibri"/>
                  <a:ea typeface="Calibri"/>
                  <a:cs typeface="Calibri"/>
                  <a:sym typeface="Calibri"/>
                </a:rPr>
                <a:t>Insights: </a:t>
              </a:r>
              <a:r>
                <a:rPr b="0" i="0" lang="en-US" sz="1200" u="none" cap="none" strike="noStrike">
                  <a:solidFill>
                    <a:schemeClr val="lt1"/>
                  </a:solidFill>
                  <a:latin typeface="Calibri"/>
                  <a:ea typeface="Calibri"/>
                  <a:cs typeface="Calibri"/>
                  <a:sym typeface="Calibri"/>
                </a:rPr>
                <a:t>This process is extremely useful to find how many people were hired based on the column “event_name”.</a:t>
              </a:r>
              <a:endParaRPr/>
            </a:p>
          </p:txBody>
        </p:sp>
        <p:sp>
          <p:nvSpPr>
            <p:cNvPr id="106" name="Google Shape;106;p2"/>
            <p:cNvSpPr/>
            <p:nvPr/>
          </p:nvSpPr>
          <p:spPr>
            <a:xfrm>
              <a:off x="1189298" y="3339075"/>
              <a:ext cx="3981562" cy="732967"/>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1210766" y="3360543"/>
              <a:ext cx="3164873" cy="690031"/>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alibri"/>
                <a:buNone/>
              </a:pPr>
              <a:r>
                <a:rPr b="1" i="0" lang="en-US" sz="1200" u="none" cap="none" strike="noStrike">
                  <a:solidFill>
                    <a:schemeClr val="lt1"/>
                  </a:solidFill>
                  <a:latin typeface="Calibri"/>
                  <a:ea typeface="Calibri"/>
                  <a:cs typeface="Calibri"/>
                  <a:sym typeface="Calibri"/>
                </a:rPr>
                <a:t>Result: </a:t>
              </a:r>
              <a:r>
                <a:rPr b="0" i="0" lang="en-US" sz="1200" u="none" cap="none" strike="noStrike">
                  <a:solidFill>
                    <a:schemeClr val="lt1"/>
                  </a:solidFill>
                  <a:latin typeface="Calibri"/>
                  <a:ea typeface="Calibri"/>
                  <a:cs typeface="Calibri"/>
                  <a:sym typeface="Calibri"/>
                </a:rPr>
                <a:t>The result will be an integer for  both male and female event_name column basis.</a:t>
              </a:r>
              <a:endParaRPr/>
            </a:p>
          </p:txBody>
        </p:sp>
        <p:sp>
          <p:nvSpPr>
            <p:cNvPr id="108" name="Google Shape;108;p2"/>
            <p:cNvSpPr/>
            <p:nvPr/>
          </p:nvSpPr>
          <p:spPr>
            <a:xfrm>
              <a:off x="3505133" y="535473"/>
              <a:ext cx="476429" cy="476429"/>
            </a:xfrm>
            <a:prstGeom prst="downArrow">
              <a:avLst>
                <a:gd fmla="val 55000" name="adj1"/>
                <a:gd fmla="val 45000" name="adj2"/>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txBox="1"/>
            <p:nvPr/>
          </p:nvSpPr>
          <p:spPr>
            <a:xfrm>
              <a:off x="3612330" y="535473"/>
              <a:ext cx="262035" cy="358513"/>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dk1"/>
                </a:solidFill>
                <a:latin typeface="Calibri"/>
                <a:ea typeface="Calibri"/>
                <a:cs typeface="Calibri"/>
                <a:sym typeface="Calibri"/>
              </a:endParaRPr>
            </a:p>
          </p:txBody>
        </p:sp>
        <p:sp>
          <p:nvSpPr>
            <p:cNvPr id="110" name="Google Shape;110;p2"/>
            <p:cNvSpPr/>
            <p:nvPr/>
          </p:nvSpPr>
          <p:spPr>
            <a:xfrm>
              <a:off x="3802458" y="1370242"/>
              <a:ext cx="476429" cy="476429"/>
            </a:xfrm>
            <a:prstGeom prst="downArrow">
              <a:avLst>
                <a:gd fmla="val 55000" name="adj1"/>
                <a:gd fmla="val 45000" name="adj2"/>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txBox="1"/>
            <p:nvPr/>
          </p:nvSpPr>
          <p:spPr>
            <a:xfrm>
              <a:off x="3909655" y="1370242"/>
              <a:ext cx="262035" cy="358513"/>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dk1"/>
                </a:solidFill>
                <a:latin typeface="Calibri"/>
                <a:ea typeface="Calibri"/>
                <a:cs typeface="Calibri"/>
                <a:sym typeface="Calibri"/>
              </a:endParaRPr>
            </a:p>
          </p:txBody>
        </p:sp>
        <p:sp>
          <p:nvSpPr>
            <p:cNvPr id="112" name="Google Shape;112;p2"/>
            <p:cNvSpPr/>
            <p:nvPr/>
          </p:nvSpPr>
          <p:spPr>
            <a:xfrm>
              <a:off x="4099782" y="2192795"/>
              <a:ext cx="476429" cy="476429"/>
            </a:xfrm>
            <a:prstGeom prst="downArrow">
              <a:avLst>
                <a:gd fmla="val 55000" name="adj1"/>
                <a:gd fmla="val 45000" name="adj2"/>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txBox="1"/>
            <p:nvPr/>
          </p:nvSpPr>
          <p:spPr>
            <a:xfrm>
              <a:off x="4206979" y="2192795"/>
              <a:ext cx="262035" cy="358513"/>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dk1"/>
                </a:solidFill>
                <a:latin typeface="Calibri"/>
                <a:ea typeface="Calibri"/>
                <a:cs typeface="Calibri"/>
                <a:sym typeface="Calibri"/>
              </a:endParaRPr>
            </a:p>
          </p:txBody>
        </p:sp>
        <p:sp>
          <p:nvSpPr>
            <p:cNvPr id="114" name="Google Shape;114;p2"/>
            <p:cNvSpPr/>
            <p:nvPr/>
          </p:nvSpPr>
          <p:spPr>
            <a:xfrm>
              <a:off x="4397107" y="3035708"/>
              <a:ext cx="476429" cy="476429"/>
            </a:xfrm>
            <a:prstGeom prst="downArrow">
              <a:avLst>
                <a:gd fmla="val 55000" name="adj1"/>
                <a:gd fmla="val 45000" name="adj2"/>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a:off x="4504304" y="3035708"/>
              <a:ext cx="262035" cy="358513"/>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3"/>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3"/>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3"/>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3"/>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3"/>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3"/>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7" name="Google Shape;127;p3"/>
          <p:cNvPicPr preferRelativeResize="0"/>
          <p:nvPr/>
        </p:nvPicPr>
        <p:blipFill rotWithShape="1">
          <a:blip r:embed="rId3">
            <a:alphaModFix/>
          </a:blip>
          <a:srcRect b="0" l="0" r="10488" t="0"/>
          <a:stretch/>
        </p:blipFill>
        <p:spPr>
          <a:xfrm>
            <a:off x="2474997" y="643467"/>
            <a:ext cx="7242006" cy="915875"/>
          </a:xfrm>
          <a:prstGeom prst="rect">
            <a:avLst/>
          </a:prstGeom>
          <a:noFill/>
          <a:ln>
            <a:noFill/>
          </a:ln>
        </p:spPr>
      </p:pic>
      <p:pic>
        <p:nvPicPr>
          <p:cNvPr id="128" name="Google Shape;128;p3"/>
          <p:cNvPicPr preferRelativeResize="0"/>
          <p:nvPr/>
        </p:nvPicPr>
        <p:blipFill rotWithShape="1">
          <a:blip r:embed="rId4">
            <a:alphaModFix/>
          </a:blip>
          <a:srcRect b="0" l="0" r="0" t="0"/>
          <a:stretch/>
        </p:blipFill>
        <p:spPr>
          <a:xfrm>
            <a:off x="2474996" y="3607158"/>
            <a:ext cx="7242007" cy="583028"/>
          </a:xfrm>
          <a:prstGeom prst="rect">
            <a:avLst/>
          </a:prstGeom>
          <a:noFill/>
          <a:ln>
            <a:noFill/>
          </a:ln>
        </p:spPr>
      </p:pic>
      <p:pic>
        <p:nvPicPr>
          <p:cNvPr id="129" name="Google Shape;129;p3"/>
          <p:cNvPicPr preferRelativeResize="0"/>
          <p:nvPr/>
        </p:nvPicPr>
        <p:blipFill rotWithShape="1">
          <a:blip r:embed="rId5">
            <a:alphaModFix/>
          </a:blip>
          <a:srcRect b="0" l="0" r="0" t="0"/>
          <a:stretch/>
        </p:blipFill>
        <p:spPr>
          <a:xfrm>
            <a:off x="2474997" y="2033303"/>
            <a:ext cx="1801953" cy="1099893"/>
          </a:xfrm>
          <a:prstGeom prst="rect">
            <a:avLst/>
          </a:prstGeom>
          <a:noFill/>
          <a:ln>
            <a:noFill/>
          </a:ln>
        </p:spPr>
      </p:pic>
      <p:pic>
        <p:nvPicPr>
          <p:cNvPr id="130" name="Google Shape;130;p3"/>
          <p:cNvPicPr preferRelativeResize="0"/>
          <p:nvPr/>
        </p:nvPicPr>
        <p:blipFill rotWithShape="1">
          <a:blip r:embed="rId6">
            <a:alphaModFix/>
          </a:blip>
          <a:srcRect b="0" l="0" r="0" t="0"/>
          <a:stretch/>
        </p:blipFill>
        <p:spPr>
          <a:xfrm>
            <a:off x="2623784" y="4954481"/>
            <a:ext cx="1965682" cy="12600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Graph on document with pen" id="136" name="Google Shape;136;p4"/>
          <p:cNvPicPr preferRelativeResize="0"/>
          <p:nvPr/>
        </p:nvPicPr>
        <p:blipFill rotWithShape="1">
          <a:blip r:embed="rId3">
            <a:alphaModFix/>
          </a:blip>
          <a:srcRect b="14316" l="0" r="0" t="1414"/>
          <a:stretch/>
        </p:blipFill>
        <p:spPr>
          <a:xfrm>
            <a:off x="1" y="1"/>
            <a:ext cx="12192000" cy="6857999"/>
          </a:xfrm>
          <a:prstGeom prst="rect">
            <a:avLst/>
          </a:prstGeom>
          <a:noFill/>
          <a:ln>
            <a:noFill/>
          </a:ln>
        </p:spPr>
      </p:pic>
      <p:sp>
        <p:nvSpPr>
          <p:cNvPr id="137" name="Google Shape;137;p4"/>
          <p:cNvSpPr/>
          <p:nvPr/>
        </p:nvSpPr>
        <p:spPr>
          <a:xfrm>
            <a:off x="641099" y="585274"/>
            <a:ext cx="7036051" cy="5492212"/>
          </a:xfrm>
          <a:custGeom>
            <a:rect b="b" l="l" r="r" t="t"/>
            <a:pathLst>
              <a:path extrusionOk="0" h="5492212" w="7036051">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chemeClr val="lt1"/>
          </a:solidFill>
          <a:ln>
            <a:noFill/>
          </a:ln>
          <a:effectLst>
            <a:outerShdw blurRad="50800" rotWithShape="0" algn="t" dir="5400000" dist="25400">
              <a:srgbClr val="000000">
                <a:alpha val="2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4"/>
          <p:cNvSpPr/>
          <p:nvPr/>
        </p:nvSpPr>
        <p:spPr>
          <a:xfrm>
            <a:off x="641099" y="585274"/>
            <a:ext cx="7036051" cy="5492212"/>
          </a:xfrm>
          <a:custGeom>
            <a:rect b="b" l="l" r="r" t="t"/>
            <a:pathLst>
              <a:path extrusionOk="0" h="5492212" w="7036051">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4"/>
          <p:cNvSpPr txBox="1"/>
          <p:nvPr>
            <p:ph type="title"/>
          </p:nvPr>
        </p:nvSpPr>
        <p:spPr>
          <a:xfrm>
            <a:off x="1215900" y="1071349"/>
            <a:ext cx="5886449" cy="12114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b="1" lang="en-US" sz="3600"/>
              <a:t>B) Average Salary</a:t>
            </a:r>
            <a:endParaRPr/>
          </a:p>
        </p:txBody>
      </p:sp>
      <p:sp>
        <p:nvSpPr>
          <p:cNvPr id="140" name="Google Shape;140;p4"/>
          <p:cNvSpPr/>
          <p:nvPr/>
        </p:nvSpPr>
        <p:spPr>
          <a:xfrm>
            <a:off x="3305249" y="395108"/>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4"/>
          <p:cNvSpPr txBox="1"/>
          <p:nvPr>
            <p:ph idx="1" type="body"/>
          </p:nvPr>
        </p:nvSpPr>
        <p:spPr>
          <a:xfrm>
            <a:off x="1283384" y="2419350"/>
            <a:ext cx="5751481" cy="32376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b="1" lang="en-US" sz="1600"/>
              <a:t>Project Description: </a:t>
            </a:r>
            <a:r>
              <a:rPr lang="en-US" sz="1600"/>
              <a:t>In this task we had to find the average salary offered by the company</a:t>
            </a:r>
            <a:endParaRPr/>
          </a:p>
          <a:p>
            <a:pPr indent="-228600" lvl="0" marL="228600" rtl="0" algn="l">
              <a:lnSpc>
                <a:spcPct val="90000"/>
              </a:lnSpc>
              <a:spcBef>
                <a:spcPts val="1000"/>
              </a:spcBef>
              <a:spcAft>
                <a:spcPts val="0"/>
              </a:spcAft>
              <a:buClr>
                <a:schemeClr val="dk1"/>
              </a:buClr>
              <a:buSzPts val="1600"/>
              <a:buChar char="•"/>
            </a:pPr>
            <a:r>
              <a:rPr b="1" lang="en-US" sz="1600"/>
              <a:t>Approach: </a:t>
            </a:r>
            <a:r>
              <a:rPr lang="en-US" sz="1600"/>
              <a:t>In order to perform this task we will use “AVERAGE” method in excel and the criteria would be “salary” column.</a:t>
            </a:r>
            <a:endParaRPr/>
          </a:p>
          <a:p>
            <a:pPr indent="-228600" lvl="0" marL="228600" rtl="0" algn="l">
              <a:lnSpc>
                <a:spcPct val="90000"/>
              </a:lnSpc>
              <a:spcBef>
                <a:spcPts val="1000"/>
              </a:spcBef>
              <a:spcAft>
                <a:spcPts val="0"/>
              </a:spcAft>
              <a:buClr>
                <a:schemeClr val="dk1"/>
              </a:buClr>
              <a:buSzPts val="1600"/>
              <a:buChar char="•"/>
            </a:pPr>
            <a:r>
              <a:rPr b="1" lang="en-US" sz="1600"/>
              <a:t>Tech-Stack Used:</a:t>
            </a:r>
            <a:r>
              <a:rPr lang="en-US" sz="1600"/>
              <a:t> MS Excel</a:t>
            </a:r>
            <a:endParaRPr/>
          </a:p>
          <a:p>
            <a:pPr indent="-228600" lvl="0" marL="228600" rtl="0" algn="l">
              <a:lnSpc>
                <a:spcPct val="90000"/>
              </a:lnSpc>
              <a:spcBef>
                <a:spcPts val="1000"/>
              </a:spcBef>
              <a:spcAft>
                <a:spcPts val="0"/>
              </a:spcAft>
              <a:buClr>
                <a:schemeClr val="dk1"/>
              </a:buClr>
              <a:buSzPts val="1600"/>
              <a:buChar char="•"/>
            </a:pPr>
            <a:r>
              <a:rPr b="1" lang="en-US" sz="1600"/>
              <a:t>Insights: </a:t>
            </a:r>
            <a:r>
              <a:rPr lang="en-US" sz="1600"/>
              <a:t>The average salary is an important criteria used in companies for salary benchmarking and talent acquisition and also it is extremely helpful in investor and stakeholder transparency.</a:t>
            </a:r>
            <a:endParaRPr/>
          </a:p>
          <a:p>
            <a:pPr indent="-228600" lvl="0" marL="228600" rtl="0" algn="l">
              <a:lnSpc>
                <a:spcPct val="90000"/>
              </a:lnSpc>
              <a:spcBef>
                <a:spcPts val="1000"/>
              </a:spcBef>
              <a:spcAft>
                <a:spcPts val="0"/>
              </a:spcAft>
              <a:buClr>
                <a:schemeClr val="dk1"/>
              </a:buClr>
              <a:buSzPts val="1600"/>
              <a:buChar char="•"/>
            </a:pPr>
            <a:r>
              <a:rPr b="1" lang="en-US" sz="1600"/>
              <a:t>Result: </a:t>
            </a:r>
            <a:r>
              <a:rPr lang="en-US" sz="1600"/>
              <a:t>The result will be a float value probably as attached below.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47" name="Google Shape;147;p5"/>
          <p:cNvGrpSpPr/>
          <p:nvPr/>
        </p:nvGrpSpPr>
        <p:grpSpPr>
          <a:xfrm flipH="1">
            <a:off x="10741136" y="-454724"/>
            <a:ext cx="2323655" cy="2323656"/>
            <a:chOff x="-872270" y="-454724"/>
            <a:chExt cx="2323655" cy="2323656"/>
          </a:xfrm>
        </p:grpSpPr>
        <p:sp>
          <p:nvSpPr>
            <p:cNvPr id="148" name="Google Shape;148;p5"/>
            <p:cNvSpPr/>
            <p:nvPr/>
          </p:nvSpPr>
          <p:spPr>
            <a:xfrm rot="2700000">
              <a:off x="-415188" y="-231223"/>
              <a:ext cx="1409491" cy="1876653"/>
            </a:xfrm>
            <a:custGeom>
              <a:rect b="b" l="l" r="r" t="t"/>
              <a:pathLst>
                <a:path extrusionOk="0" h="1876653" w="1409491">
                  <a:moveTo>
                    <a:pt x="0" y="643075"/>
                  </a:moveTo>
                  <a:lnTo>
                    <a:pt x="643075" y="0"/>
                  </a:lnTo>
                  <a:lnTo>
                    <a:pt x="1409491" y="0"/>
                  </a:lnTo>
                  <a:lnTo>
                    <a:pt x="1409491" y="1876653"/>
                  </a:lnTo>
                  <a:lnTo>
                    <a:pt x="1233578" y="1876653"/>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p5"/>
            <p:cNvSpPr/>
            <p:nvPr/>
          </p:nvSpPr>
          <p:spPr>
            <a:xfrm rot="2700000">
              <a:off x="301285" y="1282788"/>
              <a:ext cx="485578" cy="48557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50" name="Google Shape;150;p5"/>
          <p:cNvSpPr/>
          <p:nvPr/>
        </p:nvSpPr>
        <p:spPr>
          <a:xfrm rot="2700000">
            <a:off x="2737196" y="6033666"/>
            <a:ext cx="645368" cy="645368"/>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5"/>
          <p:cNvSpPr/>
          <p:nvPr/>
        </p:nvSpPr>
        <p:spPr>
          <a:xfrm>
            <a:off x="1343436" y="5721108"/>
            <a:ext cx="2261965" cy="1136891"/>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2" name="Google Shape;152;p5"/>
          <p:cNvPicPr preferRelativeResize="0"/>
          <p:nvPr/>
        </p:nvPicPr>
        <p:blipFill rotWithShape="1">
          <a:blip r:embed="rId3">
            <a:alphaModFix/>
          </a:blip>
          <a:srcRect b="0" l="0" r="0" t="0"/>
          <a:stretch/>
        </p:blipFill>
        <p:spPr>
          <a:xfrm>
            <a:off x="1144228" y="643467"/>
            <a:ext cx="9903544" cy="1291768"/>
          </a:xfrm>
          <a:prstGeom prst="rect">
            <a:avLst/>
          </a:prstGeom>
          <a:noFill/>
          <a:ln>
            <a:noFill/>
          </a:ln>
        </p:spPr>
      </p:pic>
      <p:pic>
        <p:nvPicPr>
          <p:cNvPr id="153" name="Google Shape;153;p5"/>
          <p:cNvPicPr preferRelativeResize="0"/>
          <p:nvPr/>
        </p:nvPicPr>
        <p:blipFill rotWithShape="1">
          <a:blip r:embed="rId4">
            <a:alphaModFix/>
          </a:blip>
          <a:srcRect b="0" l="0" r="0" t="0"/>
          <a:stretch/>
        </p:blipFill>
        <p:spPr>
          <a:xfrm>
            <a:off x="1268209" y="4100362"/>
            <a:ext cx="3455857" cy="21141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6"/>
          <p:cNvSpPr/>
          <p:nvPr/>
        </p:nvSpPr>
        <p:spPr>
          <a:xfrm>
            <a:off x="4770782" y="0"/>
            <a:ext cx="7421217" cy="6857999"/>
          </a:xfrm>
          <a:prstGeom prst="rect">
            <a:avLst/>
          </a:pr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 name="Google Shape;160;p6"/>
          <p:cNvSpPr txBox="1"/>
          <p:nvPr>
            <p:ph type="title"/>
          </p:nvPr>
        </p:nvSpPr>
        <p:spPr>
          <a:xfrm>
            <a:off x="7320466" y="609600"/>
            <a:ext cx="4140014" cy="13308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 Class Intervals</a:t>
            </a:r>
            <a:endParaRPr/>
          </a:p>
        </p:txBody>
      </p:sp>
      <p:pic>
        <p:nvPicPr>
          <p:cNvPr descr="Angled shot of pen on a graph" id="161" name="Google Shape;161;p6"/>
          <p:cNvPicPr preferRelativeResize="0"/>
          <p:nvPr/>
        </p:nvPicPr>
        <p:blipFill rotWithShape="1">
          <a:blip r:embed="rId3">
            <a:alphaModFix/>
          </a:blip>
          <a:srcRect b="-1" l="0" r="32824" t="0"/>
          <a:stretch/>
        </p:blipFill>
        <p:spPr>
          <a:xfrm>
            <a:off x="20" y="10"/>
            <a:ext cx="6901711" cy="6857990"/>
          </a:xfrm>
          <a:custGeom>
            <a:rect b="b" l="l" r="r" t="t"/>
            <a:pathLst>
              <a:path extrusionOk="0" h="6858000" w="6901731">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ln>
            <a:noFill/>
          </a:ln>
        </p:spPr>
      </p:pic>
      <p:sp>
        <p:nvSpPr>
          <p:cNvPr id="162" name="Google Shape;162;p6"/>
          <p:cNvSpPr txBox="1"/>
          <p:nvPr>
            <p:ph idx="1" type="body"/>
          </p:nvPr>
        </p:nvSpPr>
        <p:spPr>
          <a:xfrm>
            <a:off x="7320465" y="2194102"/>
            <a:ext cx="4140013" cy="39085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Char char="•"/>
            </a:pPr>
            <a:r>
              <a:rPr b="1" lang="en-US" sz="1400"/>
              <a:t>Project Description</a:t>
            </a:r>
            <a:r>
              <a:rPr lang="en-US" sz="1400"/>
              <a:t>: In this problem statement we have to find the class intervals in the company</a:t>
            </a:r>
            <a:endParaRPr/>
          </a:p>
          <a:p>
            <a:pPr indent="-228600" lvl="0" marL="228600" rtl="0" algn="l">
              <a:lnSpc>
                <a:spcPct val="90000"/>
              </a:lnSpc>
              <a:spcBef>
                <a:spcPts val="1000"/>
              </a:spcBef>
              <a:spcAft>
                <a:spcPts val="0"/>
              </a:spcAft>
              <a:buClr>
                <a:schemeClr val="dk1"/>
              </a:buClr>
              <a:buSzPts val="1400"/>
              <a:buChar char="•"/>
            </a:pPr>
            <a:r>
              <a:rPr b="1" lang="en-US" sz="1400"/>
              <a:t>Approach: </a:t>
            </a:r>
            <a:r>
              <a:rPr lang="en-US" sz="1400"/>
              <a:t>The approach for this problem would be first we have to find max and min value of salary column and then we have to find the difference between the two , this would give us range of the column . Now we have to divide the intervals , for suppose we want to divide in interval of 5 we divide the range value with 5 .</a:t>
            </a:r>
            <a:endParaRPr/>
          </a:p>
          <a:p>
            <a:pPr indent="-228600" lvl="0" marL="228600" rtl="0" algn="l">
              <a:lnSpc>
                <a:spcPct val="90000"/>
              </a:lnSpc>
              <a:spcBef>
                <a:spcPts val="1000"/>
              </a:spcBef>
              <a:spcAft>
                <a:spcPts val="0"/>
              </a:spcAft>
              <a:buClr>
                <a:schemeClr val="dk1"/>
              </a:buClr>
              <a:buSzPts val="1400"/>
              <a:buChar char="•"/>
            </a:pPr>
            <a:r>
              <a:rPr b="1" lang="en-US" sz="1400"/>
              <a:t>Tech-Stack Used:</a:t>
            </a:r>
            <a:r>
              <a:rPr lang="en-US" sz="1400"/>
              <a:t> MS Excel</a:t>
            </a:r>
            <a:endParaRPr/>
          </a:p>
          <a:p>
            <a:pPr indent="-228600" lvl="0" marL="228600" rtl="0" algn="l">
              <a:lnSpc>
                <a:spcPct val="90000"/>
              </a:lnSpc>
              <a:spcBef>
                <a:spcPts val="1000"/>
              </a:spcBef>
              <a:spcAft>
                <a:spcPts val="0"/>
              </a:spcAft>
              <a:buClr>
                <a:schemeClr val="dk1"/>
              </a:buClr>
              <a:buSzPts val="1400"/>
              <a:buChar char="•"/>
            </a:pPr>
            <a:r>
              <a:rPr b="1" lang="en-US" sz="1400"/>
              <a:t>Insights: </a:t>
            </a:r>
            <a:r>
              <a:rPr lang="en-US" sz="1400"/>
              <a:t>Class intervals are used extensively for data analysis and visualization also used in salary analysis and reporting and employee segmentation.</a:t>
            </a:r>
            <a:endParaRPr/>
          </a:p>
          <a:p>
            <a:pPr indent="-228600" lvl="0" marL="228600" rtl="0" algn="l">
              <a:lnSpc>
                <a:spcPct val="90000"/>
              </a:lnSpc>
              <a:spcBef>
                <a:spcPts val="1000"/>
              </a:spcBef>
              <a:spcAft>
                <a:spcPts val="0"/>
              </a:spcAft>
              <a:buClr>
                <a:schemeClr val="dk1"/>
              </a:buClr>
              <a:buSzPts val="1400"/>
              <a:buChar char="•"/>
            </a:pPr>
            <a:r>
              <a:rPr b="1" lang="en-US" sz="1400"/>
              <a:t>Result: </a:t>
            </a:r>
            <a:r>
              <a:rPr lang="en-US" sz="1400"/>
              <a:t>The result will be in a tabular format with three columns lower limit, upper limit and frequency.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7"/>
          <p:cNvSpPr/>
          <p:nvPr/>
        </p:nvSpPr>
        <p:spPr>
          <a:xfrm>
            <a:off x="321732" y="321733"/>
            <a:ext cx="11546828" cy="6214534"/>
          </a:xfrm>
          <a:custGeom>
            <a:rect b="b" l="l" r="r" t="t"/>
            <a:pathLst>
              <a:path extrusionOk="0" h="6214534" w="11546828">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7F7F7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7"/>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0" name="Google Shape;170;p7"/>
          <p:cNvPicPr preferRelativeResize="0"/>
          <p:nvPr/>
        </p:nvPicPr>
        <p:blipFill rotWithShape="1">
          <a:blip r:embed="rId3">
            <a:alphaModFix/>
          </a:blip>
          <a:srcRect b="0" l="0" r="0" t="0"/>
          <a:stretch/>
        </p:blipFill>
        <p:spPr>
          <a:xfrm>
            <a:off x="3408513" y="918546"/>
            <a:ext cx="2854008" cy="49793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8"/>
          <p:cNvSpPr txBox="1"/>
          <p:nvPr>
            <p:ph type="title"/>
          </p:nvPr>
        </p:nvSpPr>
        <p:spPr>
          <a:xfrm>
            <a:off x="6513788" y="365125"/>
            <a:ext cx="4840010" cy="1807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 Charts and Plots </a:t>
            </a:r>
            <a:endParaRPr/>
          </a:p>
        </p:txBody>
      </p:sp>
      <p:pic>
        <p:nvPicPr>
          <p:cNvPr descr="Graph" id="177" name="Google Shape;177;p8"/>
          <p:cNvPicPr preferRelativeResize="0"/>
          <p:nvPr/>
        </p:nvPicPr>
        <p:blipFill rotWithShape="1">
          <a:blip r:embed="rId3">
            <a:alphaModFix/>
          </a:blip>
          <a:srcRect b="4" l="20873" r="23386" t="0"/>
          <a:stretch/>
        </p:blipFill>
        <p:spPr>
          <a:xfrm>
            <a:off x="20" y="10"/>
            <a:ext cx="6116549" cy="6857990"/>
          </a:xfrm>
          <a:custGeom>
            <a:rect b="b" l="l" r="r" t="t"/>
            <a:pathLst>
              <a:path extrusionOk="0" h="6879321" w="6116569">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ln>
            <a:noFill/>
          </a:ln>
        </p:spPr>
      </p:pic>
      <p:sp>
        <p:nvSpPr>
          <p:cNvPr id="178" name="Google Shape;178;p8"/>
          <p:cNvSpPr txBox="1"/>
          <p:nvPr>
            <p:ph idx="1" type="body"/>
          </p:nvPr>
        </p:nvSpPr>
        <p:spPr>
          <a:xfrm>
            <a:off x="6513788" y="2333297"/>
            <a:ext cx="4840010" cy="38436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b="1" lang="en-US" sz="1600"/>
              <a:t>Project Description: </a:t>
            </a:r>
            <a:r>
              <a:rPr lang="en-US" sz="1600"/>
              <a:t>The task is to draw a pie/bar graph to show proportion of people working in different departments.</a:t>
            </a:r>
            <a:endParaRPr/>
          </a:p>
          <a:p>
            <a:pPr indent="-228600" lvl="0" marL="228600" rtl="0" algn="l">
              <a:lnSpc>
                <a:spcPct val="90000"/>
              </a:lnSpc>
              <a:spcBef>
                <a:spcPts val="1000"/>
              </a:spcBef>
              <a:spcAft>
                <a:spcPts val="0"/>
              </a:spcAft>
              <a:buClr>
                <a:schemeClr val="dk1"/>
              </a:buClr>
              <a:buSzPts val="1600"/>
              <a:buChar char="•"/>
            </a:pPr>
            <a:r>
              <a:rPr b="1" lang="en-US" sz="1600"/>
              <a:t>Approach: we can solve this problem by using excel by selecting the column required and then going to insert in the excel we can choose the kind of chart we want and accordingly we can change the label names , colors etc.</a:t>
            </a:r>
            <a:endParaRPr sz="1600"/>
          </a:p>
          <a:p>
            <a:pPr indent="-228600" lvl="0" marL="228600" rtl="0" algn="l">
              <a:lnSpc>
                <a:spcPct val="90000"/>
              </a:lnSpc>
              <a:spcBef>
                <a:spcPts val="1000"/>
              </a:spcBef>
              <a:spcAft>
                <a:spcPts val="0"/>
              </a:spcAft>
              <a:buClr>
                <a:schemeClr val="dk1"/>
              </a:buClr>
              <a:buSzPts val="1600"/>
              <a:buChar char="•"/>
            </a:pPr>
            <a:r>
              <a:rPr b="1" lang="en-US" sz="1600"/>
              <a:t>Tech-Stack Used:</a:t>
            </a:r>
            <a:r>
              <a:rPr lang="en-US" sz="1600"/>
              <a:t> MS Excel</a:t>
            </a:r>
            <a:endParaRPr/>
          </a:p>
          <a:p>
            <a:pPr indent="-228600" lvl="0" marL="228600" rtl="0" algn="l">
              <a:lnSpc>
                <a:spcPct val="90000"/>
              </a:lnSpc>
              <a:spcBef>
                <a:spcPts val="1000"/>
              </a:spcBef>
              <a:spcAft>
                <a:spcPts val="0"/>
              </a:spcAft>
              <a:buClr>
                <a:schemeClr val="dk1"/>
              </a:buClr>
              <a:buSzPts val="1600"/>
              <a:buChar char="•"/>
            </a:pPr>
            <a:r>
              <a:rPr b="1" lang="en-US" sz="1600"/>
              <a:t>Insights</a:t>
            </a:r>
            <a:r>
              <a:rPr lang="en-US" sz="1600"/>
              <a:t>: Charts and plots are important aspects of data visualization which can be used for better understanding of the data even for naïve users.</a:t>
            </a:r>
            <a:endParaRPr/>
          </a:p>
          <a:p>
            <a:pPr indent="-228600" lvl="0" marL="228600" rtl="0" algn="l">
              <a:lnSpc>
                <a:spcPct val="90000"/>
              </a:lnSpc>
              <a:spcBef>
                <a:spcPts val="1000"/>
              </a:spcBef>
              <a:spcAft>
                <a:spcPts val="0"/>
              </a:spcAft>
              <a:buClr>
                <a:schemeClr val="dk1"/>
              </a:buClr>
              <a:buSzPts val="1600"/>
              <a:buChar char="•"/>
            </a:pPr>
            <a:r>
              <a:rPr b="1" lang="en-US" sz="1600"/>
              <a:t>Result: </a:t>
            </a:r>
            <a:r>
              <a:rPr lang="en-US" sz="1600"/>
              <a:t>The result will be a pie chart as attached in the next slide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9"/>
          <p:cNvSpPr/>
          <p:nvPr/>
        </p:nvSpPr>
        <p:spPr>
          <a:xfrm>
            <a:off x="0" y="0"/>
            <a:ext cx="12192000" cy="6858000"/>
          </a:xfrm>
          <a:prstGeom prst="rect">
            <a:avLst/>
          </a:prstGeom>
          <a:solidFill>
            <a:srgbClr val="45695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9"/>
          <p:cNvSpPr/>
          <p:nvPr/>
        </p:nvSpPr>
        <p:spPr>
          <a:xfrm>
            <a:off x="477012" y="480060"/>
            <a:ext cx="11237976" cy="589788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Chart, pie chart&#10;&#10;Description automatically generated" id="185" name="Google Shape;185;p9"/>
          <p:cNvPicPr preferRelativeResize="0"/>
          <p:nvPr/>
        </p:nvPicPr>
        <p:blipFill rotWithShape="1">
          <a:blip r:embed="rId3">
            <a:alphaModFix/>
          </a:blip>
          <a:srcRect b="0" l="0" r="0" t="0"/>
          <a:stretch/>
        </p:blipFill>
        <p:spPr>
          <a:xfrm>
            <a:off x="1566678" y="643467"/>
            <a:ext cx="9058644" cy="55710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2023-06-12T15:26:17Z</dcterms:created>
  <dc:creator>paluri saisree</dc:creator>
</cp:coreProperties>
</file>