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90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91" r:id="rId21"/>
    <p:sldId id="292" r:id="rId22"/>
    <p:sldId id="293" r:id="rId23"/>
    <p:sldId id="294" r:id="rId24"/>
    <p:sldId id="289" r:id="rId25"/>
    <p:sldId id="288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44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6996E-69C6-4A27-A783-9E30E78D2A21}" type="datetimeFigureOut">
              <a:rPr lang="en-US" smtClean="0"/>
              <a:pPr/>
              <a:t>10/20/2010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6D8B27-AA23-41AE-B08A-92EAE816006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3CA7F84-3042-4FEB-A1CA-FE0F6EA690C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FC2C50-8375-4396-B256-46B874C09977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6E6F624-6065-448A-9E57-6720D26EB06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417243B-1B7E-4C0A-9D91-26DEFBEFC20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29A931-68F8-4641-97CB-B313C31B669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F5D3D-2C02-4990-9DC3-C01BDFD67FF0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FC2C50-8375-4396-B256-46B874C09977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FC2C50-8375-4396-B256-46B874C09977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FC2C50-8375-4396-B256-46B874C09977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FC2C50-8375-4396-B256-46B874C09977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C9A3-B9A0-462D-8844-2C5A4AF8F824}" type="datetimeFigureOut">
              <a:rPr lang="en-US" smtClean="0"/>
              <a:pPr/>
              <a:t>10/20/2010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FF8C-AF10-42FA-B065-6FD8771177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C9A3-B9A0-462D-8844-2C5A4AF8F824}" type="datetimeFigureOut">
              <a:rPr lang="en-US" smtClean="0"/>
              <a:pPr/>
              <a:t>10/20/2010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FF8C-AF10-42FA-B065-6FD8771177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C9A3-B9A0-462D-8844-2C5A4AF8F824}" type="datetimeFigureOut">
              <a:rPr lang="en-US" smtClean="0"/>
              <a:pPr/>
              <a:t>10/20/2010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FF8C-AF10-42FA-B065-6FD8771177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9"/>
          <p:cNvSpPr>
            <a:spLocks noChangeArrowheads="1"/>
          </p:cNvSpPr>
          <p:nvPr userDrawn="1"/>
        </p:nvSpPr>
        <p:spPr bwMode="auto">
          <a:xfrm>
            <a:off x="8915400" y="1905000"/>
            <a:ext cx="228600" cy="2209800"/>
          </a:xfrm>
          <a:prstGeom prst="rect">
            <a:avLst/>
          </a:prstGeom>
          <a:solidFill>
            <a:srgbClr val="2D9F0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4" name="Rectangle 30"/>
          <p:cNvSpPr>
            <a:spLocks noChangeArrowheads="1"/>
          </p:cNvSpPr>
          <p:nvPr userDrawn="1"/>
        </p:nvSpPr>
        <p:spPr bwMode="auto">
          <a:xfrm>
            <a:off x="0" y="1905000"/>
            <a:ext cx="6096000" cy="2209800"/>
          </a:xfrm>
          <a:prstGeom prst="rect">
            <a:avLst/>
          </a:prstGeom>
          <a:solidFill>
            <a:srgbClr val="3188B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pic>
        <p:nvPicPr>
          <p:cNvPr id="5" name="Picture 35" descr="Cognizant_ta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8488" y="319088"/>
            <a:ext cx="3816350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C:\Users\166136\Desktop\Logo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43675" y="252413"/>
            <a:ext cx="21907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2286000"/>
            <a:ext cx="3810000" cy="1066800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3CF4C2-9834-4DC1-BD84-F5FF1A68A8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68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2007, Cognizant Technology Solutions.     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2" descr="C:\Users\166136\Desktop\Logo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0" y="152400"/>
            <a:ext cx="1600200" cy="389614"/>
          </a:xfrm>
          <a:prstGeom prst="roundRect">
            <a:avLst>
              <a:gd name="adj" fmla="val 4443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8100" y="57150"/>
            <a:ext cx="6096000" cy="457200"/>
          </a:xfrm>
          <a:prstGeom prst="rect">
            <a:avLst/>
          </a:prstGeom>
        </p:spPr>
        <p:txBody>
          <a:bodyPr/>
          <a:lstStyle>
            <a:lvl1pPr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124200" y="65468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2007, Cognizant Technology Solutions.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6B8A24-E83A-4C60-88E0-2EED2A0E75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ounded Rectangle 11"/>
          <p:cNvSpPr/>
          <p:nvPr userDrawn="1"/>
        </p:nvSpPr>
        <p:spPr bwMode="auto">
          <a:xfrm>
            <a:off x="152400" y="1101725"/>
            <a:ext cx="5761038" cy="4460875"/>
          </a:xfrm>
          <a:prstGeom prst="roundRect">
            <a:avLst>
              <a:gd name="adj" fmla="val 1634"/>
            </a:avLst>
          </a:prstGeom>
          <a:solidFill>
            <a:srgbClr val="FBFB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 marL="231775" indent="-231775" algn="ctr" eaLnBrk="0" hangingPunct="0">
              <a:defRPr/>
            </a:pPr>
            <a:endParaRPr lang="en-US" sz="2400">
              <a:solidFill>
                <a:srgbClr val="000000"/>
              </a:solidFill>
              <a:latin typeface="Verdana" pitchFamily="34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13" name="Rounded Rectangle 12"/>
          <p:cNvSpPr/>
          <p:nvPr userDrawn="1"/>
        </p:nvSpPr>
        <p:spPr>
          <a:xfrm>
            <a:off x="336550" y="885825"/>
            <a:ext cx="2468563" cy="533400"/>
          </a:xfrm>
          <a:prstGeom prst="roundRect">
            <a:avLst>
              <a:gd name="adj" fmla="val 5953"/>
            </a:avLst>
          </a:prstGeom>
          <a:solidFill>
            <a:srgbClr val="C8D7EA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4" name="Rounded Rectangle 13"/>
          <p:cNvSpPr/>
          <p:nvPr userDrawn="1"/>
        </p:nvSpPr>
        <p:spPr>
          <a:xfrm>
            <a:off x="3162300" y="885825"/>
            <a:ext cx="2468563" cy="533400"/>
          </a:xfrm>
          <a:prstGeom prst="roundRect">
            <a:avLst>
              <a:gd name="adj" fmla="val 5953"/>
            </a:avLst>
          </a:prstGeom>
          <a:solidFill>
            <a:srgbClr val="C8D7EA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5" name="Rounded Rectangle 14"/>
          <p:cNvSpPr/>
          <p:nvPr userDrawn="1"/>
        </p:nvSpPr>
        <p:spPr bwMode="auto">
          <a:xfrm>
            <a:off x="180975" y="5705475"/>
            <a:ext cx="5761038" cy="727075"/>
          </a:xfrm>
          <a:prstGeom prst="roundRect">
            <a:avLst>
              <a:gd name="adj" fmla="val 1634"/>
            </a:avLst>
          </a:prstGeom>
          <a:solidFill>
            <a:srgbClr val="FBFB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 marL="231775" indent="-231775" algn="ctr" eaLnBrk="0" hangingPunct="0">
              <a:defRPr/>
            </a:pPr>
            <a:endParaRPr lang="en-US" sz="2400">
              <a:solidFill>
                <a:srgbClr val="000000"/>
              </a:solidFill>
              <a:latin typeface="Verdana" pitchFamily="34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16" name="Rounded Rectangle 15"/>
          <p:cNvSpPr/>
          <p:nvPr userDrawn="1"/>
        </p:nvSpPr>
        <p:spPr bwMode="auto">
          <a:xfrm>
            <a:off x="6096000" y="3819525"/>
            <a:ext cx="2828925" cy="2657475"/>
          </a:xfrm>
          <a:prstGeom prst="roundRect">
            <a:avLst>
              <a:gd name="adj" fmla="val 1634"/>
            </a:avLst>
          </a:prstGeom>
          <a:solidFill>
            <a:srgbClr val="FBFB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 marL="231775" indent="-231775" algn="ctr" eaLnBrk="0" hangingPunct="0">
              <a:defRPr/>
            </a:pPr>
            <a:endParaRPr lang="en-US" sz="2400">
              <a:solidFill>
                <a:srgbClr val="000000"/>
              </a:solidFill>
              <a:latin typeface="Verdana" pitchFamily="34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17" name="Rounded Rectangle 16"/>
          <p:cNvSpPr/>
          <p:nvPr userDrawn="1"/>
        </p:nvSpPr>
        <p:spPr bwMode="auto">
          <a:xfrm>
            <a:off x="6096000" y="981075"/>
            <a:ext cx="2828925" cy="2657475"/>
          </a:xfrm>
          <a:prstGeom prst="roundRect">
            <a:avLst>
              <a:gd name="adj" fmla="val 1634"/>
            </a:avLst>
          </a:prstGeom>
          <a:solidFill>
            <a:srgbClr val="FBFB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 marL="231775" indent="-231775" algn="ctr" eaLnBrk="0" hangingPunct="0">
              <a:defRPr/>
            </a:pPr>
            <a:endParaRPr lang="en-US" sz="2400">
              <a:solidFill>
                <a:srgbClr val="000000"/>
              </a:solidFill>
              <a:latin typeface="Verdana" pitchFamily="34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18" name="Round Same Side Corner Rectangle 17"/>
          <p:cNvSpPr/>
          <p:nvPr userDrawn="1"/>
        </p:nvSpPr>
        <p:spPr>
          <a:xfrm>
            <a:off x="6099175" y="977900"/>
            <a:ext cx="2825750" cy="307975"/>
          </a:xfrm>
          <a:prstGeom prst="round2SameRect">
            <a:avLst>
              <a:gd name="adj1" fmla="val 9167"/>
              <a:gd name="adj2" fmla="val 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ound Same Side Corner Rectangle 18"/>
          <p:cNvSpPr/>
          <p:nvPr userDrawn="1"/>
        </p:nvSpPr>
        <p:spPr>
          <a:xfrm>
            <a:off x="6099175" y="3819525"/>
            <a:ext cx="2825750" cy="307975"/>
          </a:xfrm>
          <a:prstGeom prst="round2SameRect">
            <a:avLst>
              <a:gd name="adj1" fmla="val 9167"/>
              <a:gd name="adj2" fmla="val 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0" name="Picture 2" descr="C:\Users\166136\Desktop\Logo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0" y="152400"/>
            <a:ext cx="1600200" cy="389614"/>
          </a:xfrm>
          <a:prstGeom prst="roundRect">
            <a:avLst>
              <a:gd name="adj" fmla="val 4443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grpSp>
        <p:nvGrpSpPr>
          <p:cNvPr id="2" name="Group 17"/>
          <p:cNvGrpSpPr>
            <a:grpSpLocks/>
          </p:cNvGrpSpPr>
          <p:nvPr userDrawn="1"/>
        </p:nvGrpSpPr>
        <p:grpSpPr bwMode="auto">
          <a:xfrm>
            <a:off x="333375" y="1838325"/>
            <a:ext cx="2200275" cy="2930525"/>
            <a:chOff x="3406775" y="1628775"/>
            <a:chExt cx="2200275" cy="2930525"/>
          </a:xfrm>
        </p:grpSpPr>
        <p:sp>
          <p:nvSpPr>
            <p:cNvPr id="22" name="Rectangle 21"/>
            <p:cNvSpPr/>
            <p:nvPr/>
          </p:nvSpPr>
          <p:spPr>
            <a:xfrm>
              <a:off x="3406775" y="1628775"/>
              <a:ext cx="2193925" cy="292576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3175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411538" y="1633538"/>
              <a:ext cx="2185987" cy="214312"/>
            </a:xfrm>
            <a:prstGeom prst="rect">
              <a:avLst/>
            </a:prstGeom>
            <a:solidFill>
              <a:sysClr val="windowText" lastClr="000000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ysClr val="window" lastClr="FFFFFF"/>
                </a:solidFill>
                <a:latin typeface="Calibri"/>
              </a:endParaRPr>
            </a:p>
          </p:txBody>
        </p:sp>
        <p:pic>
          <p:nvPicPr>
            <p:cNvPr id="24" name="Picture 8" descr="http://blog.enterprisemobile.com/wp-content/uploads/2009/02/image9.png"/>
            <p:cNvPicPr>
              <a:picLocks noChangeAspect="1" noChangeArrowheads="1"/>
            </p:cNvPicPr>
            <p:nvPr/>
          </p:nvPicPr>
          <p:blipFill>
            <a:blip r:embed="rId3" cstate="print"/>
            <a:srcRect l="1286" t="1013" r="89864" b="89204"/>
            <a:stretch>
              <a:fillRect/>
            </a:stretch>
          </p:blipFill>
          <p:spPr bwMode="auto">
            <a:xfrm>
              <a:off x="3438525" y="1652588"/>
              <a:ext cx="171450" cy="188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" name="Picture 18" descr="http://blog.enterprisemobile.com/wp-content/uploads/2009/02/image9.png"/>
            <p:cNvPicPr>
              <a:picLocks noChangeAspect="1" noChangeArrowheads="1"/>
            </p:cNvPicPr>
            <p:nvPr/>
          </p:nvPicPr>
          <p:blipFill>
            <a:blip r:embed="rId3" cstate="print"/>
            <a:srcRect l="54474" t="1788" r="12689" b="89304"/>
            <a:stretch>
              <a:fillRect/>
            </a:stretch>
          </p:blipFill>
          <p:spPr bwMode="auto">
            <a:xfrm>
              <a:off x="4727575" y="1670050"/>
              <a:ext cx="61912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" name="Picture 10" descr="http://blog.enterprisemobile.com/wp-content/uploads/2009/02/image9.png"/>
            <p:cNvPicPr preferRelativeResize="0">
              <a:picLocks noChangeArrowheads="1"/>
            </p:cNvPicPr>
            <p:nvPr/>
          </p:nvPicPr>
          <p:blipFill>
            <a:blip r:embed="rId3" cstate="print"/>
            <a:srcRect l="59369" t="89130" r="29865"/>
            <a:stretch>
              <a:fillRect/>
            </a:stretch>
          </p:blipFill>
          <p:spPr bwMode="auto">
            <a:xfrm>
              <a:off x="3409950" y="4330700"/>
              <a:ext cx="21971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" name="Picture 12" descr="http://blog.enterprisemobile.com/wp-content/uploads/2009/02/image9.png"/>
            <p:cNvPicPr>
              <a:picLocks noChangeAspect="1" noChangeArrowheads="1"/>
            </p:cNvPicPr>
            <p:nvPr/>
          </p:nvPicPr>
          <p:blipFill>
            <a:blip r:embed="rId3" cstate="print"/>
            <a:srcRect l="46532" t="1346" r="44357" b="90579"/>
            <a:stretch>
              <a:fillRect/>
            </a:stretch>
          </p:blipFill>
          <p:spPr bwMode="auto">
            <a:xfrm>
              <a:off x="4573588" y="1670050"/>
              <a:ext cx="165100" cy="146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" name="Rectangle 32"/>
            <p:cNvSpPr/>
            <p:nvPr/>
          </p:nvSpPr>
          <p:spPr>
            <a:xfrm>
              <a:off x="3416300" y="1860550"/>
              <a:ext cx="2176463" cy="1968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ysClr val="window" lastClr="FFFFFF"/>
                </a:solidFill>
                <a:latin typeface="Calibri"/>
              </a:endParaRPr>
            </a:p>
          </p:txBody>
        </p:sp>
        <p:pic>
          <p:nvPicPr>
            <p:cNvPr id="34" name="Picture 2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443538" y="1703388"/>
              <a:ext cx="119062" cy="1190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5" name="Rectangle 34"/>
          <p:cNvSpPr/>
          <p:nvPr userDrawn="1"/>
        </p:nvSpPr>
        <p:spPr>
          <a:xfrm>
            <a:off x="342900" y="1854200"/>
            <a:ext cx="21844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7" name="Straight Connector 36"/>
          <p:cNvCxnSpPr/>
          <p:nvPr userDrawn="1"/>
        </p:nvCxnSpPr>
        <p:spPr>
          <a:xfrm rot="10800000" flipH="1">
            <a:off x="342900" y="2057400"/>
            <a:ext cx="2184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47"/>
          <p:cNvSpPr txBox="1">
            <a:spLocks noChangeArrowheads="1"/>
          </p:cNvSpPr>
          <p:nvPr userDrawn="1"/>
        </p:nvSpPr>
        <p:spPr bwMode="auto">
          <a:xfrm>
            <a:off x="1647825" y="2070100"/>
            <a:ext cx="8953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latin typeface="Calibri" pitchFamily="34" charset="0"/>
              </a:rPr>
              <a:t>John Doe, </a:t>
            </a:r>
            <a:r>
              <a:rPr lang="en-US" sz="600" b="1" u="sng" dirty="0">
                <a:latin typeface="Calibri" pitchFamily="34" charset="0"/>
              </a:rPr>
              <a:t>Log Out</a:t>
            </a:r>
          </a:p>
        </p:txBody>
      </p:sp>
      <p:sp>
        <p:nvSpPr>
          <p:cNvPr id="39" name="TextBox 21"/>
          <p:cNvSpPr txBox="1">
            <a:spLocks noChangeArrowheads="1"/>
          </p:cNvSpPr>
          <p:nvPr userDrawn="1"/>
        </p:nvSpPr>
        <p:spPr bwMode="auto">
          <a:xfrm>
            <a:off x="292100" y="1846263"/>
            <a:ext cx="471488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900" b="1" u="sng" dirty="0">
                <a:latin typeface="Calibri" pitchFamily="34" charset="0"/>
              </a:rPr>
              <a:t>Home</a:t>
            </a:r>
          </a:p>
        </p:txBody>
      </p:sp>
      <p:sp>
        <p:nvSpPr>
          <p:cNvPr id="40" name="TextBox 47"/>
          <p:cNvSpPr txBox="1">
            <a:spLocks noChangeArrowheads="1"/>
          </p:cNvSpPr>
          <p:nvPr userDrawn="1"/>
        </p:nvSpPr>
        <p:spPr bwMode="auto">
          <a:xfrm>
            <a:off x="1943100" y="1854200"/>
            <a:ext cx="64135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i="1" dirty="0">
                <a:latin typeface="Calibri" pitchFamily="34" charset="0"/>
              </a:rPr>
              <a:t>Site to Store</a:t>
            </a:r>
            <a:endParaRPr lang="en-US" sz="700" b="1" i="1" u="sng" dirty="0">
              <a:latin typeface="Calibri" pitchFamily="34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8100" y="57150"/>
            <a:ext cx="6096000" cy="457200"/>
          </a:xfrm>
          <a:prstGeom prst="rect">
            <a:avLst/>
          </a:prstGeom>
        </p:spPr>
        <p:txBody>
          <a:bodyPr/>
          <a:lstStyle>
            <a:lvl1pPr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Content Placeholder 24"/>
          <p:cNvSpPr>
            <a:spLocks noGrp="1"/>
          </p:cNvSpPr>
          <p:nvPr>
            <p:ph sz="quarter" idx="15"/>
          </p:nvPr>
        </p:nvSpPr>
        <p:spPr>
          <a:xfrm>
            <a:off x="6248400" y="1371600"/>
            <a:ext cx="2362200" cy="457200"/>
          </a:xfrm>
          <a:prstGeom prst="rect">
            <a:avLst/>
          </a:prstGeom>
        </p:spPr>
        <p:txBody>
          <a:bodyPr/>
          <a:lstStyle>
            <a:lvl1pPr>
              <a:buNone/>
              <a:defRPr sz="1000" b="0"/>
            </a:lvl1pPr>
          </a:lstStyle>
          <a:p>
            <a:pPr lvl="0"/>
            <a:r>
              <a:rPr lang="en-US" dirty="0" smtClean="0"/>
              <a:t>Click to edit Master</a:t>
            </a:r>
          </a:p>
        </p:txBody>
      </p:sp>
      <p:sp>
        <p:nvSpPr>
          <p:cNvPr id="28" name="Content Placeholder 24"/>
          <p:cNvSpPr>
            <a:spLocks noGrp="1"/>
          </p:cNvSpPr>
          <p:nvPr>
            <p:ph sz="quarter" idx="16"/>
          </p:nvPr>
        </p:nvSpPr>
        <p:spPr>
          <a:xfrm>
            <a:off x="6248400" y="4267200"/>
            <a:ext cx="2362200" cy="457200"/>
          </a:xfrm>
          <a:prstGeom prst="rect">
            <a:avLst/>
          </a:prstGeom>
        </p:spPr>
        <p:txBody>
          <a:bodyPr/>
          <a:lstStyle>
            <a:lvl1pPr>
              <a:buNone/>
              <a:defRPr sz="1000" b="0"/>
            </a:lvl1pPr>
          </a:lstStyle>
          <a:p>
            <a:pPr lvl="0"/>
            <a:r>
              <a:rPr lang="en-US" dirty="0" smtClean="0"/>
              <a:t>Click to edit Master</a:t>
            </a:r>
          </a:p>
        </p:txBody>
      </p:sp>
      <p:sp>
        <p:nvSpPr>
          <p:cNvPr id="29" name="Content Placeholder 24"/>
          <p:cNvSpPr>
            <a:spLocks noGrp="1"/>
          </p:cNvSpPr>
          <p:nvPr>
            <p:ph sz="quarter" idx="17"/>
          </p:nvPr>
        </p:nvSpPr>
        <p:spPr>
          <a:xfrm>
            <a:off x="3200400" y="914400"/>
            <a:ext cx="2362200" cy="457200"/>
          </a:xfrm>
          <a:prstGeom prst="rect">
            <a:avLst/>
          </a:prstGeom>
        </p:spPr>
        <p:txBody>
          <a:bodyPr/>
          <a:lstStyle>
            <a:lvl1pPr>
              <a:buNone/>
              <a:defRPr sz="1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Content Placeholder 24"/>
          <p:cNvSpPr>
            <a:spLocks noGrp="1"/>
          </p:cNvSpPr>
          <p:nvPr>
            <p:ph sz="quarter" idx="18"/>
          </p:nvPr>
        </p:nvSpPr>
        <p:spPr>
          <a:xfrm>
            <a:off x="6172200" y="990600"/>
            <a:ext cx="2362200" cy="304800"/>
          </a:xfrm>
          <a:prstGeom prst="rect">
            <a:avLst/>
          </a:prstGeom>
        </p:spPr>
        <p:txBody>
          <a:bodyPr/>
          <a:lstStyle>
            <a:lvl1pPr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Content Placeholder 24"/>
          <p:cNvSpPr>
            <a:spLocks noGrp="1"/>
          </p:cNvSpPr>
          <p:nvPr>
            <p:ph sz="quarter" idx="19"/>
          </p:nvPr>
        </p:nvSpPr>
        <p:spPr>
          <a:xfrm>
            <a:off x="6172200" y="3800475"/>
            <a:ext cx="2362200" cy="304800"/>
          </a:xfrm>
          <a:prstGeom prst="rect">
            <a:avLst/>
          </a:prstGeom>
        </p:spPr>
        <p:txBody>
          <a:bodyPr/>
          <a:lstStyle>
            <a:lvl1pPr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Content Placeholder 24"/>
          <p:cNvSpPr>
            <a:spLocks noGrp="1"/>
          </p:cNvSpPr>
          <p:nvPr>
            <p:ph sz="quarter" idx="20"/>
          </p:nvPr>
        </p:nvSpPr>
        <p:spPr>
          <a:xfrm>
            <a:off x="342900" y="4924425"/>
            <a:ext cx="2362200" cy="457200"/>
          </a:xfrm>
          <a:prstGeom prst="rect">
            <a:avLst/>
          </a:prstGeom>
        </p:spPr>
        <p:txBody>
          <a:bodyPr/>
          <a:lstStyle>
            <a:lvl1pPr>
              <a:buNone/>
              <a:defRPr sz="1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Content Placeholder 24"/>
          <p:cNvSpPr>
            <a:spLocks noGrp="1"/>
          </p:cNvSpPr>
          <p:nvPr>
            <p:ph sz="quarter" idx="21"/>
          </p:nvPr>
        </p:nvSpPr>
        <p:spPr>
          <a:xfrm>
            <a:off x="342900" y="5791200"/>
            <a:ext cx="2362200" cy="457200"/>
          </a:xfrm>
          <a:prstGeom prst="rect">
            <a:avLst/>
          </a:prstGeom>
        </p:spPr>
        <p:txBody>
          <a:bodyPr/>
          <a:lstStyle>
            <a:lvl1pPr>
              <a:buNone/>
              <a:defRPr sz="1000" b="1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6" name="Content Placeholder 24"/>
          <p:cNvSpPr>
            <a:spLocks noGrp="1"/>
          </p:cNvSpPr>
          <p:nvPr>
            <p:ph sz="quarter" idx="14"/>
          </p:nvPr>
        </p:nvSpPr>
        <p:spPr>
          <a:xfrm>
            <a:off x="381000" y="914400"/>
            <a:ext cx="2362200" cy="457200"/>
          </a:xfrm>
          <a:prstGeom prst="rect">
            <a:avLst/>
          </a:prstGeom>
        </p:spPr>
        <p:txBody>
          <a:bodyPr/>
          <a:lstStyle>
            <a:lvl1pPr>
              <a:buNone/>
              <a:defRPr sz="1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Footer Placeholder 4"/>
          <p:cNvSpPr>
            <a:spLocks noGrp="1"/>
          </p:cNvSpPr>
          <p:nvPr>
            <p:ph type="ftr" sz="quarter" idx="22"/>
          </p:nvPr>
        </p:nvSpPr>
        <p:spPr>
          <a:xfrm>
            <a:off x="3124200" y="65468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2007, Cognizant Technology Solutions.     </a:t>
            </a:r>
          </a:p>
        </p:txBody>
      </p:sp>
      <p:sp>
        <p:nvSpPr>
          <p:cNvPr id="44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37B8D6-6F71-49EE-9760-E01D4244F8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5"/>
          <p:cNvSpPr>
            <a:spLocks noChangeShapeType="1"/>
          </p:cNvSpPr>
          <p:nvPr/>
        </p:nvSpPr>
        <p:spPr bwMode="auto">
          <a:xfrm>
            <a:off x="914400" y="5838825"/>
            <a:ext cx="8229600" cy="0"/>
          </a:xfrm>
          <a:prstGeom prst="line">
            <a:avLst/>
          </a:prstGeom>
          <a:noFill/>
          <a:ln w="12700" cap="rnd">
            <a:solidFill>
              <a:srgbClr val="C0C0C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" name="Line 13"/>
          <p:cNvSpPr>
            <a:spLocks noChangeShapeType="1"/>
          </p:cNvSpPr>
          <p:nvPr/>
        </p:nvSpPr>
        <p:spPr bwMode="auto">
          <a:xfrm>
            <a:off x="914400" y="2025650"/>
            <a:ext cx="0" cy="3810000"/>
          </a:xfrm>
          <a:prstGeom prst="line">
            <a:avLst/>
          </a:prstGeom>
          <a:noFill/>
          <a:ln w="12700" cap="rnd">
            <a:solidFill>
              <a:srgbClr val="C0C0C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2320925" y="-76041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endParaRPr lang="en-US" dirty="0">
              <a:latin typeface="Times" pitchFamily="18" charset="0"/>
            </a:endParaRPr>
          </a:p>
        </p:txBody>
      </p:sp>
      <p:sp>
        <p:nvSpPr>
          <p:cNvPr id="6" name="Rectangle 29"/>
          <p:cNvSpPr>
            <a:spLocks noChangeArrowheads="1"/>
          </p:cNvSpPr>
          <p:nvPr userDrawn="1"/>
        </p:nvSpPr>
        <p:spPr bwMode="auto">
          <a:xfrm>
            <a:off x="8915400" y="1905000"/>
            <a:ext cx="228600" cy="2209800"/>
          </a:xfrm>
          <a:prstGeom prst="rect">
            <a:avLst/>
          </a:prstGeom>
          <a:solidFill>
            <a:srgbClr val="2D9F0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7" name="Rectangle 30"/>
          <p:cNvSpPr>
            <a:spLocks noChangeArrowheads="1"/>
          </p:cNvSpPr>
          <p:nvPr userDrawn="1"/>
        </p:nvSpPr>
        <p:spPr bwMode="auto">
          <a:xfrm>
            <a:off x="0" y="1905000"/>
            <a:ext cx="6096000" cy="2209800"/>
          </a:xfrm>
          <a:prstGeom prst="rect">
            <a:avLst/>
          </a:prstGeom>
          <a:solidFill>
            <a:srgbClr val="3188B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pic>
        <p:nvPicPr>
          <p:cNvPr id="9" name="Picture 35" descr="Cognizant_ta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188" y="695325"/>
            <a:ext cx="3816350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2286000"/>
            <a:ext cx="3810000" cy="1066800"/>
          </a:xfrm>
        </p:spPr>
        <p:txBody>
          <a:bodyPr/>
          <a:lstStyle>
            <a:lvl1pPr>
              <a:defRPr sz="3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4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95625" y="6453188"/>
            <a:ext cx="51784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800">
                <a:solidFill>
                  <a:srgbClr val="505050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© 2009, Cognizant Technology Solutions.                                             Confidential</a:t>
            </a:r>
            <a:r>
              <a:rPr lang="en-US" sz="900" dirty="0" smtClean="0"/>
              <a:t> </a:t>
            </a:r>
            <a:endParaRPr lang="en-US" sz="9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C9A3-B9A0-462D-8844-2C5A4AF8F824}" type="datetimeFigureOut">
              <a:rPr lang="en-US" smtClean="0"/>
              <a:pPr/>
              <a:t>10/20/2010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FF8C-AF10-42FA-B065-6FD8771177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C9A3-B9A0-462D-8844-2C5A4AF8F824}" type="datetimeFigureOut">
              <a:rPr lang="en-US" smtClean="0"/>
              <a:pPr/>
              <a:t>10/20/2010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FF8C-AF10-42FA-B065-6FD8771177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C9A3-B9A0-462D-8844-2C5A4AF8F824}" type="datetimeFigureOut">
              <a:rPr lang="en-US" smtClean="0"/>
              <a:pPr/>
              <a:t>10/20/2010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FF8C-AF10-42FA-B065-6FD8771177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C9A3-B9A0-462D-8844-2C5A4AF8F824}" type="datetimeFigureOut">
              <a:rPr lang="en-US" smtClean="0"/>
              <a:pPr/>
              <a:t>10/20/2010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FF8C-AF10-42FA-B065-6FD8771177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C9A3-B9A0-462D-8844-2C5A4AF8F824}" type="datetimeFigureOut">
              <a:rPr lang="en-US" smtClean="0"/>
              <a:pPr/>
              <a:t>10/20/2010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FF8C-AF10-42FA-B065-6FD8771177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C9A3-B9A0-462D-8844-2C5A4AF8F824}" type="datetimeFigureOut">
              <a:rPr lang="en-US" smtClean="0"/>
              <a:pPr/>
              <a:t>10/20/2010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FF8C-AF10-42FA-B065-6FD8771177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C9A3-B9A0-462D-8844-2C5A4AF8F824}" type="datetimeFigureOut">
              <a:rPr lang="en-US" smtClean="0"/>
              <a:pPr/>
              <a:t>10/20/2010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FF8C-AF10-42FA-B065-6FD8771177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C9A3-B9A0-462D-8844-2C5A4AF8F824}" type="datetimeFigureOut">
              <a:rPr lang="en-US" smtClean="0"/>
              <a:pPr/>
              <a:t>10/20/2010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FF8C-AF10-42FA-B065-6FD8771177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BC9A3-B9A0-462D-8844-2C5A4AF8F824}" type="datetimeFigureOut">
              <a:rPr lang="en-US" smtClean="0"/>
              <a:pPr/>
              <a:t>10/20/2010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BFF8C-AF10-42FA-B065-6FD87711776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gi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6.jpeg"/><Relationship Id="rId7" Type="http://schemas.openxmlformats.org/officeDocument/2006/relationships/image" Target="../media/image19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eg"/><Relationship Id="rId11" Type="http://schemas.openxmlformats.org/officeDocument/2006/relationships/image" Target="../media/image21.jpeg"/><Relationship Id="rId5" Type="http://schemas.openxmlformats.org/officeDocument/2006/relationships/image" Target="../media/image17.jpeg"/><Relationship Id="rId10" Type="http://schemas.openxmlformats.org/officeDocument/2006/relationships/image" Target="../media/image14.jpeg"/><Relationship Id="rId4" Type="http://schemas.openxmlformats.org/officeDocument/2006/relationships/hyperlink" Target="http://images.google.co.in/imgres?imgurl=http://www.designofsignage.com/application/symbol/hands/image/600x600/hand-press-button-4.jpg&amp;imgrefurl=http://www.designofsignage.com/application/symbol/hands/largesymbols/press-button-2.html&amp;usg=__BJSAqnmFQqkpfa0sh12-BeXbebg=&amp;h=600&amp;w=600&amp;sz=16&amp;hl=en&amp;start=15&amp;tbnid=Nj6Pd9cNueHWpM:&amp;tbnh=135&amp;tbnw=135&amp;prev=/images?q=Hand+Pressing+icon&amp;gbv=2&amp;hl=en&amp;safe=active&amp;sa=G" TargetMode="External"/><Relationship Id="rId9" Type="http://schemas.openxmlformats.org/officeDocument/2006/relationships/image" Target="../media/image15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7" Type="http://schemas.openxmlformats.org/officeDocument/2006/relationships/image" Target="../media/image2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3.png"/><Relationship Id="rId4" Type="http://schemas.openxmlformats.org/officeDocument/2006/relationships/image" Target="../media/image1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jpeg"/><Relationship Id="rId5" Type="http://schemas.openxmlformats.org/officeDocument/2006/relationships/image" Target="../media/image23.png"/><Relationship Id="rId4" Type="http://schemas.openxmlformats.org/officeDocument/2006/relationships/image" Target="../media/image14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eg"/><Relationship Id="rId13" Type="http://schemas.openxmlformats.org/officeDocument/2006/relationships/image" Target="../media/image36.jpeg"/><Relationship Id="rId18" Type="http://schemas.openxmlformats.org/officeDocument/2006/relationships/image" Target="../media/image41.jpeg"/><Relationship Id="rId3" Type="http://schemas.openxmlformats.org/officeDocument/2006/relationships/image" Target="../media/image26.png"/><Relationship Id="rId21" Type="http://schemas.openxmlformats.org/officeDocument/2006/relationships/image" Target="../media/image44.gif"/><Relationship Id="rId7" Type="http://schemas.openxmlformats.org/officeDocument/2006/relationships/image" Target="../media/image30.png"/><Relationship Id="rId12" Type="http://schemas.openxmlformats.org/officeDocument/2006/relationships/image" Target="../media/image35.jpeg"/><Relationship Id="rId17" Type="http://schemas.openxmlformats.org/officeDocument/2006/relationships/image" Target="../media/image40.png"/><Relationship Id="rId2" Type="http://schemas.openxmlformats.org/officeDocument/2006/relationships/image" Target="../media/image25.png"/><Relationship Id="rId16" Type="http://schemas.openxmlformats.org/officeDocument/2006/relationships/image" Target="../media/image39.jpeg"/><Relationship Id="rId20" Type="http://schemas.openxmlformats.org/officeDocument/2006/relationships/image" Target="../media/image4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jpeg"/><Relationship Id="rId5" Type="http://schemas.openxmlformats.org/officeDocument/2006/relationships/image" Target="../media/image28.png"/><Relationship Id="rId15" Type="http://schemas.openxmlformats.org/officeDocument/2006/relationships/image" Target="../media/image38.jpeg"/><Relationship Id="rId10" Type="http://schemas.openxmlformats.org/officeDocument/2006/relationships/image" Target="../media/image33.jpeg"/><Relationship Id="rId19" Type="http://schemas.openxmlformats.org/officeDocument/2006/relationships/image" Target="../media/image42.gif"/><Relationship Id="rId4" Type="http://schemas.openxmlformats.org/officeDocument/2006/relationships/image" Target="../media/image27.png"/><Relationship Id="rId9" Type="http://schemas.openxmlformats.org/officeDocument/2006/relationships/image" Target="../media/image32.jpeg"/><Relationship Id="rId14" Type="http://schemas.openxmlformats.org/officeDocument/2006/relationships/image" Target="../media/image37.jpe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50.png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12" Type="http://schemas.openxmlformats.org/officeDocument/2006/relationships/image" Target="../media/image4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48.png"/><Relationship Id="rId5" Type="http://schemas.openxmlformats.org/officeDocument/2006/relationships/image" Target="../media/image45.png"/><Relationship Id="rId15" Type="http://schemas.openxmlformats.org/officeDocument/2006/relationships/image" Target="../media/image29.png"/><Relationship Id="rId10" Type="http://schemas.openxmlformats.org/officeDocument/2006/relationships/image" Target="../media/image47.png"/><Relationship Id="rId4" Type="http://schemas.openxmlformats.org/officeDocument/2006/relationships/image" Target="../media/image28.png"/><Relationship Id="rId9" Type="http://schemas.openxmlformats.org/officeDocument/2006/relationships/image" Target="../media/image46.png"/><Relationship Id="rId14" Type="http://schemas.openxmlformats.org/officeDocument/2006/relationships/image" Target="../media/image51.gi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51.gif"/><Relationship Id="rId5" Type="http://schemas.openxmlformats.org/officeDocument/2006/relationships/image" Target="../media/image45.png"/><Relationship Id="rId10" Type="http://schemas.openxmlformats.org/officeDocument/2006/relationships/image" Target="../media/image53.png"/><Relationship Id="rId4" Type="http://schemas.openxmlformats.org/officeDocument/2006/relationships/image" Target="../media/image28.png"/><Relationship Id="rId9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51.gif"/><Relationship Id="rId3" Type="http://schemas.openxmlformats.org/officeDocument/2006/relationships/image" Target="../media/image25.png"/><Relationship Id="rId7" Type="http://schemas.openxmlformats.org/officeDocument/2006/relationships/image" Target="../media/image52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30.png"/><Relationship Id="rId5" Type="http://schemas.openxmlformats.org/officeDocument/2006/relationships/image" Target="../media/image45.png"/><Relationship Id="rId10" Type="http://schemas.openxmlformats.org/officeDocument/2006/relationships/image" Target="../media/image27.png"/><Relationship Id="rId4" Type="http://schemas.openxmlformats.org/officeDocument/2006/relationships/image" Target="../media/image28.png"/><Relationship Id="rId9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45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0.png"/><Relationship Id="rId4" Type="http://schemas.openxmlformats.org/officeDocument/2006/relationships/image" Target="../media/image25.png"/><Relationship Id="rId9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12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51.gif"/><Relationship Id="rId5" Type="http://schemas.openxmlformats.org/officeDocument/2006/relationships/image" Target="../media/image26.png"/><Relationship Id="rId10" Type="http://schemas.openxmlformats.org/officeDocument/2006/relationships/image" Target="../media/image55.png"/><Relationship Id="rId4" Type="http://schemas.openxmlformats.org/officeDocument/2006/relationships/image" Target="../media/image45.png"/><Relationship Id="rId9" Type="http://schemas.openxmlformats.org/officeDocument/2006/relationships/image" Target="../media/image5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5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29.png"/><Relationship Id="rId5" Type="http://schemas.openxmlformats.org/officeDocument/2006/relationships/image" Target="../media/image55.png"/><Relationship Id="rId10" Type="http://schemas.openxmlformats.org/officeDocument/2006/relationships/image" Target="../media/image57.png"/><Relationship Id="rId4" Type="http://schemas.openxmlformats.org/officeDocument/2006/relationships/image" Target="../media/image28.png"/><Relationship Id="rId9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45.png"/><Relationship Id="rId9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29.png"/><Relationship Id="rId4" Type="http://schemas.openxmlformats.org/officeDocument/2006/relationships/image" Target="../media/image45.png"/><Relationship Id="rId9" Type="http://schemas.openxmlformats.org/officeDocument/2006/relationships/image" Target="../media/image5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45.png"/><Relationship Id="rId9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279399" y="706438"/>
            <a:ext cx="8613391" cy="582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dirty="0"/>
              <a:t>Sujit has an overall experience of more than </a:t>
            </a:r>
            <a:r>
              <a:rPr lang="en-US" dirty="0" smtClean="0"/>
              <a:t>4+ years in android based  Smart phone   and Information Technology</a:t>
            </a:r>
            <a:r>
              <a:rPr lang="en-US" dirty="0" smtClean="0"/>
              <a:t>.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dirty="0" smtClean="0"/>
              <a:t>Certified HCI from IIT Bombay in CEP course.</a:t>
            </a:r>
            <a:endParaRPr lang="en-US" dirty="0"/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mtClean="0"/>
              <a:t>In </a:t>
            </a:r>
            <a:r>
              <a:rPr lang="en-US" dirty="0" smtClean="0"/>
              <a:t>smart phones has worked on horizontal features like selection mechanism and keypad.</a:t>
            </a:r>
            <a:endParaRPr lang="en-US" dirty="0"/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dirty="0"/>
              <a:t>He has completed around </a:t>
            </a:r>
            <a:r>
              <a:rPr lang="en-US" dirty="0" smtClean="0"/>
              <a:t>24 projects following in IT service industry. </a:t>
            </a:r>
            <a:endParaRPr lang="en-US" dirty="0"/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dirty="0"/>
              <a:t>He was involved in architecting high performance user interfaces across various domains for customers in the US and Europe.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dirty="0"/>
              <a:t>Provided UI consulting services for </a:t>
            </a:r>
            <a:r>
              <a:rPr lang="en-US" b="1" dirty="0"/>
              <a:t>Enterprise Application, Websites, Portals and Handheld.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dirty="0"/>
              <a:t>He has hands-on experience in UI Engineering methods like Heuristic Evaluation, conducting user analysis, conducting UI Testing, Participative Task Analysis, telephonic interviews and has developed paper prototypes, low-fidelity prototypes and high-fidelity prototypes using tools.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dirty="0"/>
              <a:t>Has excellent knowledge and business process understanding in various domains like Insurance, Healthcare, Banking &amp; Financial Services, Manlog, Retail and Life Science 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Placeholder 1"/>
          <p:cNvSpPr>
            <a:spLocks noGrp="1"/>
          </p:cNvSpPr>
          <p:nvPr>
            <p:ph type="body" sz="quarter" idx="13"/>
          </p:nvPr>
        </p:nvSpPr>
        <p:spPr bwMode="auto">
          <a:xfrm>
            <a:off x="38100" y="57150"/>
            <a:ext cx="72009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400" smtClean="0"/>
              <a:t>Customer Pick Up – Screen Flow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273425" y="1328738"/>
            <a:ext cx="1143000" cy="274637"/>
          </a:xfrm>
          <a:prstGeom prst="roundRect">
            <a:avLst>
              <a:gd name="adj" fmla="val 8667"/>
            </a:avLst>
          </a:prstGeom>
          <a:gradFill flip="none" rotWithShape="1">
            <a:gsLst>
              <a:gs pos="0">
                <a:schemeClr val="accent3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3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3">
                  <a:lumMod val="60000"/>
                  <a:lumOff val="40000"/>
                  <a:shade val="100000"/>
                  <a:satMod val="115000"/>
                </a:schemeClr>
              </a:gs>
            </a:gsLst>
            <a:lin ang="8100000" scaled="1"/>
            <a:tileRect/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Select Site to store Pickup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33400" y="1981200"/>
            <a:ext cx="1143000" cy="274638"/>
          </a:xfrm>
          <a:prstGeom prst="roundRect">
            <a:avLst>
              <a:gd name="adj" fmla="val 8667"/>
            </a:avLst>
          </a:prstGeom>
          <a:gradFill flip="none" rotWithShape="1">
            <a:gsLst>
              <a:gs pos="0">
                <a:schemeClr val="accent3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3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3">
                  <a:lumMod val="60000"/>
                  <a:lumOff val="40000"/>
                  <a:shade val="100000"/>
                  <a:satMod val="115000"/>
                </a:schemeClr>
              </a:gs>
            </a:gsLst>
            <a:lin ang="8100000" scaled="1"/>
            <a:tileRect/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Scan ASN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905000" y="1981200"/>
            <a:ext cx="1143000" cy="274638"/>
          </a:xfrm>
          <a:prstGeom prst="roundRect">
            <a:avLst>
              <a:gd name="adj" fmla="val 8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Enter Walmart.com order Number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276600" y="1981200"/>
            <a:ext cx="1143000" cy="274638"/>
          </a:xfrm>
          <a:prstGeom prst="roundRect">
            <a:avLst>
              <a:gd name="adj" fmla="val 8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Enter Customer Name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648200" y="1981200"/>
            <a:ext cx="1143000" cy="274638"/>
          </a:xfrm>
          <a:prstGeom prst="roundRect">
            <a:avLst>
              <a:gd name="adj" fmla="val 8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Enter Customer Phone Number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019800" y="1981200"/>
            <a:ext cx="1295400" cy="274638"/>
          </a:xfrm>
          <a:prstGeom prst="roundRect">
            <a:avLst>
              <a:gd name="adj" fmla="val 8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Enter Customer Alternate Pickup name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282950" y="3267075"/>
            <a:ext cx="1143000" cy="274638"/>
          </a:xfrm>
          <a:prstGeom prst="roundRect">
            <a:avLst>
              <a:gd name="adj" fmla="val 8667"/>
            </a:avLst>
          </a:prstGeom>
          <a:gradFill flip="none" rotWithShape="1">
            <a:gsLst>
              <a:gs pos="0">
                <a:schemeClr val="accent3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3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3">
                  <a:lumMod val="60000"/>
                  <a:lumOff val="40000"/>
                  <a:shade val="100000"/>
                  <a:satMod val="115000"/>
                </a:schemeClr>
              </a:gs>
            </a:gsLst>
            <a:lin ang="8100000" scaled="1"/>
            <a:tileRect/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View Order Details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282950" y="3770313"/>
            <a:ext cx="1143000" cy="274637"/>
          </a:xfrm>
          <a:prstGeom prst="roundRect">
            <a:avLst>
              <a:gd name="adj" fmla="val 8667"/>
            </a:avLst>
          </a:prstGeom>
          <a:gradFill flip="none" rotWithShape="1">
            <a:gsLst>
              <a:gs pos="0">
                <a:schemeClr val="accent3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3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3">
                  <a:lumMod val="60000"/>
                  <a:lumOff val="40000"/>
                  <a:shade val="100000"/>
                  <a:satMod val="115000"/>
                </a:schemeClr>
              </a:gs>
            </a:gsLst>
            <a:lin ang="8100000" scaled="1"/>
            <a:tileRect/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Pull the order &amp; Update status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282950" y="4227513"/>
            <a:ext cx="1143000" cy="274637"/>
          </a:xfrm>
          <a:prstGeom prst="roundRect">
            <a:avLst>
              <a:gd name="adj" fmla="val 8667"/>
            </a:avLst>
          </a:prstGeom>
          <a:gradFill flip="none" rotWithShape="1">
            <a:gsLst>
              <a:gs pos="0">
                <a:schemeClr val="accent3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3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3">
                  <a:lumMod val="60000"/>
                  <a:lumOff val="40000"/>
                  <a:shade val="100000"/>
                  <a:satMod val="115000"/>
                </a:schemeClr>
              </a:gs>
            </a:gsLst>
            <a:lin ang="8100000" scaled="1"/>
            <a:tileRect/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View the receipt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282950" y="4760913"/>
            <a:ext cx="1143000" cy="274637"/>
          </a:xfrm>
          <a:prstGeom prst="roundRect">
            <a:avLst>
              <a:gd name="adj" fmla="val 8667"/>
            </a:avLst>
          </a:prstGeom>
          <a:gradFill flip="none" rotWithShape="1">
            <a:gsLst>
              <a:gs pos="0">
                <a:schemeClr val="accent3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3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3">
                  <a:lumMod val="60000"/>
                  <a:lumOff val="40000"/>
                  <a:shade val="100000"/>
                  <a:satMod val="115000"/>
                </a:schemeClr>
              </a:gs>
            </a:gsLst>
            <a:lin ang="8100000" scaled="1"/>
            <a:tileRect/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Get the customer Signature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282950" y="5218113"/>
            <a:ext cx="1143000" cy="274637"/>
          </a:xfrm>
          <a:prstGeom prst="roundRect">
            <a:avLst>
              <a:gd name="adj" fmla="val 8667"/>
            </a:avLst>
          </a:prstGeom>
          <a:gradFill flip="none" rotWithShape="1">
            <a:gsLst>
              <a:gs pos="0">
                <a:schemeClr val="accent3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3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3">
                  <a:lumMod val="60000"/>
                  <a:lumOff val="40000"/>
                  <a:shade val="100000"/>
                  <a:satMod val="115000"/>
                </a:schemeClr>
              </a:gs>
            </a:gsLst>
            <a:lin ang="8100000" scaled="1"/>
            <a:tileRect/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Print Receipt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282950" y="2746375"/>
            <a:ext cx="1143000" cy="274638"/>
          </a:xfrm>
          <a:prstGeom prst="roundRect">
            <a:avLst>
              <a:gd name="adj" fmla="val 8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Search &amp; Select Order</a:t>
            </a:r>
          </a:p>
        </p:txBody>
      </p:sp>
      <p:cxnSp>
        <p:nvCxnSpPr>
          <p:cNvPr id="19" name="Shape 18"/>
          <p:cNvCxnSpPr>
            <a:stCxn id="5" idx="2"/>
            <a:endCxn id="10" idx="1"/>
          </p:cNvCxnSpPr>
          <p:nvPr/>
        </p:nvCxnSpPr>
        <p:spPr>
          <a:xfrm rot="16200000" flipH="1">
            <a:off x="1619250" y="1741488"/>
            <a:ext cx="1149350" cy="21780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8" idx="2"/>
            <a:endCxn id="17" idx="0"/>
          </p:cNvCxnSpPr>
          <p:nvPr/>
        </p:nvCxnSpPr>
        <p:spPr>
          <a:xfrm rot="5400000">
            <a:off x="4291806" y="1818482"/>
            <a:ext cx="490537" cy="13652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9" idx="2"/>
            <a:endCxn id="17" idx="0"/>
          </p:cNvCxnSpPr>
          <p:nvPr/>
        </p:nvCxnSpPr>
        <p:spPr>
          <a:xfrm rot="5400000">
            <a:off x="5015706" y="1094582"/>
            <a:ext cx="490537" cy="28130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2"/>
            <a:endCxn id="17" idx="0"/>
          </p:cNvCxnSpPr>
          <p:nvPr/>
        </p:nvCxnSpPr>
        <p:spPr>
          <a:xfrm rot="16200000" flipH="1">
            <a:off x="3606006" y="2497932"/>
            <a:ext cx="490537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2"/>
            <a:endCxn id="7" idx="0"/>
          </p:cNvCxnSpPr>
          <p:nvPr/>
        </p:nvCxnSpPr>
        <p:spPr>
          <a:xfrm rot="16200000" flipH="1">
            <a:off x="3657600" y="1790700"/>
            <a:ext cx="377825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4" idx="0"/>
          </p:cNvCxnSpPr>
          <p:nvPr/>
        </p:nvCxnSpPr>
        <p:spPr>
          <a:xfrm rot="16200000" flipH="1">
            <a:off x="3710781" y="1194594"/>
            <a:ext cx="258763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4" idx="2"/>
            <a:endCxn id="6" idx="0"/>
          </p:cNvCxnSpPr>
          <p:nvPr/>
        </p:nvCxnSpPr>
        <p:spPr>
          <a:xfrm rot="5400000">
            <a:off x="2971800" y="1108075"/>
            <a:ext cx="377825" cy="13684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4" idx="2"/>
            <a:endCxn id="5" idx="0"/>
          </p:cNvCxnSpPr>
          <p:nvPr/>
        </p:nvCxnSpPr>
        <p:spPr>
          <a:xfrm rot="5400000">
            <a:off x="2286000" y="422275"/>
            <a:ext cx="377825" cy="27400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4" idx="2"/>
            <a:endCxn id="8" idx="0"/>
          </p:cNvCxnSpPr>
          <p:nvPr/>
        </p:nvCxnSpPr>
        <p:spPr>
          <a:xfrm rot="16200000" flipH="1">
            <a:off x="4343400" y="1104900"/>
            <a:ext cx="377825" cy="13747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4" idx="2"/>
            <a:endCxn id="9" idx="0"/>
          </p:cNvCxnSpPr>
          <p:nvPr/>
        </p:nvCxnSpPr>
        <p:spPr>
          <a:xfrm rot="16200000" flipH="1">
            <a:off x="5067300" y="381000"/>
            <a:ext cx="377825" cy="28225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7" idx="2"/>
            <a:endCxn id="10" idx="0"/>
          </p:cNvCxnSpPr>
          <p:nvPr/>
        </p:nvCxnSpPr>
        <p:spPr>
          <a:xfrm rot="5400000">
            <a:off x="3729832" y="3144044"/>
            <a:ext cx="24765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0" idx="2"/>
            <a:endCxn id="11" idx="0"/>
          </p:cNvCxnSpPr>
          <p:nvPr/>
        </p:nvCxnSpPr>
        <p:spPr>
          <a:xfrm rot="5400000">
            <a:off x="3739357" y="3656806"/>
            <a:ext cx="2286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1" idx="2"/>
            <a:endCxn id="12" idx="0"/>
          </p:cNvCxnSpPr>
          <p:nvPr/>
        </p:nvCxnSpPr>
        <p:spPr>
          <a:xfrm rot="5400000">
            <a:off x="3761582" y="4136231"/>
            <a:ext cx="18415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2" idx="2"/>
            <a:endCxn id="13" idx="0"/>
          </p:cNvCxnSpPr>
          <p:nvPr/>
        </p:nvCxnSpPr>
        <p:spPr>
          <a:xfrm rot="5400000">
            <a:off x="3723482" y="4631531"/>
            <a:ext cx="26035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3" idx="2"/>
            <a:endCxn id="14" idx="0"/>
          </p:cNvCxnSpPr>
          <p:nvPr/>
        </p:nvCxnSpPr>
        <p:spPr>
          <a:xfrm rot="5400000">
            <a:off x="3761582" y="5126831"/>
            <a:ext cx="18415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hape 57"/>
          <p:cNvCxnSpPr>
            <a:stCxn id="6" idx="2"/>
            <a:endCxn id="10" idx="1"/>
          </p:cNvCxnSpPr>
          <p:nvPr/>
        </p:nvCxnSpPr>
        <p:spPr>
          <a:xfrm rot="16200000" flipH="1">
            <a:off x="2305050" y="2427288"/>
            <a:ext cx="1149350" cy="8064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3263900" y="901700"/>
            <a:ext cx="1143000" cy="228600"/>
          </a:xfrm>
          <a:prstGeom prst="roundRect">
            <a:avLst>
              <a:gd name="adj" fmla="val 8667"/>
            </a:avLst>
          </a:prstGeom>
          <a:gradFill flip="none" rotWithShape="1">
            <a:gsLst>
              <a:gs pos="0">
                <a:schemeClr val="accent3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3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3">
                  <a:lumMod val="60000"/>
                  <a:lumOff val="40000"/>
                  <a:shade val="100000"/>
                  <a:satMod val="115000"/>
                </a:schemeClr>
              </a:gs>
            </a:gsLst>
            <a:lin ang="8100000" scaled="1"/>
            <a:tileRect/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Enter Login details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33F02DD4-27F3-413C-AA37-1F6C5C16CE1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Placeholder 1"/>
          <p:cNvSpPr>
            <a:spLocks noGrp="1"/>
          </p:cNvSpPr>
          <p:nvPr>
            <p:ph type="body" sz="quarter" idx="13"/>
          </p:nvPr>
        </p:nvSpPr>
        <p:spPr bwMode="auto">
          <a:xfrm>
            <a:off x="38100" y="57150"/>
            <a:ext cx="71247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400" smtClean="0"/>
              <a:t>Customer Pick Up - Home</a:t>
            </a:r>
          </a:p>
        </p:txBody>
      </p:sp>
      <p:sp>
        <p:nvSpPr>
          <p:cNvPr id="22" name="TextBox 47"/>
          <p:cNvSpPr txBox="1">
            <a:spLocks noChangeArrowheads="1"/>
          </p:cNvSpPr>
          <p:nvPr/>
        </p:nvSpPr>
        <p:spPr bwMode="auto">
          <a:xfrm>
            <a:off x="320675" y="2070100"/>
            <a:ext cx="50165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kern="0" dirty="0">
                <a:solidFill>
                  <a:sysClr val="windowText" lastClr="000000"/>
                </a:solidFill>
                <a:latin typeface="Calibri" pitchFamily="34" charset="0"/>
              </a:rPr>
              <a:t>Home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66713" y="1890713"/>
            <a:ext cx="609600" cy="152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>
              <a:defRPr/>
            </a:pPr>
            <a:fld id="{F8611918-F032-453B-830D-E861D42B2B8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9230" name="TextBox 26"/>
          <p:cNvSpPr txBox="1">
            <a:spLocks noChangeArrowheads="1"/>
          </p:cNvSpPr>
          <p:nvPr/>
        </p:nvSpPr>
        <p:spPr bwMode="auto">
          <a:xfrm>
            <a:off x="382588" y="2495550"/>
            <a:ext cx="2133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latin typeface="Calibri" pitchFamily="34" charset="0"/>
              </a:rPr>
              <a:t>Welcome to Site to Store !</a:t>
            </a:r>
            <a:endParaRPr lang="en-US" sz="1600" b="1">
              <a:latin typeface="Calibri" pitchFamily="34" charset="0"/>
            </a:endParaRPr>
          </a:p>
        </p:txBody>
      </p:sp>
      <p:sp>
        <p:nvSpPr>
          <p:cNvPr id="9231" name="Rectangle 6"/>
          <p:cNvSpPr>
            <a:spLocks noChangeArrowheads="1"/>
          </p:cNvSpPr>
          <p:nvPr/>
        </p:nvSpPr>
        <p:spPr bwMode="auto">
          <a:xfrm>
            <a:off x="395288" y="2819400"/>
            <a:ext cx="2395537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1100">
                <a:latin typeface="Calibri" pitchFamily="34" charset="0"/>
              </a:rPr>
              <a:t> Site to Store Pickup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1100">
                <a:latin typeface="Calibri" pitchFamily="34" charset="0"/>
              </a:rPr>
              <a:t> Search Receipt</a:t>
            </a:r>
          </a:p>
        </p:txBody>
      </p:sp>
      <p:sp>
        <p:nvSpPr>
          <p:cNvPr id="9232" name="Rounded Rectangle 7"/>
          <p:cNvSpPr>
            <a:spLocks noChangeArrowheads="1"/>
          </p:cNvSpPr>
          <p:nvPr/>
        </p:nvSpPr>
        <p:spPr bwMode="auto">
          <a:xfrm>
            <a:off x="400050" y="2935288"/>
            <a:ext cx="2074863" cy="2921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231775" indent="-231775"/>
            <a:endParaRPr lang="en-US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9233" name="Rounded Rectangle 8"/>
          <p:cNvSpPr>
            <a:spLocks noChangeArrowheads="1"/>
          </p:cNvSpPr>
          <p:nvPr/>
        </p:nvSpPr>
        <p:spPr bwMode="auto">
          <a:xfrm>
            <a:off x="400050" y="3263900"/>
            <a:ext cx="2074863" cy="2921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231775" indent="-231775"/>
            <a:endParaRPr lang="en-US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9234" name="Rounded Rectangle 8"/>
          <p:cNvSpPr>
            <a:spLocks noChangeArrowheads="1"/>
          </p:cNvSpPr>
          <p:nvPr/>
        </p:nvSpPr>
        <p:spPr bwMode="auto">
          <a:xfrm>
            <a:off x="393700" y="3582988"/>
            <a:ext cx="2074863" cy="2921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231775" indent="-231775"/>
            <a:endParaRPr lang="en-US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9235" name="Rectangle 23"/>
          <p:cNvSpPr>
            <a:spLocks noChangeArrowheads="1"/>
          </p:cNvSpPr>
          <p:nvPr/>
        </p:nvSpPr>
        <p:spPr bwMode="auto">
          <a:xfrm>
            <a:off x="403225" y="3467100"/>
            <a:ext cx="93662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1100">
                <a:latin typeface="Calibri" pitchFamily="34" charset="0"/>
              </a:rPr>
              <a:t> Set Printer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Placeholder 1"/>
          <p:cNvSpPr>
            <a:spLocks noGrp="1"/>
          </p:cNvSpPr>
          <p:nvPr>
            <p:ph type="body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400" smtClean="0"/>
              <a:t>Customer Pick Up – Find Order</a:t>
            </a:r>
          </a:p>
        </p:txBody>
      </p:sp>
      <p:sp>
        <p:nvSpPr>
          <p:cNvPr id="33" name="Rounded Rectangle 32"/>
          <p:cNvSpPr/>
          <p:nvPr/>
        </p:nvSpPr>
        <p:spPr bwMode="auto">
          <a:xfrm>
            <a:off x="447675" y="3082925"/>
            <a:ext cx="2011363" cy="274638"/>
          </a:xfrm>
          <a:prstGeom prst="roundRect">
            <a:avLst>
              <a:gd name="adj" fmla="val 3901"/>
            </a:avLst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85000"/>
              </a:srgbClr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kern="0" dirty="0">
                <a:solidFill>
                  <a:srgbClr val="000000"/>
                </a:solidFill>
                <a:latin typeface="Calibri"/>
              </a:rPr>
              <a:t>Walmart.com Order Number</a:t>
            </a:r>
          </a:p>
        </p:txBody>
      </p:sp>
      <p:sp>
        <p:nvSpPr>
          <p:cNvPr id="10246" name="TextBox 26"/>
          <p:cNvSpPr txBox="1">
            <a:spLocks noChangeArrowheads="1"/>
          </p:cNvSpPr>
          <p:nvPr/>
        </p:nvSpPr>
        <p:spPr bwMode="auto">
          <a:xfrm>
            <a:off x="369888" y="2266950"/>
            <a:ext cx="19208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en-US" sz="800" b="1">
                <a:latin typeface="Calibri" pitchFamily="34" charset="0"/>
                <a:cs typeface="Times New Roman" pitchFamily="18" charset="0"/>
              </a:rPr>
              <a:t>Press Scan button or Enter ASN</a:t>
            </a:r>
            <a:endParaRPr lang="en-US" sz="700" b="1">
              <a:latin typeface="Calibri" pitchFamily="34" charset="0"/>
            </a:endParaRPr>
          </a:p>
        </p:txBody>
      </p:sp>
      <p:sp>
        <p:nvSpPr>
          <p:cNvPr id="10247" name="TextBox 26"/>
          <p:cNvSpPr txBox="1">
            <a:spLocks noChangeArrowheads="1"/>
          </p:cNvSpPr>
          <p:nvPr/>
        </p:nvSpPr>
        <p:spPr bwMode="auto">
          <a:xfrm>
            <a:off x="1206500" y="2592388"/>
            <a:ext cx="320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en-US" sz="800" b="1">
                <a:latin typeface="Calibri" pitchFamily="34" charset="0"/>
                <a:cs typeface="Times New Roman" pitchFamily="18" charset="0"/>
              </a:rPr>
              <a:t>or</a:t>
            </a:r>
            <a:endParaRPr lang="en-US" sz="700" b="1">
              <a:latin typeface="Calibri" pitchFamily="34" charset="0"/>
            </a:endParaRPr>
          </a:p>
        </p:txBody>
      </p:sp>
      <p:sp>
        <p:nvSpPr>
          <p:cNvPr id="10248" name="Rectangle 25"/>
          <p:cNvSpPr>
            <a:spLocks noChangeArrowheads="1"/>
          </p:cNvSpPr>
          <p:nvPr/>
        </p:nvSpPr>
        <p:spPr bwMode="auto">
          <a:xfrm>
            <a:off x="354013" y="2838450"/>
            <a:ext cx="169862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 b="1">
                <a:latin typeface="Calibri" pitchFamily="34" charset="0"/>
                <a:cs typeface="Times New Roman" pitchFamily="18" charset="0"/>
              </a:rPr>
              <a:t>Search by any one of the following: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673100" y="2533650"/>
            <a:ext cx="1327150" cy="158750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0250" name="TextBox 45"/>
          <p:cNvSpPr txBox="1">
            <a:spLocks noChangeArrowheads="1"/>
          </p:cNvSpPr>
          <p:nvPr/>
        </p:nvSpPr>
        <p:spPr bwMode="auto">
          <a:xfrm>
            <a:off x="596900" y="2478088"/>
            <a:ext cx="2190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>
                <a:latin typeface="Calibri" pitchFamily="34" charset="0"/>
              </a:rPr>
              <a:t>|</a:t>
            </a:r>
          </a:p>
        </p:txBody>
      </p:sp>
      <p:sp>
        <p:nvSpPr>
          <p:cNvPr id="39" name="Rounded Rectangle 38"/>
          <p:cNvSpPr/>
          <p:nvPr/>
        </p:nvSpPr>
        <p:spPr bwMode="auto">
          <a:xfrm>
            <a:off x="457200" y="3419475"/>
            <a:ext cx="2011363" cy="274638"/>
          </a:xfrm>
          <a:prstGeom prst="roundRect">
            <a:avLst>
              <a:gd name="adj" fmla="val 3901"/>
            </a:avLst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85000"/>
              </a:srgbClr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kern="0" dirty="0">
                <a:solidFill>
                  <a:srgbClr val="000000"/>
                </a:solidFill>
                <a:latin typeface="Calibri"/>
              </a:rPr>
              <a:t>Customer’s Name</a:t>
            </a:r>
          </a:p>
        </p:txBody>
      </p:sp>
      <p:sp>
        <p:nvSpPr>
          <p:cNvPr id="40" name="Rounded Rectangle 39"/>
          <p:cNvSpPr/>
          <p:nvPr/>
        </p:nvSpPr>
        <p:spPr bwMode="auto">
          <a:xfrm>
            <a:off x="454025" y="3775075"/>
            <a:ext cx="2011363" cy="274638"/>
          </a:xfrm>
          <a:prstGeom prst="roundRect">
            <a:avLst>
              <a:gd name="adj" fmla="val 3901"/>
            </a:avLst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85000"/>
              </a:srgbClr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kern="0" dirty="0">
                <a:solidFill>
                  <a:srgbClr val="000000"/>
                </a:solidFill>
                <a:latin typeface="Calibri"/>
              </a:rPr>
              <a:t>Customer’s Phone Number</a:t>
            </a:r>
          </a:p>
        </p:txBody>
      </p:sp>
      <p:sp>
        <p:nvSpPr>
          <p:cNvPr id="41" name="Rounded Rectangle 40"/>
          <p:cNvSpPr/>
          <p:nvPr/>
        </p:nvSpPr>
        <p:spPr bwMode="auto">
          <a:xfrm>
            <a:off x="457200" y="4121150"/>
            <a:ext cx="2011363" cy="274638"/>
          </a:xfrm>
          <a:prstGeom prst="roundRect">
            <a:avLst>
              <a:gd name="adj" fmla="val 3901"/>
            </a:avLst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85000"/>
              </a:srgbClr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kern="0" dirty="0">
                <a:solidFill>
                  <a:srgbClr val="000000"/>
                </a:solidFill>
                <a:latin typeface="Calibri"/>
              </a:rPr>
              <a:t>Alternate Pickup Name</a:t>
            </a:r>
          </a:p>
        </p:txBody>
      </p:sp>
      <p:sp>
        <p:nvSpPr>
          <p:cNvPr id="42" name="TextBox 47"/>
          <p:cNvSpPr txBox="1">
            <a:spLocks noChangeArrowheads="1"/>
          </p:cNvSpPr>
          <p:nvPr/>
        </p:nvSpPr>
        <p:spPr bwMode="auto">
          <a:xfrm>
            <a:off x="311150" y="2041525"/>
            <a:ext cx="7524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kern="0" dirty="0">
                <a:solidFill>
                  <a:sysClr val="windowText" lastClr="000000"/>
                </a:solidFill>
                <a:latin typeface="Calibri" pitchFamily="34" charset="0"/>
              </a:rPr>
              <a:t>Find Order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2189163" y="4551363"/>
            <a:ext cx="325437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kern="0" dirty="0">
                <a:solidFill>
                  <a:schemeClr val="bg1"/>
                </a:solidFill>
                <a:latin typeface="Calibri" pitchFamily="34" charset="0"/>
              </a:rPr>
              <a:t>OK</a:t>
            </a:r>
          </a:p>
        </p:txBody>
      </p:sp>
      <p:sp>
        <p:nvSpPr>
          <p:cNvPr id="24" name="TextBox 25"/>
          <p:cNvSpPr txBox="1">
            <a:spLocks noChangeArrowheads="1"/>
          </p:cNvSpPr>
          <p:nvPr/>
        </p:nvSpPr>
        <p:spPr bwMode="auto">
          <a:xfrm>
            <a:off x="304800" y="4551363"/>
            <a:ext cx="411163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kern="0" dirty="0">
                <a:solidFill>
                  <a:schemeClr val="bg1"/>
                </a:solidFill>
                <a:latin typeface="Calibri" pitchFamily="34" charset="0"/>
              </a:rPr>
              <a:t>Back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>
              <a:defRPr/>
            </a:pPr>
            <a:fld id="{D9BD48A2-018D-4782-9D82-78A23DE0171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Content Placeholder 31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Placeholder 1"/>
          <p:cNvSpPr>
            <a:spLocks noGrp="1"/>
          </p:cNvSpPr>
          <p:nvPr>
            <p:ph type="body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400" smtClean="0"/>
              <a:t>Customer Pick Up - Find Order</a:t>
            </a:r>
          </a:p>
        </p:txBody>
      </p:sp>
      <p:sp>
        <p:nvSpPr>
          <p:cNvPr id="33" name="Rounded Rectangle 32"/>
          <p:cNvSpPr/>
          <p:nvPr/>
        </p:nvSpPr>
        <p:spPr bwMode="auto">
          <a:xfrm>
            <a:off x="447675" y="3082925"/>
            <a:ext cx="2011363" cy="274638"/>
          </a:xfrm>
          <a:prstGeom prst="roundRect">
            <a:avLst>
              <a:gd name="adj" fmla="val 3901"/>
            </a:avLst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85000"/>
              </a:srgbClr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kern="0" dirty="0">
                <a:solidFill>
                  <a:srgbClr val="000000"/>
                </a:solidFill>
                <a:latin typeface="Calibri"/>
              </a:rPr>
              <a:t>Walmart.com Order Number</a:t>
            </a:r>
          </a:p>
        </p:txBody>
      </p:sp>
      <p:sp>
        <p:nvSpPr>
          <p:cNvPr id="11270" name="TextBox 26"/>
          <p:cNvSpPr txBox="1">
            <a:spLocks noChangeArrowheads="1"/>
          </p:cNvSpPr>
          <p:nvPr/>
        </p:nvSpPr>
        <p:spPr bwMode="auto">
          <a:xfrm>
            <a:off x="1206500" y="2592388"/>
            <a:ext cx="320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en-US" sz="800" b="1">
                <a:latin typeface="Calibri" pitchFamily="34" charset="0"/>
                <a:cs typeface="Times New Roman" pitchFamily="18" charset="0"/>
              </a:rPr>
              <a:t>or</a:t>
            </a:r>
            <a:endParaRPr lang="en-US" sz="700" b="1">
              <a:latin typeface="Calibri" pitchFamily="34" charset="0"/>
            </a:endParaRPr>
          </a:p>
        </p:txBody>
      </p:sp>
      <p:sp>
        <p:nvSpPr>
          <p:cNvPr id="11271" name="Rectangle 25"/>
          <p:cNvSpPr>
            <a:spLocks noChangeArrowheads="1"/>
          </p:cNvSpPr>
          <p:nvPr/>
        </p:nvSpPr>
        <p:spPr bwMode="auto">
          <a:xfrm>
            <a:off x="354013" y="2838450"/>
            <a:ext cx="169862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 b="1">
                <a:latin typeface="Calibri" pitchFamily="34" charset="0"/>
                <a:cs typeface="Times New Roman" pitchFamily="18" charset="0"/>
              </a:rPr>
              <a:t>Search by any one of the following: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673100" y="2533650"/>
            <a:ext cx="1327150" cy="158750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39" name="Rounded Rectangle 38"/>
          <p:cNvSpPr/>
          <p:nvPr/>
        </p:nvSpPr>
        <p:spPr bwMode="auto">
          <a:xfrm>
            <a:off x="457200" y="3419475"/>
            <a:ext cx="2011363" cy="274638"/>
          </a:xfrm>
          <a:prstGeom prst="roundRect">
            <a:avLst>
              <a:gd name="adj" fmla="val 3901"/>
            </a:avLst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85000"/>
              </a:srgbClr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kern="0" dirty="0">
                <a:solidFill>
                  <a:srgbClr val="000000"/>
                </a:solidFill>
                <a:latin typeface="Calibri"/>
              </a:rPr>
              <a:t>Customer’s Name</a:t>
            </a:r>
          </a:p>
        </p:txBody>
      </p:sp>
      <p:sp>
        <p:nvSpPr>
          <p:cNvPr id="40" name="Rounded Rectangle 39"/>
          <p:cNvSpPr/>
          <p:nvPr/>
        </p:nvSpPr>
        <p:spPr bwMode="auto">
          <a:xfrm>
            <a:off x="454025" y="3775075"/>
            <a:ext cx="2011363" cy="274638"/>
          </a:xfrm>
          <a:prstGeom prst="roundRect">
            <a:avLst>
              <a:gd name="adj" fmla="val 3901"/>
            </a:avLst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85000"/>
              </a:srgbClr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kern="0" dirty="0">
                <a:solidFill>
                  <a:srgbClr val="000000"/>
                </a:solidFill>
                <a:latin typeface="Calibri"/>
              </a:rPr>
              <a:t>Customer’s Phone Number</a:t>
            </a:r>
          </a:p>
        </p:txBody>
      </p:sp>
      <p:sp>
        <p:nvSpPr>
          <p:cNvPr id="41" name="Rounded Rectangle 40"/>
          <p:cNvSpPr/>
          <p:nvPr/>
        </p:nvSpPr>
        <p:spPr bwMode="auto">
          <a:xfrm>
            <a:off x="457200" y="4121150"/>
            <a:ext cx="2011363" cy="274638"/>
          </a:xfrm>
          <a:prstGeom prst="roundRect">
            <a:avLst>
              <a:gd name="adj" fmla="val 3901"/>
            </a:avLst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85000"/>
              </a:srgbClr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kern="0" dirty="0">
                <a:solidFill>
                  <a:srgbClr val="000000"/>
                </a:solidFill>
                <a:latin typeface="Calibri"/>
              </a:rPr>
              <a:t>Alternate Pickup Name</a:t>
            </a:r>
          </a:p>
        </p:txBody>
      </p:sp>
      <p:sp>
        <p:nvSpPr>
          <p:cNvPr id="42" name="TextBox 47"/>
          <p:cNvSpPr txBox="1">
            <a:spLocks noChangeArrowheads="1"/>
          </p:cNvSpPr>
          <p:nvPr/>
        </p:nvSpPr>
        <p:spPr bwMode="auto">
          <a:xfrm>
            <a:off x="311150" y="2041525"/>
            <a:ext cx="7524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kern="0" dirty="0">
                <a:solidFill>
                  <a:sysClr val="windowText" lastClr="000000"/>
                </a:solidFill>
                <a:latin typeface="Calibri" pitchFamily="34" charset="0"/>
              </a:rPr>
              <a:t>Find Order</a:t>
            </a:r>
          </a:p>
        </p:txBody>
      </p:sp>
      <p:sp>
        <p:nvSpPr>
          <p:cNvPr id="11278" name="Rectangle 20"/>
          <p:cNvSpPr>
            <a:spLocks noChangeArrowheads="1"/>
          </p:cNvSpPr>
          <p:nvPr/>
        </p:nvSpPr>
        <p:spPr bwMode="auto">
          <a:xfrm>
            <a:off x="619125" y="2519363"/>
            <a:ext cx="1004888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>
                <a:solidFill>
                  <a:srgbClr val="404040"/>
                </a:solidFill>
                <a:latin typeface="Calibri" pitchFamily="34" charset="0"/>
                <a:cs typeface="Times New Roman" pitchFamily="18" charset="0"/>
              </a:rPr>
              <a:t>0000511873114946</a:t>
            </a:r>
            <a:endParaRPr lang="en-US" sz="800">
              <a:latin typeface="Calibri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25438" y="2743200"/>
            <a:ext cx="2209800" cy="1797050"/>
          </a:xfrm>
          <a:prstGeom prst="rect">
            <a:avLst/>
          </a:prstGeom>
          <a:solidFill>
            <a:schemeClr val="bg2">
              <a:lumMod val="9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2189163" y="4551363"/>
            <a:ext cx="325437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kern="0" dirty="0">
                <a:solidFill>
                  <a:schemeClr val="bg1"/>
                </a:solidFill>
                <a:latin typeface="Calibri" pitchFamily="34" charset="0"/>
              </a:rPr>
              <a:t>OK</a:t>
            </a:r>
          </a:p>
        </p:txBody>
      </p:sp>
      <p:sp>
        <p:nvSpPr>
          <p:cNvPr id="25" name="TextBox 25"/>
          <p:cNvSpPr txBox="1">
            <a:spLocks noChangeArrowheads="1"/>
          </p:cNvSpPr>
          <p:nvPr/>
        </p:nvSpPr>
        <p:spPr bwMode="auto">
          <a:xfrm>
            <a:off x="304800" y="4551363"/>
            <a:ext cx="411163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kern="0" dirty="0">
                <a:solidFill>
                  <a:schemeClr val="bg1"/>
                </a:solidFill>
                <a:latin typeface="Calibri" pitchFamily="34" charset="0"/>
              </a:rPr>
              <a:t>Back</a:t>
            </a: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>
              <a:defRPr/>
            </a:pPr>
            <a:fld id="{016A7D22-7985-4D44-A42E-8B3C25F9C93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11288" name="TextBox 26"/>
          <p:cNvSpPr txBox="1">
            <a:spLocks noChangeArrowheads="1"/>
          </p:cNvSpPr>
          <p:nvPr/>
        </p:nvSpPr>
        <p:spPr bwMode="auto">
          <a:xfrm>
            <a:off x="369888" y="2266950"/>
            <a:ext cx="19208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en-US" sz="800" b="1">
                <a:latin typeface="Calibri" pitchFamily="34" charset="0"/>
                <a:cs typeface="Times New Roman" pitchFamily="18" charset="0"/>
              </a:rPr>
              <a:t>Press Scan button or Enter ASN</a:t>
            </a:r>
            <a:endParaRPr lang="en-US" sz="700" b="1">
              <a:latin typeface="Calibri" pitchFamily="34" charset="0"/>
            </a:endParaRP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Content Placeholder 29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Content Placeholder 31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435100" y="4357688"/>
            <a:ext cx="1096963" cy="195262"/>
          </a:xfrm>
          <a:prstGeom prst="rect">
            <a:avLst/>
          </a:prstGeom>
          <a:noFill/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kern="0" dirty="0">
                <a:solidFill>
                  <a:sysClr val="windowText" lastClr="000000"/>
                </a:solidFill>
                <a:latin typeface="Calibri"/>
              </a:rPr>
              <a:t>Customer Details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42900" y="4364038"/>
            <a:ext cx="1096963" cy="182562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kern="0" dirty="0">
                <a:solidFill>
                  <a:sysClr val="windowText" lastClr="000000"/>
                </a:solidFill>
                <a:latin typeface="Calibri"/>
              </a:rPr>
              <a:t>Item Info</a:t>
            </a:r>
          </a:p>
        </p:txBody>
      </p:sp>
      <p:sp>
        <p:nvSpPr>
          <p:cNvPr id="12294" name="Rectangle 53"/>
          <p:cNvSpPr>
            <a:spLocks noChangeArrowheads="1"/>
          </p:cNvSpPr>
          <p:nvPr/>
        </p:nvSpPr>
        <p:spPr bwMode="auto">
          <a:xfrm>
            <a:off x="114300" y="2581275"/>
            <a:ext cx="990600" cy="115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50000"/>
              </a:lnSpc>
            </a:pPr>
            <a:endParaRPr lang="en-US" sz="700">
              <a:latin typeface="Calibri" pitchFamily="34" charset="0"/>
            </a:endParaRPr>
          </a:p>
          <a:p>
            <a:pPr algn="r">
              <a:lnSpc>
                <a:spcPct val="120000"/>
              </a:lnSpc>
            </a:pPr>
            <a:r>
              <a:rPr lang="en-US" sz="700">
                <a:latin typeface="Calibri" pitchFamily="34" charset="0"/>
              </a:rPr>
              <a:t>Phone :</a:t>
            </a:r>
          </a:p>
          <a:p>
            <a:pPr algn="r">
              <a:lnSpc>
                <a:spcPct val="120000"/>
              </a:lnSpc>
            </a:pPr>
            <a:r>
              <a:rPr lang="en-US" sz="700">
                <a:latin typeface="Calibri" pitchFamily="34" charset="0"/>
              </a:rPr>
              <a:t>Address :</a:t>
            </a:r>
          </a:p>
          <a:p>
            <a:pPr algn="r">
              <a:lnSpc>
                <a:spcPct val="120000"/>
              </a:lnSpc>
            </a:pPr>
            <a:r>
              <a:rPr lang="en-US" sz="700">
                <a:latin typeface="Calibri" pitchFamily="34" charset="0"/>
              </a:rPr>
              <a:t>City :</a:t>
            </a:r>
          </a:p>
          <a:p>
            <a:pPr algn="r">
              <a:lnSpc>
                <a:spcPct val="120000"/>
              </a:lnSpc>
            </a:pPr>
            <a:r>
              <a:rPr lang="en-US" sz="700">
                <a:latin typeface="Calibri" pitchFamily="34" charset="0"/>
              </a:rPr>
              <a:t>State :</a:t>
            </a:r>
          </a:p>
          <a:p>
            <a:pPr algn="r">
              <a:lnSpc>
                <a:spcPct val="120000"/>
              </a:lnSpc>
            </a:pPr>
            <a:r>
              <a:rPr lang="en-US" sz="700">
                <a:latin typeface="Calibri" pitchFamily="34" charset="0"/>
              </a:rPr>
              <a:t>Zip :</a:t>
            </a:r>
          </a:p>
          <a:p>
            <a:pPr algn="r">
              <a:lnSpc>
                <a:spcPct val="120000"/>
              </a:lnSpc>
            </a:pPr>
            <a:r>
              <a:rPr lang="en-US" sz="700">
                <a:latin typeface="Calibri" pitchFamily="34" charset="0"/>
              </a:rPr>
              <a:t>Pay type : </a:t>
            </a:r>
          </a:p>
          <a:p>
            <a:pPr algn="r">
              <a:lnSpc>
                <a:spcPct val="120000"/>
              </a:lnSpc>
            </a:pPr>
            <a:endParaRPr lang="en-US" sz="700">
              <a:latin typeface="Calibri" pitchFamily="34" charset="0"/>
            </a:endParaRPr>
          </a:p>
        </p:txBody>
      </p:sp>
      <p:sp>
        <p:nvSpPr>
          <p:cNvPr id="12295" name="Rectangle 53"/>
          <p:cNvSpPr>
            <a:spLocks noChangeArrowheads="1"/>
          </p:cNvSpPr>
          <p:nvPr/>
        </p:nvSpPr>
        <p:spPr bwMode="auto">
          <a:xfrm>
            <a:off x="989013" y="2581275"/>
            <a:ext cx="1106487" cy="102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endParaRPr lang="en-US" sz="700">
              <a:latin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700">
                <a:latin typeface="Calibri" pitchFamily="34" charset="0"/>
              </a:rPr>
              <a:t>4798992046</a:t>
            </a:r>
          </a:p>
          <a:p>
            <a:pPr>
              <a:lnSpc>
                <a:spcPct val="120000"/>
              </a:lnSpc>
            </a:pPr>
            <a:r>
              <a:rPr lang="en-US" sz="700">
                <a:latin typeface="Calibri" pitchFamily="34" charset="0"/>
              </a:rPr>
              <a:t>1407 Hullet Ave # 105</a:t>
            </a:r>
            <a:br>
              <a:rPr lang="en-US" sz="700">
                <a:latin typeface="Calibri" pitchFamily="34" charset="0"/>
              </a:rPr>
            </a:br>
            <a:r>
              <a:rPr lang="en-US" sz="700">
                <a:latin typeface="Calibri" pitchFamily="34" charset="0"/>
              </a:rPr>
              <a:t>Rogers</a:t>
            </a:r>
          </a:p>
          <a:p>
            <a:pPr>
              <a:lnSpc>
                <a:spcPct val="120000"/>
              </a:lnSpc>
            </a:pPr>
            <a:r>
              <a:rPr lang="en-US" sz="700">
                <a:latin typeface="Calibri" pitchFamily="34" charset="0"/>
              </a:rPr>
              <a:t>AR</a:t>
            </a:r>
          </a:p>
          <a:p>
            <a:pPr>
              <a:lnSpc>
                <a:spcPct val="120000"/>
              </a:lnSpc>
            </a:pPr>
            <a:r>
              <a:rPr lang="en-US" sz="700">
                <a:latin typeface="Calibri" pitchFamily="34" charset="0"/>
              </a:rPr>
              <a:t> 72758</a:t>
            </a:r>
          </a:p>
          <a:p>
            <a:pPr>
              <a:lnSpc>
                <a:spcPct val="120000"/>
              </a:lnSpc>
            </a:pPr>
            <a:r>
              <a:rPr lang="en-US" sz="700">
                <a:latin typeface="Calibri" pitchFamily="34" charset="0"/>
              </a:rPr>
              <a:t>***5445</a:t>
            </a:r>
          </a:p>
        </p:txBody>
      </p:sp>
      <p:sp>
        <p:nvSpPr>
          <p:cNvPr id="74" name="TextBox 47"/>
          <p:cNvSpPr txBox="1">
            <a:spLocks noChangeArrowheads="1"/>
          </p:cNvSpPr>
          <p:nvPr/>
        </p:nvSpPr>
        <p:spPr bwMode="auto">
          <a:xfrm>
            <a:off x="290513" y="2051050"/>
            <a:ext cx="1255712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kern="0" dirty="0">
                <a:solidFill>
                  <a:sysClr val="windowText" lastClr="000000"/>
                </a:solidFill>
                <a:latin typeface="Calibri" pitchFamily="34" charset="0"/>
              </a:rPr>
              <a:t>Customer Information</a:t>
            </a:r>
          </a:p>
        </p:txBody>
      </p:sp>
      <p:sp>
        <p:nvSpPr>
          <p:cNvPr id="38" name="TextBox 33"/>
          <p:cNvSpPr txBox="1">
            <a:spLocks noChangeArrowheads="1"/>
          </p:cNvSpPr>
          <p:nvPr/>
        </p:nvSpPr>
        <p:spPr bwMode="auto">
          <a:xfrm>
            <a:off x="1549400" y="2419350"/>
            <a:ext cx="108585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0" dirty="0">
                <a:solidFill>
                  <a:sysClr val="windowText" lastClr="000000"/>
                </a:solidFill>
                <a:latin typeface="Calibri" pitchFamily="34" charset="0"/>
              </a:rPr>
              <a:t>Ph : 479 899 2046</a:t>
            </a:r>
          </a:p>
        </p:txBody>
      </p:sp>
      <p:sp>
        <p:nvSpPr>
          <p:cNvPr id="25" name="Text Placeholder 1"/>
          <p:cNvSpPr txBox="1">
            <a:spLocks/>
          </p:cNvSpPr>
          <p:nvPr/>
        </p:nvSpPr>
        <p:spPr bwMode="auto">
          <a:xfrm>
            <a:off x="38100" y="57150"/>
            <a:ext cx="78105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None/>
              <a:defRPr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Customer Pick Up – Customer Details</a:t>
            </a:r>
          </a:p>
        </p:txBody>
      </p:sp>
      <p:sp>
        <p:nvSpPr>
          <p:cNvPr id="24" name="Rectangle 47"/>
          <p:cNvSpPr>
            <a:spLocks noChangeArrowheads="1"/>
          </p:cNvSpPr>
          <p:nvPr/>
        </p:nvSpPr>
        <p:spPr bwMode="auto">
          <a:xfrm>
            <a:off x="339725" y="4248150"/>
            <a:ext cx="2174875" cy="307975"/>
          </a:xfrm>
          <a:prstGeom prst="rect">
            <a:avLst/>
          </a:prstGeom>
          <a:solidFill>
            <a:srgbClr val="FFEAA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700" b="1" dirty="0">
                <a:latin typeface="+mn-lt"/>
                <a:cs typeface="Arial" pitchFamily="34" charset="0"/>
              </a:rPr>
              <a:t>Customer Verification !</a:t>
            </a:r>
          </a:p>
          <a:p>
            <a:pPr>
              <a:defRPr/>
            </a:pPr>
            <a:r>
              <a:rPr lang="en-US" sz="700" dirty="0"/>
              <a:t>Verify customer with any government issued ID</a:t>
            </a:r>
            <a:endParaRPr lang="en-US" sz="700" dirty="0">
              <a:latin typeface="+mn-lt"/>
              <a:cs typeface="Arial" pitchFamily="34" charset="0"/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2189163" y="4551363"/>
            <a:ext cx="411162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kern="0" dirty="0">
                <a:solidFill>
                  <a:schemeClr val="bg1"/>
                </a:solidFill>
                <a:latin typeface="Calibri" pitchFamily="34" charset="0"/>
              </a:rPr>
              <a:t>Next</a:t>
            </a: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>
              <a:defRPr/>
            </a:pPr>
            <a:fld id="{53E7549E-0202-4073-8FCF-1198A506D7E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cxnSp>
        <p:nvCxnSpPr>
          <p:cNvPr id="12309" name="Straight Connector 294"/>
          <p:cNvCxnSpPr>
            <a:cxnSpLocks noChangeShapeType="1"/>
          </p:cNvCxnSpPr>
          <p:nvPr/>
        </p:nvCxnSpPr>
        <p:spPr bwMode="auto">
          <a:xfrm>
            <a:off x="323850" y="2613025"/>
            <a:ext cx="2193925" cy="1588"/>
          </a:xfrm>
          <a:prstGeom prst="line">
            <a:avLst/>
          </a:prstGeom>
          <a:noFill/>
          <a:ln w="3175" algn="ctr">
            <a:solidFill>
              <a:srgbClr val="595959"/>
            </a:solidFill>
            <a:round/>
            <a:headEnd/>
            <a:tailEnd/>
          </a:ln>
        </p:spPr>
      </p:cxnSp>
      <p:sp>
        <p:nvSpPr>
          <p:cNvPr id="32" name="TextBox 33"/>
          <p:cNvSpPr txBox="1">
            <a:spLocks noChangeArrowheads="1"/>
          </p:cNvSpPr>
          <p:nvPr/>
        </p:nvSpPr>
        <p:spPr bwMode="auto">
          <a:xfrm>
            <a:off x="322263" y="2284413"/>
            <a:ext cx="962025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kern="0" dirty="0">
                <a:solidFill>
                  <a:sysClr val="windowText" lastClr="000000"/>
                </a:solidFill>
                <a:latin typeface="Calibri" pitchFamily="34" charset="0"/>
              </a:rPr>
              <a:t>Order #  </a:t>
            </a:r>
            <a:r>
              <a:rPr lang="en-US" sz="600" kern="0" dirty="0">
                <a:solidFill>
                  <a:sysClr val="windowText" lastClr="000000"/>
                </a:solidFill>
                <a:latin typeface="Calibri" pitchFamily="34" charset="0"/>
              </a:rPr>
              <a:t>2677987654321</a:t>
            </a:r>
          </a:p>
        </p:txBody>
      </p:sp>
      <p:sp>
        <p:nvSpPr>
          <p:cNvPr id="33" name="TextBox 33"/>
          <p:cNvSpPr txBox="1">
            <a:spLocks noChangeArrowheads="1"/>
          </p:cNvSpPr>
          <p:nvPr/>
        </p:nvSpPr>
        <p:spPr bwMode="auto">
          <a:xfrm>
            <a:off x="1552575" y="2298700"/>
            <a:ext cx="6477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0" dirty="0">
                <a:solidFill>
                  <a:sysClr val="windowText" lastClr="000000"/>
                </a:solidFill>
                <a:latin typeface="Calibri" pitchFamily="34" charset="0"/>
              </a:rPr>
              <a:t>Name : </a:t>
            </a:r>
            <a:r>
              <a:rPr lang="en-US" sz="600" kern="0" dirty="0">
                <a:solidFill>
                  <a:srgbClr val="000000"/>
                </a:solidFill>
                <a:latin typeface="Calibri" pitchFamily="34" charset="0"/>
              </a:rPr>
              <a:t>J Smith</a:t>
            </a: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315913" y="2405063"/>
            <a:ext cx="985837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0" dirty="0">
                <a:solidFill>
                  <a:sysClr val="windowText" lastClr="000000"/>
                </a:solidFill>
                <a:latin typeface="Calibri" pitchFamily="34" charset="0"/>
              </a:rPr>
              <a:t>Alternate Pickup: D Smith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0" dirty="0">
                <a:solidFill>
                  <a:sysClr val="windowText" lastClr="000000"/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12313" name="Rectangle 53"/>
          <p:cNvSpPr>
            <a:spLocks noChangeArrowheads="1"/>
          </p:cNvSpPr>
          <p:nvPr/>
        </p:nvSpPr>
        <p:spPr bwMode="auto">
          <a:xfrm>
            <a:off x="514350" y="2562225"/>
            <a:ext cx="685800" cy="23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700">
                <a:latin typeface="Calibri" pitchFamily="34" charset="0"/>
              </a:rPr>
              <a:t> Customer : </a:t>
            </a:r>
          </a:p>
        </p:txBody>
      </p:sp>
      <p:sp>
        <p:nvSpPr>
          <p:cNvPr id="12314" name="Rectangle 53"/>
          <p:cNvSpPr>
            <a:spLocks noChangeArrowheads="1"/>
          </p:cNvSpPr>
          <p:nvPr/>
        </p:nvSpPr>
        <p:spPr bwMode="auto">
          <a:xfrm>
            <a:off x="285750" y="3503613"/>
            <a:ext cx="9906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700">
                <a:latin typeface="Calibri" pitchFamily="34" charset="0"/>
              </a:rPr>
              <a:t> Alternate Pickup: </a:t>
            </a:r>
          </a:p>
        </p:txBody>
      </p:sp>
      <p:sp>
        <p:nvSpPr>
          <p:cNvPr id="12315" name="Rectangle 53"/>
          <p:cNvSpPr>
            <a:spLocks noChangeArrowheads="1"/>
          </p:cNvSpPr>
          <p:nvPr/>
        </p:nvSpPr>
        <p:spPr bwMode="auto">
          <a:xfrm>
            <a:off x="1000125" y="2590800"/>
            <a:ext cx="1106488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700">
                <a:latin typeface="Calibri" pitchFamily="34" charset="0"/>
              </a:rPr>
              <a:t>John Smith</a:t>
            </a:r>
          </a:p>
        </p:txBody>
      </p:sp>
      <p:sp>
        <p:nvSpPr>
          <p:cNvPr id="12316" name="Rectangle 53"/>
          <p:cNvSpPr>
            <a:spLocks noChangeArrowheads="1"/>
          </p:cNvSpPr>
          <p:nvPr/>
        </p:nvSpPr>
        <p:spPr bwMode="auto">
          <a:xfrm>
            <a:off x="962025" y="3541713"/>
            <a:ext cx="1106488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700">
                <a:latin typeface="Calibri" pitchFamily="34" charset="0"/>
              </a:rPr>
              <a:t>David Smith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6" name="Content Placeholder 35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7" name="Content Placeholder 36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2" name="Content Placeholder 41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3" name="Content Placeholder 4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6"/>
          <p:cNvSpPr>
            <a:spLocks noGrp="1"/>
          </p:cNvSpPr>
          <p:nvPr>
            <p:ph sz="quarter" idx="18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Purpose of screen</a:t>
            </a:r>
          </a:p>
          <a:p>
            <a:pPr eaLnBrk="1" hangingPunct="1"/>
            <a:endParaRPr lang="en-US" smtClean="0"/>
          </a:p>
        </p:txBody>
      </p:sp>
      <p:sp>
        <p:nvSpPr>
          <p:cNvPr id="13315" name="Content Placeholder 7"/>
          <p:cNvSpPr>
            <a:spLocks noGrp="1"/>
          </p:cNvSpPr>
          <p:nvPr>
            <p:ph sz="quarter" idx="19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Actions On Screen</a:t>
            </a:r>
          </a:p>
          <a:p>
            <a:pPr eaLnBrk="1" hangingPunct="1"/>
            <a:endParaRPr lang="en-US" smtClean="0"/>
          </a:p>
        </p:txBody>
      </p:sp>
      <p:sp>
        <p:nvSpPr>
          <p:cNvPr id="13316" name="Rectangle 28"/>
          <p:cNvSpPr>
            <a:spLocks noChangeArrowheads="1"/>
          </p:cNvSpPr>
          <p:nvPr/>
        </p:nvSpPr>
        <p:spPr bwMode="auto">
          <a:xfrm>
            <a:off x="298450" y="2547938"/>
            <a:ext cx="9144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 b="1">
                <a:latin typeface="Calibri" pitchFamily="34" charset="0"/>
              </a:rPr>
              <a:t>Item Information</a:t>
            </a:r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315913" y="2243138"/>
            <a:ext cx="2543175" cy="444500"/>
            <a:chOff x="969963" y="2085901"/>
            <a:chExt cx="2542681" cy="443205"/>
          </a:xfrm>
        </p:grpSpPr>
        <p:sp>
          <p:nvSpPr>
            <p:cNvPr id="119" name="TextBox 33"/>
            <p:cNvSpPr txBox="1">
              <a:spLocks noChangeArrowheads="1"/>
            </p:cNvSpPr>
            <p:nvPr/>
          </p:nvSpPr>
          <p:spPr bwMode="auto">
            <a:xfrm>
              <a:off x="2427005" y="2207782"/>
              <a:ext cx="1085639" cy="183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kern="0" dirty="0">
                  <a:solidFill>
                    <a:sysClr val="windowText" lastClr="000000"/>
                  </a:solidFill>
                  <a:latin typeface="Calibri" pitchFamily="34" charset="0"/>
                </a:rPr>
                <a:t>Ph : 479 899 2046</a:t>
              </a:r>
            </a:p>
          </p:txBody>
        </p:sp>
        <p:cxnSp>
          <p:nvCxnSpPr>
            <p:cNvPr id="13401" name="Straight Connector 294"/>
            <p:cNvCxnSpPr>
              <a:cxnSpLocks noChangeShapeType="1"/>
            </p:cNvCxnSpPr>
            <p:nvPr/>
          </p:nvCxnSpPr>
          <p:spPr bwMode="auto">
            <a:xfrm>
              <a:off x="988531" y="2394275"/>
              <a:ext cx="2193925" cy="1585"/>
            </a:xfrm>
            <a:prstGeom prst="line">
              <a:avLst/>
            </a:prstGeom>
            <a:noFill/>
            <a:ln w="3175" algn="ctr">
              <a:solidFill>
                <a:srgbClr val="595959"/>
              </a:solidFill>
              <a:round/>
              <a:headEnd/>
              <a:tailEnd/>
            </a:ln>
          </p:spPr>
        </p:cxnSp>
        <p:sp>
          <p:nvSpPr>
            <p:cNvPr id="121" name="TextBox 33"/>
            <p:cNvSpPr txBox="1">
              <a:spLocks noChangeArrowheads="1"/>
            </p:cNvSpPr>
            <p:nvPr/>
          </p:nvSpPr>
          <p:spPr bwMode="auto">
            <a:xfrm>
              <a:off x="976312" y="2085901"/>
              <a:ext cx="961838" cy="183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b="1" kern="0" dirty="0">
                  <a:solidFill>
                    <a:sysClr val="windowText" lastClr="000000"/>
                  </a:solidFill>
                  <a:latin typeface="Calibri" pitchFamily="34" charset="0"/>
                </a:rPr>
                <a:t>Order #  </a:t>
              </a:r>
              <a:r>
                <a:rPr lang="en-US" sz="600" kern="0" dirty="0">
                  <a:solidFill>
                    <a:sysClr val="windowText" lastClr="000000"/>
                  </a:solidFill>
                  <a:latin typeface="Calibri" pitchFamily="34" charset="0"/>
                </a:rPr>
                <a:t>2677987654321</a:t>
              </a:r>
            </a:p>
          </p:txBody>
        </p:sp>
        <p:sp>
          <p:nvSpPr>
            <p:cNvPr id="122" name="TextBox 33"/>
            <p:cNvSpPr txBox="1">
              <a:spLocks noChangeArrowheads="1"/>
            </p:cNvSpPr>
            <p:nvPr/>
          </p:nvSpPr>
          <p:spPr bwMode="auto">
            <a:xfrm>
              <a:off x="2430179" y="2089067"/>
              <a:ext cx="647574" cy="185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kern="0" dirty="0">
                  <a:solidFill>
                    <a:sysClr val="windowText" lastClr="000000"/>
                  </a:solidFill>
                  <a:latin typeface="Calibri" pitchFamily="34" charset="0"/>
                </a:rPr>
                <a:t>Name : </a:t>
              </a:r>
              <a:r>
                <a:rPr lang="en-US" sz="600" kern="0" dirty="0">
                  <a:solidFill>
                    <a:srgbClr val="000000"/>
                  </a:solidFill>
                  <a:latin typeface="Calibri" pitchFamily="34" charset="0"/>
                </a:rPr>
                <a:t>J Smith</a:t>
              </a:r>
            </a:p>
          </p:txBody>
        </p:sp>
        <p:sp>
          <p:nvSpPr>
            <p:cNvPr id="124" name="TextBox 33"/>
            <p:cNvSpPr txBox="1">
              <a:spLocks noChangeArrowheads="1"/>
            </p:cNvSpPr>
            <p:nvPr/>
          </p:nvSpPr>
          <p:spPr bwMode="auto">
            <a:xfrm>
              <a:off x="969963" y="2206200"/>
              <a:ext cx="985646" cy="322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kern="0" dirty="0">
                  <a:solidFill>
                    <a:sysClr val="windowText" lastClr="000000"/>
                  </a:solidFill>
                  <a:latin typeface="Calibri" pitchFamily="34" charset="0"/>
                </a:rPr>
                <a:t>Alternate Pickup: D Smith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kern="0" dirty="0">
                  <a:solidFill>
                    <a:sysClr val="windowText" lastClr="000000"/>
                  </a:solidFill>
                  <a:latin typeface="Calibri" pitchFamily="34" charset="0"/>
                </a:rPr>
                <a:t> </a:t>
              </a:r>
            </a:p>
          </p:txBody>
        </p:sp>
      </p:grpSp>
      <p:sp>
        <p:nvSpPr>
          <p:cNvPr id="125" name="TextBox 47"/>
          <p:cNvSpPr txBox="1">
            <a:spLocks noChangeArrowheads="1"/>
          </p:cNvSpPr>
          <p:nvPr/>
        </p:nvSpPr>
        <p:spPr bwMode="auto">
          <a:xfrm>
            <a:off x="304800" y="2030413"/>
            <a:ext cx="89058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kern="0" dirty="0">
                <a:solidFill>
                  <a:sysClr val="windowText" lastClr="000000"/>
                </a:solidFill>
                <a:latin typeface="Calibri" pitchFamily="34" charset="0"/>
              </a:rPr>
              <a:t>Order Details</a:t>
            </a:r>
          </a:p>
        </p:txBody>
      </p:sp>
      <p:sp>
        <p:nvSpPr>
          <p:cNvPr id="13321" name="Content Placeholder 5"/>
          <p:cNvSpPr>
            <a:spLocks noGrp="1"/>
          </p:cNvSpPr>
          <p:nvPr>
            <p:ph sz="quarter" idx="17"/>
          </p:nvPr>
        </p:nvSpPr>
        <p:spPr bwMode="auto">
          <a:xfrm>
            <a:off x="381000" y="4876800"/>
            <a:ext cx="53340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Messages: </a:t>
            </a:r>
          </a:p>
        </p:txBody>
      </p:sp>
      <p:grpSp>
        <p:nvGrpSpPr>
          <p:cNvPr id="3" name="Group 63"/>
          <p:cNvGrpSpPr>
            <a:grpSpLocks/>
          </p:cNvGrpSpPr>
          <p:nvPr/>
        </p:nvGrpSpPr>
        <p:grpSpPr bwMode="auto">
          <a:xfrm>
            <a:off x="3335338" y="2581275"/>
            <a:ext cx="1112837" cy="1260475"/>
            <a:chOff x="3335338" y="3071813"/>
            <a:chExt cx="1112837" cy="1260475"/>
          </a:xfrm>
        </p:grpSpPr>
        <p:grpSp>
          <p:nvGrpSpPr>
            <p:cNvPr id="4" name="Group 54"/>
            <p:cNvGrpSpPr>
              <a:grpSpLocks/>
            </p:cNvGrpSpPr>
            <p:nvPr/>
          </p:nvGrpSpPr>
          <p:grpSpPr bwMode="auto">
            <a:xfrm>
              <a:off x="3343275" y="3071813"/>
              <a:ext cx="960438" cy="114300"/>
              <a:chOff x="5638800" y="2971800"/>
              <a:chExt cx="960437" cy="114300"/>
            </a:xfrm>
          </p:grpSpPr>
          <p:sp>
            <p:nvSpPr>
              <p:cNvPr id="60" name="Rectangle 59"/>
              <p:cNvSpPr/>
              <p:nvPr/>
            </p:nvSpPr>
            <p:spPr bwMode="auto">
              <a:xfrm>
                <a:off x="5638800" y="2971800"/>
                <a:ext cx="960437" cy="1143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800" kern="0" dirty="0">
                    <a:solidFill>
                      <a:prstClr val="black"/>
                    </a:solidFill>
                    <a:latin typeface="Calibri"/>
                  </a:rPr>
                  <a:t>A - Available </a:t>
                </a:r>
              </a:p>
            </p:txBody>
          </p:sp>
          <p:sp>
            <p:nvSpPr>
              <p:cNvPr id="61" name="Flowchart: Merge 60"/>
              <p:cNvSpPr/>
              <p:nvPr/>
            </p:nvSpPr>
            <p:spPr bwMode="auto">
              <a:xfrm>
                <a:off x="6510737" y="3003153"/>
                <a:ext cx="65957" cy="45757"/>
              </a:xfrm>
              <a:prstGeom prst="flowChartMerge">
                <a:avLst/>
              </a:prstGeom>
              <a:gradFill flip="none" rotWithShape="1">
                <a:gsLst>
                  <a:gs pos="0">
                    <a:srgbClr val="EEECE1">
                      <a:lumMod val="50000"/>
                      <a:shade val="30000"/>
                      <a:satMod val="115000"/>
                    </a:srgbClr>
                  </a:gs>
                  <a:gs pos="50000">
                    <a:srgbClr val="EEECE1">
                      <a:lumMod val="50000"/>
                      <a:shade val="67500"/>
                      <a:satMod val="115000"/>
                    </a:srgbClr>
                  </a:gs>
                  <a:gs pos="100000">
                    <a:srgbClr val="EEECE1">
                      <a:lumMod val="50000"/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 kern="0" dirty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cxnSp>
            <p:nvCxnSpPr>
              <p:cNvPr id="13399" name="Straight Connector 48"/>
              <p:cNvCxnSpPr>
                <a:cxnSpLocks noChangeShapeType="1"/>
              </p:cNvCxnSpPr>
              <p:nvPr/>
            </p:nvCxnSpPr>
            <p:spPr bwMode="auto">
              <a:xfrm rot="16200000" flipH="1">
                <a:off x="6436518" y="3028156"/>
                <a:ext cx="114300" cy="1588"/>
              </a:xfrm>
              <a:prstGeom prst="line">
                <a:avLst/>
              </a:prstGeom>
              <a:noFill/>
              <a:ln w="3175" algn="ctr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sp>
          <p:nvSpPr>
            <p:cNvPr id="63" name="TextBox 62"/>
            <p:cNvSpPr txBox="1"/>
            <p:nvPr/>
          </p:nvSpPr>
          <p:spPr bwMode="auto">
            <a:xfrm>
              <a:off x="3335338" y="3194051"/>
              <a:ext cx="1112837" cy="1138237"/>
            </a:xfrm>
            <a:prstGeom prst="rect">
              <a:avLst/>
            </a:prstGeom>
            <a:noFill/>
            <a:ln>
              <a:solidFill>
                <a:sysClr val="window" lastClr="FFFFFF">
                  <a:lumMod val="75000"/>
                </a:sysClr>
              </a:solidFill>
            </a:ln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kern="0" dirty="0">
                  <a:solidFill>
                    <a:prstClr val="black"/>
                  </a:solidFill>
                  <a:latin typeface="Calibri" pitchFamily="34" charset="0"/>
                </a:rPr>
                <a:t>P - Picked up</a:t>
              </a:r>
            </a:p>
            <a:p>
              <a:pPr marL="342900" indent="-3429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kern="0" dirty="0">
                  <a:solidFill>
                    <a:sysClr val="windowText" lastClr="000000"/>
                  </a:solidFill>
                  <a:latin typeface="Calibri" pitchFamily="34" charset="0"/>
                  <a:cs typeface="Times New Roman" pitchFamily="18" charset="0"/>
                </a:rPr>
                <a:t>R - Expired</a:t>
              </a:r>
            </a:p>
            <a:p>
              <a:pPr marL="342900" indent="-3429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kern="0" dirty="0">
                  <a:solidFill>
                    <a:sysClr val="windowText" lastClr="000000"/>
                  </a:solidFill>
                  <a:latin typeface="Calibri" pitchFamily="34" charset="0"/>
                  <a:cs typeface="Times New Roman" pitchFamily="18" charset="0"/>
                </a:rPr>
                <a:t>R - Missing from box</a:t>
              </a:r>
            </a:p>
            <a:p>
              <a:pPr marL="342900" indent="-3429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kern="0" dirty="0">
                  <a:solidFill>
                    <a:sysClr val="windowText" lastClr="000000"/>
                  </a:solidFill>
                  <a:latin typeface="Calibri" pitchFamily="34" charset="0"/>
                  <a:cs typeface="Times New Roman" pitchFamily="18" charset="0"/>
                </a:rPr>
                <a:t>R - Lost in store</a:t>
              </a:r>
            </a:p>
            <a:p>
              <a:pPr marL="342900" indent="-3429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kern="0" dirty="0">
                  <a:solidFill>
                    <a:sysClr val="windowText" lastClr="000000"/>
                  </a:solidFill>
                  <a:latin typeface="Calibri" pitchFamily="34" charset="0"/>
                  <a:cs typeface="Times New Roman" pitchFamily="18" charset="0"/>
                </a:rPr>
                <a:t>R - Damage in store</a:t>
              </a:r>
            </a:p>
            <a:p>
              <a:pPr marL="342900" indent="-3429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kern="0" dirty="0">
                  <a:solidFill>
                    <a:sysClr val="windowText" lastClr="000000"/>
                  </a:solidFill>
                  <a:latin typeface="Calibri" pitchFamily="34" charset="0"/>
                  <a:cs typeface="Times New Roman" pitchFamily="18" charset="0"/>
                </a:rPr>
                <a:t>R - Customer remorse</a:t>
              </a:r>
              <a:endParaRPr lang="en-US" sz="800" b="1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sp>
        <p:nvSpPr>
          <p:cNvPr id="56" name="Text Placeholder 1"/>
          <p:cNvSpPr txBox="1">
            <a:spLocks/>
          </p:cNvSpPr>
          <p:nvPr/>
        </p:nvSpPr>
        <p:spPr bwMode="auto">
          <a:xfrm>
            <a:off x="38100" y="57150"/>
            <a:ext cx="78105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None/>
              <a:defRPr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Customer Pick Up – Order Details</a:t>
            </a: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2189163" y="4551363"/>
            <a:ext cx="439737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kern="0" dirty="0">
                <a:solidFill>
                  <a:schemeClr val="bg1"/>
                </a:solidFill>
                <a:latin typeface="Calibri" pitchFamily="34" charset="0"/>
              </a:rPr>
              <a:t>Done</a:t>
            </a:r>
          </a:p>
        </p:txBody>
      </p:sp>
      <p:sp>
        <p:nvSpPr>
          <p:cNvPr id="49" name="TextBox 25"/>
          <p:cNvSpPr txBox="1">
            <a:spLocks noChangeArrowheads="1"/>
          </p:cNvSpPr>
          <p:nvPr/>
        </p:nvSpPr>
        <p:spPr bwMode="auto">
          <a:xfrm>
            <a:off x="304800" y="4551363"/>
            <a:ext cx="411163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kern="0" dirty="0">
                <a:solidFill>
                  <a:schemeClr val="bg1"/>
                </a:solidFill>
                <a:latin typeface="Calibri" pitchFamily="34" charset="0"/>
              </a:rPr>
              <a:t>Back</a:t>
            </a:r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>
              <a:defRPr/>
            </a:pPr>
            <a:fld id="{6656E5CB-1908-45EC-B7E5-1BD54D6A069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5" name="Group 70"/>
          <p:cNvGrpSpPr>
            <a:grpSpLocks/>
          </p:cNvGrpSpPr>
          <p:nvPr/>
        </p:nvGrpSpPr>
        <p:grpSpPr bwMode="auto">
          <a:xfrm>
            <a:off x="1268413" y="2557463"/>
            <a:ext cx="1198562" cy="185737"/>
            <a:chOff x="1268165" y="2619375"/>
            <a:chExt cx="1199759" cy="184666"/>
          </a:xfrm>
        </p:grpSpPr>
        <p:sp>
          <p:nvSpPr>
            <p:cNvPr id="13387" name="TextBox 33"/>
            <p:cNvSpPr txBox="1">
              <a:spLocks noChangeArrowheads="1"/>
            </p:cNvSpPr>
            <p:nvPr/>
          </p:nvSpPr>
          <p:spPr bwMode="auto">
            <a:xfrm>
              <a:off x="1268165" y="2619375"/>
              <a:ext cx="65047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600">
                  <a:latin typeface="Calibri" pitchFamily="34" charset="0"/>
                </a:rPr>
                <a:t>Filter Items by </a:t>
              </a:r>
              <a:endParaRPr lang="en-US" sz="600" u="sng">
                <a:solidFill>
                  <a:srgbClr val="0070C0"/>
                </a:solidFill>
                <a:latin typeface="Calibri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1827523" y="2646206"/>
              <a:ext cx="640401" cy="137317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00" kern="0" dirty="0">
                  <a:solidFill>
                    <a:prstClr val="black"/>
                  </a:solidFill>
                  <a:latin typeface="Calibri"/>
                </a:rPr>
                <a:t>ALL</a:t>
              </a:r>
              <a:endParaRPr lang="en-US" sz="800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9" name="Flowchart: Merge 58"/>
            <p:cNvSpPr/>
            <p:nvPr/>
          </p:nvSpPr>
          <p:spPr bwMode="auto">
            <a:xfrm>
              <a:off x="2393709" y="2687721"/>
              <a:ext cx="65957" cy="45757"/>
            </a:xfrm>
            <a:prstGeom prst="flowChartMerge">
              <a:avLst/>
            </a:prstGeom>
            <a:gradFill flip="none" rotWithShape="1">
              <a:gsLst>
                <a:gs pos="0">
                  <a:srgbClr val="EEECE1">
                    <a:lumMod val="50000"/>
                    <a:shade val="30000"/>
                    <a:satMod val="115000"/>
                  </a:srgbClr>
                </a:gs>
                <a:gs pos="50000">
                  <a:srgbClr val="EEECE1">
                    <a:lumMod val="50000"/>
                    <a:shade val="67500"/>
                    <a:satMod val="115000"/>
                  </a:srgbClr>
                </a:gs>
                <a:gs pos="100000">
                  <a:srgbClr val="EEECE1">
                    <a:lumMod val="50000"/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 kern="0" dirty="0">
                <a:solidFill>
                  <a:sysClr val="window" lastClr="FFFFFF"/>
                </a:solidFill>
                <a:latin typeface="Calibri"/>
              </a:endParaRPr>
            </a:p>
          </p:txBody>
        </p:sp>
        <p:cxnSp>
          <p:nvCxnSpPr>
            <p:cNvPr id="13392" name="Straight Connector 48"/>
            <p:cNvCxnSpPr>
              <a:cxnSpLocks noChangeShapeType="1"/>
            </p:cNvCxnSpPr>
            <p:nvPr/>
          </p:nvCxnSpPr>
          <p:spPr bwMode="auto">
            <a:xfrm rot="16200000" flipH="1">
              <a:off x="2330123" y="2712724"/>
              <a:ext cx="114300" cy="1588"/>
            </a:xfrm>
            <a:prstGeom prst="line">
              <a:avLst/>
            </a:prstGeom>
            <a:noFill/>
            <a:ln w="3175" algn="ctr">
              <a:solidFill>
                <a:srgbClr val="000000"/>
              </a:solidFill>
              <a:round/>
              <a:headEnd/>
              <a:tailEnd/>
            </a:ln>
          </p:spPr>
        </p:cxnSp>
      </p:grpSp>
      <p:sp>
        <p:nvSpPr>
          <p:cNvPr id="13331" name="TextBox 33"/>
          <p:cNvSpPr txBox="1">
            <a:spLocks noChangeArrowheads="1"/>
          </p:cNvSpPr>
          <p:nvPr/>
        </p:nvSpPr>
        <p:spPr bwMode="auto">
          <a:xfrm>
            <a:off x="2732088" y="1509713"/>
            <a:ext cx="709612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700">
                <a:latin typeface="Calibri" pitchFamily="34" charset="0"/>
              </a:rPr>
              <a:t>Filter Items by</a:t>
            </a:r>
            <a:endParaRPr lang="en-US" sz="700" u="sng">
              <a:solidFill>
                <a:srgbClr val="0070C0"/>
              </a:solidFill>
              <a:latin typeface="Calibri" pitchFamily="34" charset="0"/>
            </a:endParaRPr>
          </a:p>
        </p:txBody>
      </p:sp>
      <p:graphicFrame>
        <p:nvGraphicFramePr>
          <p:cNvPr id="64" name="Content Placeholder 12"/>
          <p:cNvGraphicFramePr>
            <a:graphicFrameLocks noGrp="1"/>
          </p:cNvGraphicFramePr>
          <p:nvPr>
            <p:ph sz="quarter" idx="14"/>
          </p:nvPr>
        </p:nvGraphicFramePr>
        <p:xfrm>
          <a:off x="352425" y="2743200"/>
          <a:ext cx="20574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  <a:gridCol w="1028700"/>
              </a:tblGrid>
              <a:tr h="207433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PKG</a:t>
                      </a:r>
                      <a:r>
                        <a:rPr lang="en-US" sz="800" baseline="0" dirty="0" smtClean="0"/>
                        <a:t> 3         Location : 007              12/10/09</a:t>
                      </a:r>
                      <a:endParaRPr lang="en-US" sz="800" dirty="0" smtClean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2617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ASN : 3435363543624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0743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Item Description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Status</a:t>
                      </a:r>
                      <a:endParaRPr lang="en-US" sz="8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963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latin typeface="Calibri" pitchFamily="34" charset="0"/>
                        </a:rPr>
                        <a:t>Candles </a:t>
                      </a:r>
                    </a:p>
                    <a:p>
                      <a:r>
                        <a:rPr lang="en-US" sz="700" b="0" dirty="0" smtClean="0">
                          <a:latin typeface="Calibri" pitchFamily="34" charset="0"/>
                        </a:rPr>
                        <a:t>UPC CS 001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  <a:tr h="207433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PKG 4        Location : 007               12/10/09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2617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ASN : 3435363543625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963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latin typeface="Calibri" pitchFamily="34" charset="0"/>
                        </a:rPr>
                        <a:t>Soap</a:t>
                      </a:r>
                    </a:p>
                    <a:p>
                      <a:r>
                        <a:rPr lang="en-US" sz="700" b="0" dirty="0" smtClean="0">
                          <a:latin typeface="Calibri" pitchFamily="34" charset="0"/>
                        </a:rPr>
                        <a:t>UPC CS 045</a:t>
                      </a:r>
                      <a:endParaRPr 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 smtClean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" name="Group 79"/>
          <p:cNvGrpSpPr>
            <a:grpSpLocks/>
          </p:cNvGrpSpPr>
          <p:nvPr/>
        </p:nvGrpSpPr>
        <p:grpSpPr bwMode="auto">
          <a:xfrm>
            <a:off x="2403475" y="2779713"/>
            <a:ext cx="123825" cy="1600200"/>
            <a:chOff x="2403475" y="2779713"/>
            <a:chExt cx="123825" cy="1600200"/>
          </a:xfrm>
        </p:grpSpPr>
        <p:pic>
          <p:nvPicPr>
            <p:cNvPr id="13384" name="Picture 44" descr="scroll top.JP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03475" y="2779713"/>
              <a:ext cx="123825" cy="323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2" name="Rectangle 71"/>
            <p:cNvSpPr/>
            <p:nvPr/>
          </p:nvSpPr>
          <p:spPr bwMode="auto">
            <a:xfrm>
              <a:off x="2406650" y="3094038"/>
              <a:ext cx="109538" cy="11239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13386" name="Picture 45" descr="scroll bottom.JP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03475" y="4227513"/>
              <a:ext cx="123825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74"/>
          <p:cNvGrpSpPr>
            <a:grpSpLocks/>
          </p:cNvGrpSpPr>
          <p:nvPr/>
        </p:nvGrpSpPr>
        <p:grpSpPr bwMode="auto">
          <a:xfrm>
            <a:off x="1524000" y="3457575"/>
            <a:ext cx="731838" cy="136525"/>
            <a:chOff x="1552570" y="3690941"/>
            <a:chExt cx="609600" cy="119852"/>
          </a:xfrm>
        </p:grpSpPr>
        <p:sp>
          <p:nvSpPr>
            <p:cNvPr id="75" name="Rectangle 74"/>
            <p:cNvSpPr/>
            <p:nvPr/>
          </p:nvSpPr>
          <p:spPr>
            <a:xfrm>
              <a:off x="1552570" y="3690941"/>
              <a:ext cx="609600" cy="119852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kern="0" dirty="0">
                  <a:solidFill>
                    <a:sysClr val="windowText" lastClr="000000"/>
                  </a:solidFill>
                  <a:latin typeface="Calibri"/>
                </a:rPr>
                <a:t>  A - Available</a:t>
              </a:r>
            </a:p>
          </p:txBody>
        </p:sp>
        <p:cxnSp>
          <p:nvCxnSpPr>
            <p:cNvPr id="13382" name="Straight Connector 282"/>
            <p:cNvCxnSpPr>
              <a:cxnSpLocks noChangeShapeType="1"/>
            </p:cNvCxnSpPr>
            <p:nvPr/>
          </p:nvCxnSpPr>
          <p:spPr bwMode="auto">
            <a:xfrm rot="5400000">
              <a:off x="1978422" y="3751659"/>
              <a:ext cx="116681" cy="1588"/>
            </a:xfrm>
            <a:prstGeom prst="line">
              <a:avLst/>
            </a:prstGeom>
            <a:noFill/>
            <a:ln w="3175" algn="ctr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77" name="Flowchart: Merge 76"/>
            <p:cNvSpPr/>
            <p:nvPr/>
          </p:nvSpPr>
          <p:spPr>
            <a:xfrm>
              <a:off x="2057705" y="3724388"/>
              <a:ext cx="54216" cy="54352"/>
            </a:xfrm>
            <a:prstGeom prst="flowChartMerge">
              <a:avLst/>
            </a:prstGeom>
            <a:solidFill>
              <a:sysClr val="windowText" lastClr="000000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8" name="Group 74"/>
          <p:cNvGrpSpPr>
            <a:grpSpLocks/>
          </p:cNvGrpSpPr>
          <p:nvPr/>
        </p:nvGrpSpPr>
        <p:grpSpPr bwMode="auto">
          <a:xfrm>
            <a:off x="1524000" y="4181475"/>
            <a:ext cx="731838" cy="136525"/>
            <a:chOff x="1552570" y="3690941"/>
            <a:chExt cx="609600" cy="119852"/>
          </a:xfrm>
        </p:grpSpPr>
        <p:sp>
          <p:nvSpPr>
            <p:cNvPr id="79" name="Rectangle 78"/>
            <p:cNvSpPr/>
            <p:nvPr/>
          </p:nvSpPr>
          <p:spPr>
            <a:xfrm>
              <a:off x="1552570" y="3690941"/>
              <a:ext cx="609600" cy="119852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kern="0" dirty="0">
                  <a:solidFill>
                    <a:sysClr val="windowText" lastClr="000000"/>
                  </a:solidFill>
                  <a:latin typeface="Calibri"/>
                </a:rPr>
                <a:t>  N -Not Available</a:t>
              </a:r>
            </a:p>
          </p:txBody>
        </p:sp>
        <p:cxnSp>
          <p:nvCxnSpPr>
            <p:cNvPr id="13379" name="Straight Connector 282"/>
            <p:cNvCxnSpPr>
              <a:cxnSpLocks noChangeShapeType="1"/>
            </p:cNvCxnSpPr>
            <p:nvPr/>
          </p:nvCxnSpPr>
          <p:spPr bwMode="auto">
            <a:xfrm rot="5400000">
              <a:off x="1978422" y="3751659"/>
              <a:ext cx="116681" cy="1588"/>
            </a:xfrm>
            <a:prstGeom prst="line">
              <a:avLst/>
            </a:prstGeom>
            <a:noFill/>
            <a:ln w="3175" algn="ctr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81" name="Flowchart: Merge 80"/>
            <p:cNvSpPr/>
            <p:nvPr/>
          </p:nvSpPr>
          <p:spPr>
            <a:xfrm>
              <a:off x="2057705" y="3724388"/>
              <a:ext cx="54216" cy="54352"/>
            </a:xfrm>
            <a:prstGeom prst="flowChartMerge">
              <a:avLst/>
            </a:prstGeom>
            <a:solidFill>
              <a:sysClr val="windowText" lastClr="000000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9" name="Group 63"/>
          <p:cNvGrpSpPr>
            <a:grpSpLocks/>
          </p:cNvGrpSpPr>
          <p:nvPr/>
        </p:nvGrpSpPr>
        <p:grpSpPr bwMode="auto">
          <a:xfrm>
            <a:off x="3335338" y="4029075"/>
            <a:ext cx="1112837" cy="1487488"/>
            <a:chOff x="3335338" y="3071813"/>
            <a:chExt cx="1112837" cy="1488188"/>
          </a:xfrm>
        </p:grpSpPr>
        <p:grpSp>
          <p:nvGrpSpPr>
            <p:cNvPr id="10" name="Group 54"/>
            <p:cNvGrpSpPr>
              <a:grpSpLocks/>
            </p:cNvGrpSpPr>
            <p:nvPr/>
          </p:nvGrpSpPr>
          <p:grpSpPr bwMode="auto">
            <a:xfrm>
              <a:off x="3343275" y="3071813"/>
              <a:ext cx="960438" cy="114300"/>
              <a:chOff x="5638800" y="2971800"/>
              <a:chExt cx="960437" cy="114300"/>
            </a:xfrm>
          </p:grpSpPr>
          <p:sp>
            <p:nvSpPr>
              <p:cNvPr id="55" name="Rectangle 54"/>
              <p:cNvSpPr/>
              <p:nvPr/>
            </p:nvSpPr>
            <p:spPr bwMode="auto">
              <a:xfrm>
                <a:off x="5638800" y="2971800"/>
                <a:ext cx="960437" cy="114354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800" kern="0" dirty="0">
                    <a:solidFill>
                      <a:prstClr val="black"/>
                    </a:solidFill>
                    <a:latin typeface="Calibri"/>
                  </a:rPr>
                  <a:t>N - Not Available</a:t>
                </a:r>
              </a:p>
            </p:txBody>
          </p:sp>
          <p:sp>
            <p:nvSpPr>
              <p:cNvPr id="58" name="Flowchart: Merge 57"/>
              <p:cNvSpPr/>
              <p:nvPr/>
            </p:nvSpPr>
            <p:spPr bwMode="auto">
              <a:xfrm>
                <a:off x="6510737" y="3003153"/>
                <a:ext cx="65957" cy="45757"/>
              </a:xfrm>
              <a:prstGeom prst="flowChartMerge">
                <a:avLst/>
              </a:prstGeom>
              <a:gradFill flip="none" rotWithShape="1">
                <a:gsLst>
                  <a:gs pos="0">
                    <a:srgbClr val="EEECE1">
                      <a:lumMod val="50000"/>
                      <a:shade val="30000"/>
                      <a:satMod val="115000"/>
                    </a:srgbClr>
                  </a:gs>
                  <a:gs pos="50000">
                    <a:srgbClr val="EEECE1">
                      <a:lumMod val="50000"/>
                      <a:shade val="67500"/>
                      <a:satMod val="115000"/>
                    </a:srgbClr>
                  </a:gs>
                  <a:gs pos="100000">
                    <a:srgbClr val="EEECE1">
                      <a:lumMod val="50000"/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 kern="0" dirty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cxnSp>
            <p:nvCxnSpPr>
              <p:cNvPr id="13377" name="Straight Connector 48"/>
              <p:cNvCxnSpPr>
                <a:cxnSpLocks noChangeShapeType="1"/>
              </p:cNvCxnSpPr>
              <p:nvPr/>
            </p:nvCxnSpPr>
            <p:spPr bwMode="auto">
              <a:xfrm rot="16200000" flipH="1">
                <a:off x="6436518" y="3028156"/>
                <a:ext cx="114300" cy="1588"/>
              </a:xfrm>
              <a:prstGeom prst="line">
                <a:avLst/>
              </a:prstGeom>
              <a:noFill/>
              <a:ln w="3175" algn="ctr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sp>
          <p:nvSpPr>
            <p:cNvPr id="54" name="TextBox 53"/>
            <p:cNvSpPr txBox="1"/>
            <p:nvPr/>
          </p:nvSpPr>
          <p:spPr bwMode="auto">
            <a:xfrm>
              <a:off x="3335338" y="3194109"/>
              <a:ext cx="1112837" cy="1365892"/>
            </a:xfrm>
            <a:prstGeom prst="rect">
              <a:avLst/>
            </a:prstGeom>
            <a:noFill/>
            <a:ln>
              <a:solidFill>
                <a:sysClr val="window" lastClr="FFFFFF">
                  <a:lumMod val="75000"/>
                </a:sysClr>
              </a:solidFill>
            </a:ln>
          </p:spPr>
          <p:txBody>
            <a:bodyPr>
              <a:spAutoFit/>
            </a:bodyPr>
            <a:lstStyle/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kern="0" dirty="0">
                  <a:solidFill>
                    <a:prstClr val="black"/>
                  </a:solidFill>
                  <a:latin typeface="Calibri"/>
                </a:rPr>
                <a:t>A - Available </a:t>
              </a:r>
            </a:p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kern="0" dirty="0">
                  <a:solidFill>
                    <a:prstClr val="black"/>
                  </a:solidFill>
                  <a:latin typeface="Calibri" pitchFamily="34" charset="0"/>
                </a:rPr>
                <a:t>P - Picked up</a:t>
              </a:r>
            </a:p>
            <a:p>
              <a:pPr marL="342900" indent="-3429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kern="0" dirty="0">
                  <a:solidFill>
                    <a:sysClr val="windowText" lastClr="000000"/>
                  </a:solidFill>
                  <a:latin typeface="Calibri" pitchFamily="34" charset="0"/>
                  <a:cs typeface="Times New Roman" pitchFamily="18" charset="0"/>
                </a:rPr>
                <a:t>R - Expired</a:t>
              </a:r>
            </a:p>
            <a:p>
              <a:pPr marL="342900" indent="-3429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kern="0" dirty="0">
                  <a:solidFill>
                    <a:sysClr val="windowText" lastClr="000000"/>
                  </a:solidFill>
                  <a:latin typeface="Calibri" pitchFamily="34" charset="0"/>
                  <a:cs typeface="Times New Roman" pitchFamily="18" charset="0"/>
                </a:rPr>
                <a:t>R - Missing from box</a:t>
              </a:r>
            </a:p>
            <a:p>
              <a:pPr marL="342900" indent="-3429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kern="0" dirty="0">
                  <a:solidFill>
                    <a:sysClr val="windowText" lastClr="000000"/>
                  </a:solidFill>
                  <a:latin typeface="Calibri" pitchFamily="34" charset="0"/>
                  <a:cs typeface="Times New Roman" pitchFamily="18" charset="0"/>
                </a:rPr>
                <a:t>R - Lost in store</a:t>
              </a:r>
            </a:p>
            <a:p>
              <a:pPr marL="342900" indent="-3429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kern="0" dirty="0">
                  <a:solidFill>
                    <a:sysClr val="windowText" lastClr="000000"/>
                  </a:solidFill>
                  <a:latin typeface="Calibri" pitchFamily="34" charset="0"/>
                  <a:cs typeface="Times New Roman" pitchFamily="18" charset="0"/>
                </a:rPr>
                <a:t>R - Damage in store</a:t>
              </a:r>
            </a:p>
            <a:p>
              <a:pPr marL="342900" indent="-3429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kern="0" dirty="0">
                  <a:solidFill>
                    <a:sysClr val="windowText" lastClr="000000"/>
                  </a:solidFill>
                  <a:latin typeface="Calibri" pitchFamily="34" charset="0"/>
                  <a:cs typeface="Times New Roman" pitchFamily="18" charset="0"/>
                </a:rPr>
                <a:t>R - Customer remorse</a:t>
              </a:r>
              <a:endParaRPr lang="en-US" sz="800" b="1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11" name="Group 63"/>
          <p:cNvGrpSpPr>
            <a:grpSpLocks/>
          </p:cNvGrpSpPr>
          <p:nvPr/>
        </p:nvGrpSpPr>
        <p:grpSpPr bwMode="auto">
          <a:xfrm>
            <a:off x="3352800" y="1546225"/>
            <a:ext cx="1112838" cy="952500"/>
            <a:chOff x="3335338" y="3071813"/>
            <a:chExt cx="1112837" cy="952705"/>
          </a:xfrm>
        </p:grpSpPr>
        <p:grpSp>
          <p:nvGrpSpPr>
            <p:cNvPr id="12" name="Group 54"/>
            <p:cNvGrpSpPr>
              <a:grpSpLocks/>
            </p:cNvGrpSpPr>
            <p:nvPr/>
          </p:nvGrpSpPr>
          <p:grpSpPr bwMode="auto">
            <a:xfrm>
              <a:off x="3343276" y="3071813"/>
              <a:ext cx="960436" cy="114300"/>
              <a:chOff x="5638801" y="2971800"/>
              <a:chExt cx="960435" cy="114300"/>
            </a:xfrm>
          </p:grpSpPr>
          <p:sp>
            <p:nvSpPr>
              <p:cNvPr id="71" name="Rectangle 70"/>
              <p:cNvSpPr/>
              <p:nvPr/>
            </p:nvSpPr>
            <p:spPr bwMode="auto">
              <a:xfrm>
                <a:off x="5638801" y="2971800"/>
                <a:ext cx="960435" cy="114325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800" kern="0" dirty="0">
                    <a:solidFill>
                      <a:prstClr val="black"/>
                    </a:solidFill>
                    <a:latin typeface="Calibri"/>
                  </a:rPr>
                  <a:t>Show  All</a:t>
                </a:r>
              </a:p>
            </p:txBody>
          </p:sp>
          <p:sp>
            <p:nvSpPr>
              <p:cNvPr id="73" name="Flowchart: Merge 72"/>
              <p:cNvSpPr/>
              <p:nvPr/>
            </p:nvSpPr>
            <p:spPr bwMode="auto">
              <a:xfrm>
                <a:off x="6510737" y="3003153"/>
                <a:ext cx="65957" cy="45757"/>
              </a:xfrm>
              <a:prstGeom prst="flowChartMerge">
                <a:avLst/>
              </a:prstGeom>
              <a:gradFill flip="none" rotWithShape="1">
                <a:gsLst>
                  <a:gs pos="0">
                    <a:srgbClr val="EEECE1">
                      <a:lumMod val="50000"/>
                      <a:shade val="30000"/>
                      <a:satMod val="115000"/>
                    </a:srgbClr>
                  </a:gs>
                  <a:gs pos="50000">
                    <a:srgbClr val="EEECE1">
                      <a:lumMod val="50000"/>
                      <a:shade val="67500"/>
                      <a:satMod val="115000"/>
                    </a:srgbClr>
                  </a:gs>
                  <a:gs pos="100000">
                    <a:srgbClr val="EEECE1">
                      <a:lumMod val="50000"/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 kern="0" dirty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cxnSp>
            <p:nvCxnSpPr>
              <p:cNvPr id="13370" name="Straight Connector 48"/>
              <p:cNvCxnSpPr>
                <a:cxnSpLocks noChangeShapeType="1"/>
              </p:cNvCxnSpPr>
              <p:nvPr/>
            </p:nvCxnSpPr>
            <p:spPr bwMode="auto">
              <a:xfrm rot="16200000" flipH="1">
                <a:off x="6436518" y="3028156"/>
                <a:ext cx="114300" cy="1588"/>
              </a:xfrm>
              <a:prstGeom prst="line">
                <a:avLst/>
              </a:prstGeom>
              <a:noFill/>
              <a:ln w="3175" algn="ctr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sp>
          <p:nvSpPr>
            <p:cNvPr id="70" name="TextBox 69"/>
            <p:cNvSpPr txBox="1"/>
            <p:nvPr/>
          </p:nvSpPr>
          <p:spPr bwMode="auto">
            <a:xfrm>
              <a:off x="3335338" y="3194077"/>
              <a:ext cx="1112837" cy="830441"/>
            </a:xfrm>
            <a:prstGeom prst="rect">
              <a:avLst/>
            </a:prstGeom>
            <a:noFill/>
            <a:ln>
              <a:solidFill>
                <a:sysClr val="window" lastClr="FFFFFF">
                  <a:lumMod val="75000"/>
                </a:sysClr>
              </a:solidFill>
            </a:ln>
          </p:spPr>
          <p:txBody>
            <a:bodyPr>
              <a:spAutoFit/>
            </a:bodyPr>
            <a:lstStyle/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kern="0" dirty="0">
                  <a:solidFill>
                    <a:prstClr val="black"/>
                  </a:solidFill>
                  <a:latin typeface="Calibri" pitchFamily="34" charset="0"/>
                </a:rPr>
                <a:t>A - Available </a:t>
              </a:r>
            </a:p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kern="0" dirty="0">
                  <a:solidFill>
                    <a:prstClr val="black"/>
                  </a:solidFill>
                  <a:latin typeface="Calibri" pitchFamily="34" charset="0"/>
                </a:rPr>
                <a:t>N - Not Available </a:t>
              </a:r>
            </a:p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kern="0" dirty="0">
                  <a:solidFill>
                    <a:prstClr val="black"/>
                  </a:solidFill>
                  <a:latin typeface="Calibri" pitchFamily="34" charset="0"/>
                </a:rPr>
                <a:t>P - Picked up</a:t>
              </a:r>
            </a:p>
            <a:p>
              <a:pPr marL="342900" indent="-3429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kern="0" dirty="0">
                  <a:solidFill>
                    <a:sysClr val="windowText" lastClr="000000"/>
                  </a:solidFill>
                  <a:latin typeface="Calibri" pitchFamily="34" charset="0"/>
                  <a:cs typeface="Times New Roman" pitchFamily="18" charset="0"/>
                </a:rPr>
                <a:t>R - Refunded</a:t>
              </a:r>
            </a:p>
          </p:txBody>
        </p:sp>
      </p:grpSp>
      <p:sp>
        <p:nvSpPr>
          <p:cNvPr id="76" name="Rectangle 75"/>
          <p:cNvSpPr/>
          <p:nvPr/>
        </p:nvSpPr>
        <p:spPr>
          <a:xfrm>
            <a:off x="342900" y="4400550"/>
            <a:ext cx="1096963" cy="152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900" dirty="0">
                <a:solidFill>
                  <a:schemeClr val="tx1"/>
                </a:solidFill>
              </a:rPr>
              <a:t>Customer Details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438275" y="4400550"/>
            <a:ext cx="1096963" cy="152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900" b="1" dirty="0"/>
              <a:t>Item Info</a:t>
            </a:r>
          </a:p>
        </p:txBody>
      </p:sp>
      <p:sp>
        <p:nvSpPr>
          <p:cNvPr id="13362" name="TextBox 33"/>
          <p:cNvSpPr txBox="1">
            <a:spLocks noChangeArrowheads="1"/>
          </p:cNvSpPr>
          <p:nvPr/>
        </p:nvSpPr>
        <p:spPr bwMode="auto">
          <a:xfrm>
            <a:off x="2724150" y="2533650"/>
            <a:ext cx="4572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700">
                <a:latin typeface="Calibri" pitchFamily="34" charset="0"/>
              </a:rPr>
              <a:t>Status :</a:t>
            </a:r>
            <a:endParaRPr lang="en-US" sz="700" u="sng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13363" name="TextBox 33"/>
          <p:cNvSpPr txBox="1">
            <a:spLocks noChangeArrowheads="1"/>
          </p:cNvSpPr>
          <p:nvPr/>
        </p:nvSpPr>
        <p:spPr bwMode="auto">
          <a:xfrm>
            <a:off x="2714625" y="3990975"/>
            <a:ext cx="4572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700">
                <a:latin typeface="Calibri" pitchFamily="34" charset="0"/>
              </a:rPr>
              <a:t>Status :</a:t>
            </a:r>
            <a:endParaRPr lang="en-US" sz="700" u="sng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66" name="Content Placeholder 65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7" name="Content Placeholder 66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8" name="Content Placeholder 67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6"/>
          <p:cNvSpPr>
            <a:spLocks noGrp="1"/>
          </p:cNvSpPr>
          <p:nvPr>
            <p:ph sz="quarter" idx="18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Purpose of screen</a:t>
            </a:r>
          </a:p>
          <a:p>
            <a:pPr eaLnBrk="1" hangingPunct="1"/>
            <a:endParaRPr lang="en-US" smtClean="0"/>
          </a:p>
        </p:txBody>
      </p:sp>
      <p:sp>
        <p:nvSpPr>
          <p:cNvPr id="14339" name="Content Placeholder 7"/>
          <p:cNvSpPr>
            <a:spLocks noGrp="1"/>
          </p:cNvSpPr>
          <p:nvPr>
            <p:ph sz="quarter" idx="19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Actions On Screen</a:t>
            </a:r>
          </a:p>
          <a:p>
            <a:pPr eaLnBrk="1" hangingPunct="1"/>
            <a:endParaRPr lang="en-US" smtClean="0"/>
          </a:p>
        </p:txBody>
      </p:sp>
      <p:sp>
        <p:nvSpPr>
          <p:cNvPr id="14342" name="Content Placeholder 5"/>
          <p:cNvSpPr>
            <a:spLocks noGrp="1"/>
          </p:cNvSpPr>
          <p:nvPr>
            <p:ph sz="quarter" idx="17"/>
          </p:nvPr>
        </p:nvSpPr>
        <p:spPr bwMode="auto">
          <a:xfrm>
            <a:off x="381000" y="4876800"/>
            <a:ext cx="53340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Messages: </a:t>
            </a:r>
          </a:p>
        </p:txBody>
      </p:sp>
      <p:sp>
        <p:nvSpPr>
          <p:cNvPr id="56" name="Text Placeholder 1"/>
          <p:cNvSpPr txBox="1">
            <a:spLocks/>
          </p:cNvSpPr>
          <p:nvPr/>
        </p:nvSpPr>
        <p:spPr bwMode="auto">
          <a:xfrm>
            <a:off x="38100" y="57150"/>
            <a:ext cx="78105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None/>
              <a:defRPr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Customer Pick Up – Order Details</a:t>
            </a:r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>
              <a:defRPr/>
            </a:pPr>
            <a:fld id="{C23856E1-696F-4558-9414-D4EE823F88B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aphicFrame>
        <p:nvGraphicFramePr>
          <p:cNvPr id="64" name="Content Placeholder 12"/>
          <p:cNvGraphicFramePr>
            <a:graphicFrameLocks noGrp="1"/>
          </p:cNvGraphicFramePr>
          <p:nvPr>
            <p:ph sz="quarter" idx="14"/>
          </p:nvPr>
        </p:nvGraphicFramePr>
        <p:xfrm>
          <a:off x="349250" y="2779713"/>
          <a:ext cx="2133600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</a:tblGrid>
              <a:tr h="191032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PKG</a:t>
                      </a:r>
                      <a:r>
                        <a:rPr lang="en-US" sz="800" baseline="0" dirty="0" smtClean="0"/>
                        <a:t> 3         Location : 007              12/10/09</a:t>
                      </a:r>
                      <a:endParaRPr lang="en-US" sz="800" dirty="0" smtClean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1032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ASN : 3435363543624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9103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Item Description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Status</a:t>
                      </a:r>
                      <a:endParaRPr lang="en-US" sz="8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750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latin typeface="Calibri" pitchFamily="34" charset="0"/>
                        </a:rPr>
                        <a:t>Candles </a:t>
                      </a:r>
                    </a:p>
                    <a:p>
                      <a:r>
                        <a:rPr lang="en-US" sz="700" b="0" dirty="0" smtClean="0">
                          <a:latin typeface="Calibri" pitchFamily="34" charset="0"/>
                        </a:rPr>
                        <a:t>UPC CS 001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latin typeface="Calibri" pitchFamily="34" charset="0"/>
                        </a:rPr>
                        <a:t>Bulbs </a:t>
                      </a:r>
                    </a:p>
                    <a:p>
                      <a:r>
                        <a:rPr lang="en-US" sz="700" b="0" dirty="0" smtClean="0">
                          <a:latin typeface="Calibri" pitchFamily="34" charset="0"/>
                        </a:rPr>
                        <a:t>UPC CS002</a:t>
                      </a:r>
                      <a:endParaRPr 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latin typeface="Calibri" pitchFamily="34" charset="0"/>
                        </a:rPr>
                        <a:t>Bat </a:t>
                      </a:r>
                    </a:p>
                    <a:p>
                      <a:r>
                        <a:rPr lang="en-US" sz="700" b="0" dirty="0" smtClean="0">
                          <a:latin typeface="Calibri" pitchFamily="34" charset="0"/>
                        </a:rPr>
                        <a:t>UPC CS012</a:t>
                      </a:r>
                      <a:endParaRPr 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 smtClean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298450" y="2030413"/>
            <a:ext cx="2560638" cy="2751137"/>
            <a:chOff x="298450" y="2030413"/>
            <a:chExt cx="2560638" cy="2751137"/>
          </a:xfrm>
        </p:grpSpPr>
        <p:sp>
          <p:nvSpPr>
            <p:cNvPr id="14379" name="Rectangle 28"/>
            <p:cNvSpPr>
              <a:spLocks noChangeArrowheads="1"/>
            </p:cNvSpPr>
            <p:nvPr/>
          </p:nvSpPr>
          <p:spPr bwMode="auto">
            <a:xfrm>
              <a:off x="298450" y="2566988"/>
              <a:ext cx="914400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800" b="1">
                  <a:latin typeface="Calibri" pitchFamily="34" charset="0"/>
                </a:rPr>
                <a:t>Item Information</a:t>
              </a:r>
            </a:p>
          </p:txBody>
        </p:sp>
        <p:grpSp>
          <p:nvGrpSpPr>
            <p:cNvPr id="3" name="Group 51"/>
            <p:cNvGrpSpPr>
              <a:grpSpLocks/>
            </p:cNvGrpSpPr>
            <p:nvPr/>
          </p:nvGrpSpPr>
          <p:grpSpPr bwMode="auto">
            <a:xfrm>
              <a:off x="315913" y="2252663"/>
              <a:ext cx="2543175" cy="443815"/>
              <a:chOff x="969963" y="2085901"/>
              <a:chExt cx="2542681" cy="443205"/>
            </a:xfrm>
          </p:grpSpPr>
          <p:sp>
            <p:nvSpPr>
              <p:cNvPr id="119" name="TextBox 33"/>
              <p:cNvSpPr txBox="1">
                <a:spLocks noChangeArrowheads="1"/>
              </p:cNvSpPr>
              <p:nvPr/>
            </p:nvSpPr>
            <p:spPr bwMode="auto">
              <a:xfrm>
                <a:off x="2427005" y="2207970"/>
                <a:ext cx="1085639" cy="1838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600" kern="0" dirty="0">
                    <a:solidFill>
                      <a:sysClr val="windowText" lastClr="000000"/>
                    </a:solidFill>
                    <a:latin typeface="Calibri" pitchFamily="34" charset="0"/>
                  </a:rPr>
                  <a:t>Ph : 479 899 2046</a:t>
                </a:r>
              </a:p>
            </p:txBody>
          </p:sp>
          <p:cxnSp>
            <p:nvCxnSpPr>
              <p:cNvPr id="14405" name="Straight Connector 294"/>
              <p:cNvCxnSpPr>
                <a:cxnSpLocks noChangeShapeType="1"/>
              </p:cNvCxnSpPr>
              <p:nvPr/>
            </p:nvCxnSpPr>
            <p:spPr bwMode="auto">
              <a:xfrm>
                <a:off x="988531" y="2413298"/>
                <a:ext cx="2193925" cy="1585"/>
              </a:xfrm>
              <a:prstGeom prst="line">
                <a:avLst/>
              </a:prstGeom>
              <a:noFill/>
              <a:ln w="3175" algn="ctr">
                <a:solidFill>
                  <a:srgbClr val="595959"/>
                </a:solidFill>
                <a:round/>
                <a:headEnd/>
                <a:tailEnd/>
              </a:ln>
            </p:spPr>
          </p:cxnSp>
          <p:sp>
            <p:nvSpPr>
              <p:cNvPr id="121" name="TextBox 33"/>
              <p:cNvSpPr txBox="1">
                <a:spLocks noChangeArrowheads="1"/>
              </p:cNvSpPr>
              <p:nvPr/>
            </p:nvSpPr>
            <p:spPr bwMode="auto">
              <a:xfrm>
                <a:off x="976312" y="2085901"/>
                <a:ext cx="961838" cy="1838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600" b="1" kern="0" dirty="0">
                    <a:solidFill>
                      <a:sysClr val="windowText" lastClr="000000"/>
                    </a:solidFill>
                    <a:latin typeface="Calibri" pitchFamily="34" charset="0"/>
                  </a:rPr>
                  <a:t>Order #  </a:t>
                </a:r>
                <a:r>
                  <a:rPr lang="en-US" sz="600" kern="0" dirty="0">
                    <a:solidFill>
                      <a:sysClr val="windowText" lastClr="000000"/>
                    </a:solidFill>
                    <a:latin typeface="Calibri" pitchFamily="34" charset="0"/>
                  </a:rPr>
                  <a:t>2677987654321</a:t>
                </a:r>
              </a:p>
            </p:txBody>
          </p:sp>
          <p:sp>
            <p:nvSpPr>
              <p:cNvPr id="122" name="TextBox 33"/>
              <p:cNvSpPr txBox="1">
                <a:spLocks noChangeArrowheads="1"/>
              </p:cNvSpPr>
              <p:nvPr/>
            </p:nvSpPr>
            <p:spPr bwMode="auto">
              <a:xfrm>
                <a:off x="2430179" y="2089072"/>
                <a:ext cx="647574" cy="1854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600" kern="0" dirty="0">
                    <a:solidFill>
                      <a:sysClr val="windowText" lastClr="000000"/>
                    </a:solidFill>
                    <a:latin typeface="Calibri" pitchFamily="34" charset="0"/>
                  </a:rPr>
                  <a:t>Name : </a:t>
                </a:r>
                <a:r>
                  <a:rPr lang="en-US" sz="600" kern="0" dirty="0">
                    <a:solidFill>
                      <a:srgbClr val="000000"/>
                    </a:solidFill>
                    <a:latin typeface="Calibri" pitchFamily="34" charset="0"/>
                  </a:rPr>
                  <a:t>J Smith</a:t>
                </a:r>
              </a:p>
            </p:txBody>
          </p:sp>
          <p:sp>
            <p:nvSpPr>
              <p:cNvPr id="124" name="TextBox 33"/>
              <p:cNvSpPr txBox="1">
                <a:spLocks noChangeArrowheads="1"/>
              </p:cNvSpPr>
              <p:nvPr/>
            </p:nvSpPr>
            <p:spPr bwMode="auto">
              <a:xfrm>
                <a:off x="969963" y="2206385"/>
                <a:ext cx="985646" cy="3234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600" kern="0" dirty="0">
                    <a:solidFill>
                      <a:sysClr val="windowText" lastClr="000000"/>
                    </a:solidFill>
                    <a:latin typeface="Calibri" pitchFamily="34" charset="0"/>
                  </a:rPr>
                  <a:t>Alternate Pickup: D Smith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600" kern="0" dirty="0">
                    <a:solidFill>
                      <a:sysClr val="windowText" lastClr="000000"/>
                    </a:solidFill>
                    <a:latin typeface="Calibri" pitchFamily="34" charset="0"/>
                  </a:rPr>
                  <a:t> </a:t>
                </a:r>
              </a:p>
            </p:txBody>
          </p:sp>
        </p:grpSp>
        <p:sp>
          <p:nvSpPr>
            <p:cNvPr id="125" name="TextBox 47"/>
            <p:cNvSpPr txBox="1">
              <a:spLocks noChangeArrowheads="1"/>
            </p:cNvSpPr>
            <p:nvPr/>
          </p:nvSpPr>
          <p:spPr bwMode="auto">
            <a:xfrm>
              <a:off x="304800" y="2030413"/>
              <a:ext cx="890588" cy="2460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Calibri" pitchFamily="34" charset="0"/>
                </a:rPr>
                <a:t>Order Details</a:t>
              </a:r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2189163" y="4551363"/>
              <a:ext cx="439737" cy="230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b="1" kern="0" dirty="0">
                  <a:solidFill>
                    <a:schemeClr val="bg1"/>
                  </a:solidFill>
                  <a:latin typeface="Calibri" pitchFamily="34" charset="0"/>
                </a:rPr>
                <a:t>Done</a:t>
              </a:r>
            </a:p>
          </p:txBody>
        </p:sp>
        <p:sp>
          <p:nvSpPr>
            <p:cNvPr id="49" name="TextBox 25"/>
            <p:cNvSpPr txBox="1">
              <a:spLocks noChangeArrowheads="1"/>
            </p:cNvSpPr>
            <p:nvPr/>
          </p:nvSpPr>
          <p:spPr bwMode="auto">
            <a:xfrm>
              <a:off x="304800" y="4551363"/>
              <a:ext cx="411163" cy="230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b="1" kern="0" dirty="0">
                  <a:solidFill>
                    <a:schemeClr val="bg1"/>
                  </a:solidFill>
                  <a:latin typeface="Calibri" pitchFamily="34" charset="0"/>
                </a:rPr>
                <a:t>Back</a:t>
              </a:r>
            </a:p>
          </p:txBody>
        </p:sp>
        <p:grpSp>
          <p:nvGrpSpPr>
            <p:cNvPr id="4" name="Group 70"/>
            <p:cNvGrpSpPr>
              <a:grpSpLocks/>
            </p:cNvGrpSpPr>
            <p:nvPr/>
          </p:nvGrpSpPr>
          <p:grpSpPr bwMode="auto">
            <a:xfrm>
              <a:off x="1268412" y="2576513"/>
              <a:ext cx="1208087" cy="185737"/>
              <a:chOff x="1268165" y="2619375"/>
              <a:chExt cx="1209294" cy="184666"/>
            </a:xfrm>
          </p:grpSpPr>
          <p:sp>
            <p:nvSpPr>
              <p:cNvPr id="14398" name="TextBox 33"/>
              <p:cNvSpPr txBox="1">
                <a:spLocks noChangeArrowheads="1"/>
              </p:cNvSpPr>
              <p:nvPr/>
            </p:nvSpPr>
            <p:spPr bwMode="auto">
              <a:xfrm>
                <a:off x="1268165" y="2619375"/>
                <a:ext cx="650470" cy="1846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600">
                    <a:latin typeface="Calibri" pitchFamily="34" charset="0"/>
                  </a:rPr>
                  <a:t>Filter Items by </a:t>
                </a:r>
                <a:endParaRPr lang="en-US" sz="600" u="sng">
                  <a:solidFill>
                    <a:srgbClr val="0070C0"/>
                  </a:solidFill>
                  <a:latin typeface="Calibri" pitchFamily="34" charset="0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 bwMode="auto">
              <a:xfrm>
                <a:off x="1837059" y="2636736"/>
                <a:ext cx="640401" cy="137317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700" kern="0" dirty="0">
                    <a:solidFill>
                      <a:prstClr val="black"/>
                    </a:solidFill>
                    <a:latin typeface="Calibri"/>
                  </a:rPr>
                  <a:t>A - Available</a:t>
                </a:r>
                <a:endParaRPr lang="en-US" sz="800" kern="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9" name="Flowchart: Merge 58"/>
              <p:cNvSpPr/>
              <p:nvPr/>
            </p:nvSpPr>
            <p:spPr bwMode="auto">
              <a:xfrm>
                <a:off x="2393709" y="2687721"/>
                <a:ext cx="65957" cy="45757"/>
              </a:xfrm>
              <a:prstGeom prst="flowChartMerge">
                <a:avLst/>
              </a:prstGeom>
              <a:gradFill flip="none" rotWithShape="1">
                <a:gsLst>
                  <a:gs pos="0">
                    <a:srgbClr val="EEECE1">
                      <a:lumMod val="50000"/>
                      <a:shade val="30000"/>
                      <a:satMod val="115000"/>
                    </a:srgbClr>
                  </a:gs>
                  <a:gs pos="50000">
                    <a:srgbClr val="EEECE1">
                      <a:lumMod val="50000"/>
                      <a:shade val="67500"/>
                      <a:satMod val="115000"/>
                    </a:srgbClr>
                  </a:gs>
                  <a:gs pos="100000">
                    <a:srgbClr val="EEECE1">
                      <a:lumMod val="50000"/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 kern="0" dirty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cxnSp>
            <p:nvCxnSpPr>
              <p:cNvPr id="14403" name="Straight Connector 48"/>
              <p:cNvCxnSpPr>
                <a:cxnSpLocks noChangeShapeType="1"/>
              </p:cNvCxnSpPr>
              <p:nvPr/>
            </p:nvCxnSpPr>
            <p:spPr bwMode="auto">
              <a:xfrm rot="16200000" flipH="1">
                <a:off x="2330123" y="2712724"/>
                <a:ext cx="114300" cy="1588"/>
              </a:xfrm>
              <a:prstGeom prst="line">
                <a:avLst/>
              </a:prstGeom>
              <a:noFill/>
              <a:ln w="3175" algn="ctr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pic>
          <p:nvPicPr>
            <p:cNvPr id="14385" name="Picture 45" descr="scroll bottom.JP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03475" y="4398963"/>
              <a:ext cx="123825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5" name="Group 74"/>
            <p:cNvGrpSpPr>
              <a:grpSpLocks/>
            </p:cNvGrpSpPr>
            <p:nvPr/>
          </p:nvGrpSpPr>
          <p:grpSpPr bwMode="auto">
            <a:xfrm>
              <a:off x="1600199" y="3505200"/>
              <a:ext cx="731520" cy="136525"/>
              <a:chOff x="1552570" y="3690941"/>
              <a:chExt cx="609600" cy="119852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1552571" y="3690941"/>
                <a:ext cx="609865" cy="119852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lIns="0" tIns="0" rIns="0" bIns="0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600" kern="0" dirty="0">
                    <a:solidFill>
                      <a:sysClr val="windowText" lastClr="000000"/>
                    </a:solidFill>
                    <a:latin typeface="Calibri"/>
                  </a:rPr>
                  <a:t>  A - Available</a:t>
                </a:r>
              </a:p>
            </p:txBody>
          </p:sp>
          <p:cxnSp>
            <p:nvCxnSpPr>
              <p:cNvPr id="14396" name="Straight Connector 282"/>
              <p:cNvCxnSpPr>
                <a:cxnSpLocks noChangeShapeType="1"/>
              </p:cNvCxnSpPr>
              <p:nvPr/>
            </p:nvCxnSpPr>
            <p:spPr bwMode="auto">
              <a:xfrm rot="5400000">
                <a:off x="1978422" y="3751659"/>
                <a:ext cx="116681" cy="1588"/>
              </a:xfrm>
              <a:prstGeom prst="line">
                <a:avLst/>
              </a:prstGeom>
              <a:noFill/>
              <a:ln w="3175" algn="ctr">
                <a:solidFill>
                  <a:srgbClr val="000000"/>
                </a:solidFill>
                <a:round/>
                <a:headEnd/>
                <a:tailEnd/>
              </a:ln>
            </p:spPr>
          </p:cxnSp>
          <p:sp>
            <p:nvSpPr>
              <p:cNvPr id="77" name="Flowchart: Merge 76"/>
              <p:cNvSpPr/>
              <p:nvPr/>
            </p:nvSpPr>
            <p:spPr>
              <a:xfrm>
                <a:off x="2057925" y="3724388"/>
                <a:ext cx="54240" cy="54352"/>
              </a:xfrm>
              <a:prstGeom prst="flowChartMerge">
                <a:avLst/>
              </a:prstGeom>
              <a:solidFill>
                <a:sysClr val="windowText" lastClr="000000"/>
              </a:solidFill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 dirty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</p:grpSp>
        <p:grpSp>
          <p:nvGrpSpPr>
            <p:cNvPr id="6" name="Group 74"/>
            <p:cNvGrpSpPr>
              <a:grpSpLocks/>
            </p:cNvGrpSpPr>
            <p:nvPr/>
          </p:nvGrpSpPr>
          <p:grpSpPr bwMode="auto">
            <a:xfrm>
              <a:off x="1600199" y="3810000"/>
              <a:ext cx="731520" cy="136525"/>
              <a:chOff x="1552570" y="3690941"/>
              <a:chExt cx="609600" cy="119852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1552571" y="3690941"/>
                <a:ext cx="609865" cy="119852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lIns="0" tIns="0" rIns="0" bIns="0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600" kern="0" dirty="0">
                    <a:solidFill>
                      <a:sysClr val="windowText" lastClr="000000"/>
                    </a:solidFill>
                    <a:latin typeface="Calibri"/>
                  </a:rPr>
                  <a:t>  A - Available</a:t>
                </a:r>
              </a:p>
            </p:txBody>
          </p:sp>
          <p:cxnSp>
            <p:nvCxnSpPr>
              <p:cNvPr id="14393" name="Straight Connector 282"/>
              <p:cNvCxnSpPr>
                <a:cxnSpLocks noChangeShapeType="1"/>
              </p:cNvCxnSpPr>
              <p:nvPr/>
            </p:nvCxnSpPr>
            <p:spPr bwMode="auto">
              <a:xfrm rot="5400000">
                <a:off x="1978422" y="3751659"/>
                <a:ext cx="116681" cy="1588"/>
              </a:xfrm>
              <a:prstGeom prst="line">
                <a:avLst/>
              </a:prstGeom>
              <a:noFill/>
              <a:ln w="3175" algn="ctr">
                <a:solidFill>
                  <a:srgbClr val="000000"/>
                </a:solidFill>
                <a:round/>
                <a:headEnd/>
                <a:tailEnd/>
              </a:ln>
            </p:spPr>
          </p:cxnSp>
          <p:sp>
            <p:nvSpPr>
              <p:cNvPr id="81" name="Flowchart: Merge 80"/>
              <p:cNvSpPr/>
              <p:nvPr/>
            </p:nvSpPr>
            <p:spPr>
              <a:xfrm>
                <a:off x="2057925" y="3724388"/>
                <a:ext cx="54240" cy="54352"/>
              </a:xfrm>
              <a:prstGeom prst="flowChartMerge">
                <a:avLst/>
              </a:prstGeom>
              <a:solidFill>
                <a:sysClr val="windowText" lastClr="000000"/>
              </a:solidFill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 dirty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</p:grpSp>
        <p:grpSp>
          <p:nvGrpSpPr>
            <p:cNvPr id="7" name="Group 74"/>
            <p:cNvGrpSpPr>
              <a:grpSpLocks/>
            </p:cNvGrpSpPr>
            <p:nvPr/>
          </p:nvGrpSpPr>
          <p:grpSpPr bwMode="auto">
            <a:xfrm>
              <a:off x="1600199" y="4095750"/>
              <a:ext cx="731520" cy="138113"/>
              <a:chOff x="1552570" y="3690941"/>
              <a:chExt cx="609600" cy="119852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1552571" y="3690941"/>
                <a:ext cx="609865" cy="119852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lIns="0" tIns="0" rIns="0" bIns="0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600" kern="0" dirty="0">
                    <a:solidFill>
                      <a:sysClr val="windowText" lastClr="000000"/>
                    </a:solidFill>
                    <a:latin typeface="Calibri"/>
                  </a:rPr>
                  <a:t>  A - Available</a:t>
                </a:r>
              </a:p>
            </p:txBody>
          </p:sp>
          <p:cxnSp>
            <p:nvCxnSpPr>
              <p:cNvPr id="14390" name="Straight Connector 282"/>
              <p:cNvCxnSpPr>
                <a:cxnSpLocks noChangeShapeType="1"/>
              </p:cNvCxnSpPr>
              <p:nvPr/>
            </p:nvCxnSpPr>
            <p:spPr bwMode="auto">
              <a:xfrm rot="5400000">
                <a:off x="1978422" y="3751659"/>
                <a:ext cx="116681" cy="1588"/>
              </a:xfrm>
              <a:prstGeom prst="line">
                <a:avLst/>
              </a:prstGeom>
              <a:noFill/>
              <a:ln w="3175" algn="ctr">
                <a:solidFill>
                  <a:srgbClr val="000000"/>
                </a:solidFill>
                <a:round/>
                <a:headEnd/>
                <a:tailEnd/>
              </a:ln>
            </p:spPr>
          </p:cxnSp>
          <p:sp>
            <p:nvSpPr>
              <p:cNvPr id="55" name="Flowchart: Merge 54"/>
              <p:cNvSpPr/>
              <p:nvPr/>
            </p:nvSpPr>
            <p:spPr>
              <a:xfrm>
                <a:off x="2057925" y="3724004"/>
                <a:ext cx="54240" cy="55104"/>
              </a:xfrm>
              <a:prstGeom prst="flowChartMerge">
                <a:avLst/>
              </a:prstGeom>
              <a:solidFill>
                <a:sysClr val="windowText" lastClr="000000"/>
              </a:solidFill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 dirty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</p:grpSp>
      </p:grpSp>
      <p:sp>
        <p:nvSpPr>
          <p:cNvPr id="62" name="Rectangle 61"/>
          <p:cNvSpPr/>
          <p:nvPr/>
        </p:nvSpPr>
        <p:spPr>
          <a:xfrm>
            <a:off x="342900" y="4410075"/>
            <a:ext cx="1096963" cy="152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900" dirty="0">
                <a:solidFill>
                  <a:schemeClr val="tx1"/>
                </a:solidFill>
              </a:rPr>
              <a:t>Customer Details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438275" y="4410075"/>
            <a:ext cx="1096963" cy="152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900" b="1" dirty="0"/>
              <a:t>Item Info</a:t>
            </a:r>
          </a:p>
        </p:txBody>
      </p:sp>
      <p:grpSp>
        <p:nvGrpSpPr>
          <p:cNvPr id="8" name="Group 68"/>
          <p:cNvGrpSpPr>
            <a:grpSpLocks/>
          </p:cNvGrpSpPr>
          <p:nvPr/>
        </p:nvGrpSpPr>
        <p:grpSpPr bwMode="auto">
          <a:xfrm>
            <a:off x="2403475" y="2779713"/>
            <a:ext cx="123825" cy="1600200"/>
            <a:chOff x="2403475" y="2779713"/>
            <a:chExt cx="123825" cy="1600200"/>
          </a:xfrm>
        </p:grpSpPr>
        <p:pic>
          <p:nvPicPr>
            <p:cNvPr id="14376" name="Picture 44" descr="scroll top.JP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03475" y="2779713"/>
              <a:ext cx="123825" cy="323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1" name="Rectangle 70"/>
            <p:cNvSpPr/>
            <p:nvPr/>
          </p:nvSpPr>
          <p:spPr bwMode="auto">
            <a:xfrm>
              <a:off x="2406650" y="3094038"/>
              <a:ext cx="109538" cy="11239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14378" name="Picture 45" descr="scroll bottom.JP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03475" y="4227513"/>
              <a:ext cx="123825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0" name="Content Placeholder 49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1" name="Content Placeholder 50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Content Placeholder 5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4" name="Content Placeholder 53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8"/>
          <p:cNvSpPr>
            <a:spLocks noChangeArrowheads="1"/>
          </p:cNvSpPr>
          <p:nvPr/>
        </p:nvSpPr>
        <p:spPr bwMode="auto">
          <a:xfrm>
            <a:off x="298450" y="2566988"/>
            <a:ext cx="9144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 b="1">
                <a:latin typeface="Calibri" pitchFamily="34" charset="0"/>
              </a:rPr>
              <a:t>Item Information</a:t>
            </a:r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315913" y="2252663"/>
            <a:ext cx="2543175" cy="444500"/>
            <a:chOff x="969963" y="2085901"/>
            <a:chExt cx="2542681" cy="443205"/>
          </a:xfrm>
        </p:grpSpPr>
        <p:sp>
          <p:nvSpPr>
            <p:cNvPr id="119" name="TextBox 33"/>
            <p:cNvSpPr txBox="1">
              <a:spLocks noChangeArrowheads="1"/>
            </p:cNvSpPr>
            <p:nvPr/>
          </p:nvSpPr>
          <p:spPr bwMode="auto">
            <a:xfrm>
              <a:off x="2427005" y="2207782"/>
              <a:ext cx="1085639" cy="183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kern="0" dirty="0">
                  <a:solidFill>
                    <a:sysClr val="windowText" lastClr="000000"/>
                  </a:solidFill>
                  <a:latin typeface="Calibri" pitchFamily="34" charset="0"/>
                </a:rPr>
                <a:t>Ph : 479 899 2046</a:t>
              </a:r>
            </a:p>
          </p:txBody>
        </p:sp>
        <p:cxnSp>
          <p:nvCxnSpPr>
            <p:cNvPr id="15425" name="Straight Connector 294"/>
            <p:cNvCxnSpPr>
              <a:cxnSpLocks noChangeShapeType="1"/>
            </p:cNvCxnSpPr>
            <p:nvPr/>
          </p:nvCxnSpPr>
          <p:spPr bwMode="auto">
            <a:xfrm>
              <a:off x="988531" y="2413298"/>
              <a:ext cx="2193925" cy="1585"/>
            </a:xfrm>
            <a:prstGeom prst="line">
              <a:avLst/>
            </a:prstGeom>
            <a:noFill/>
            <a:ln w="3175" algn="ctr">
              <a:solidFill>
                <a:srgbClr val="595959"/>
              </a:solidFill>
              <a:round/>
              <a:headEnd/>
              <a:tailEnd/>
            </a:ln>
          </p:spPr>
        </p:cxnSp>
        <p:sp>
          <p:nvSpPr>
            <p:cNvPr id="121" name="TextBox 33"/>
            <p:cNvSpPr txBox="1">
              <a:spLocks noChangeArrowheads="1"/>
            </p:cNvSpPr>
            <p:nvPr/>
          </p:nvSpPr>
          <p:spPr bwMode="auto">
            <a:xfrm>
              <a:off x="976312" y="2085901"/>
              <a:ext cx="961838" cy="183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b="1" kern="0" dirty="0">
                  <a:solidFill>
                    <a:sysClr val="windowText" lastClr="000000"/>
                  </a:solidFill>
                  <a:latin typeface="Calibri" pitchFamily="34" charset="0"/>
                </a:rPr>
                <a:t>Order #  </a:t>
              </a:r>
              <a:r>
                <a:rPr lang="en-US" sz="600" kern="0" dirty="0">
                  <a:solidFill>
                    <a:sysClr val="windowText" lastClr="000000"/>
                  </a:solidFill>
                  <a:latin typeface="Calibri" pitchFamily="34" charset="0"/>
                </a:rPr>
                <a:t>2677987654321</a:t>
              </a:r>
            </a:p>
          </p:txBody>
        </p:sp>
        <p:sp>
          <p:nvSpPr>
            <p:cNvPr id="122" name="TextBox 33"/>
            <p:cNvSpPr txBox="1">
              <a:spLocks noChangeArrowheads="1"/>
            </p:cNvSpPr>
            <p:nvPr/>
          </p:nvSpPr>
          <p:spPr bwMode="auto">
            <a:xfrm>
              <a:off x="2430179" y="2089067"/>
              <a:ext cx="647574" cy="185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kern="0" dirty="0">
                  <a:solidFill>
                    <a:sysClr val="windowText" lastClr="000000"/>
                  </a:solidFill>
                  <a:latin typeface="Calibri" pitchFamily="34" charset="0"/>
                </a:rPr>
                <a:t>Name : </a:t>
              </a:r>
              <a:r>
                <a:rPr lang="en-US" sz="600" kern="0" dirty="0">
                  <a:solidFill>
                    <a:srgbClr val="000000"/>
                  </a:solidFill>
                  <a:latin typeface="Calibri" pitchFamily="34" charset="0"/>
                </a:rPr>
                <a:t>J Smith</a:t>
              </a:r>
            </a:p>
          </p:txBody>
        </p:sp>
        <p:sp>
          <p:nvSpPr>
            <p:cNvPr id="124" name="TextBox 33"/>
            <p:cNvSpPr txBox="1">
              <a:spLocks noChangeArrowheads="1"/>
            </p:cNvSpPr>
            <p:nvPr/>
          </p:nvSpPr>
          <p:spPr bwMode="auto">
            <a:xfrm>
              <a:off x="969963" y="2206200"/>
              <a:ext cx="985646" cy="322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kern="0" dirty="0">
                  <a:solidFill>
                    <a:sysClr val="windowText" lastClr="000000"/>
                  </a:solidFill>
                  <a:latin typeface="Calibri" pitchFamily="34" charset="0"/>
                </a:rPr>
                <a:t>Alternate Pickup: D Smith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kern="0" dirty="0">
                  <a:solidFill>
                    <a:sysClr val="windowText" lastClr="000000"/>
                  </a:solidFill>
                  <a:latin typeface="Calibri" pitchFamily="34" charset="0"/>
                </a:rPr>
                <a:t> </a:t>
              </a:r>
            </a:p>
          </p:txBody>
        </p:sp>
      </p:grpSp>
      <p:sp>
        <p:nvSpPr>
          <p:cNvPr id="125" name="TextBox 47"/>
          <p:cNvSpPr txBox="1">
            <a:spLocks noChangeArrowheads="1"/>
          </p:cNvSpPr>
          <p:nvPr/>
        </p:nvSpPr>
        <p:spPr bwMode="auto">
          <a:xfrm>
            <a:off x="304800" y="2030413"/>
            <a:ext cx="89058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kern="0" dirty="0">
                <a:solidFill>
                  <a:sysClr val="windowText" lastClr="000000"/>
                </a:solidFill>
                <a:latin typeface="Calibri" pitchFamily="34" charset="0"/>
              </a:rPr>
              <a:t>Order Details</a:t>
            </a:r>
          </a:p>
        </p:txBody>
      </p:sp>
      <p:sp>
        <p:nvSpPr>
          <p:cNvPr id="56" name="Text Placeholder 1"/>
          <p:cNvSpPr txBox="1">
            <a:spLocks/>
          </p:cNvSpPr>
          <p:nvPr/>
        </p:nvSpPr>
        <p:spPr bwMode="auto">
          <a:xfrm>
            <a:off x="38100" y="57150"/>
            <a:ext cx="78105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None/>
              <a:defRPr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Customer Pick Up – Order Details</a:t>
            </a: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2189163" y="4551363"/>
            <a:ext cx="347662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kern="0" dirty="0">
                <a:solidFill>
                  <a:schemeClr val="bg1"/>
                </a:solidFill>
                <a:latin typeface="Calibri" pitchFamily="34" charset="0"/>
              </a:rPr>
              <a:t>Yes</a:t>
            </a:r>
          </a:p>
        </p:txBody>
      </p:sp>
      <p:sp>
        <p:nvSpPr>
          <p:cNvPr id="49" name="TextBox 25"/>
          <p:cNvSpPr txBox="1">
            <a:spLocks noChangeArrowheads="1"/>
          </p:cNvSpPr>
          <p:nvPr/>
        </p:nvSpPr>
        <p:spPr bwMode="auto">
          <a:xfrm>
            <a:off x="304800" y="4551363"/>
            <a:ext cx="322263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kern="0" dirty="0">
                <a:solidFill>
                  <a:schemeClr val="bg1"/>
                </a:solidFill>
                <a:latin typeface="Calibri" pitchFamily="34" charset="0"/>
              </a:rPr>
              <a:t>No</a:t>
            </a:r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>
              <a:defRPr/>
            </a:pPr>
            <a:fld id="{01865095-5DAF-4E87-B98F-D6343F471B2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3" name="Group 70"/>
          <p:cNvGrpSpPr>
            <a:grpSpLocks/>
          </p:cNvGrpSpPr>
          <p:nvPr/>
        </p:nvGrpSpPr>
        <p:grpSpPr bwMode="auto">
          <a:xfrm>
            <a:off x="1268413" y="2576513"/>
            <a:ext cx="1198562" cy="185737"/>
            <a:chOff x="1268165" y="2619375"/>
            <a:chExt cx="1199759" cy="184666"/>
          </a:xfrm>
        </p:grpSpPr>
        <p:sp>
          <p:nvSpPr>
            <p:cNvPr id="15418" name="TextBox 33"/>
            <p:cNvSpPr txBox="1">
              <a:spLocks noChangeArrowheads="1"/>
            </p:cNvSpPr>
            <p:nvPr/>
          </p:nvSpPr>
          <p:spPr bwMode="auto">
            <a:xfrm>
              <a:off x="1268165" y="2619375"/>
              <a:ext cx="65047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600">
                  <a:latin typeface="Calibri" pitchFamily="34" charset="0"/>
                </a:rPr>
                <a:t>Filter Items by </a:t>
              </a:r>
              <a:endParaRPr lang="en-US" sz="600" u="sng">
                <a:solidFill>
                  <a:srgbClr val="0070C0"/>
                </a:solidFill>
                <a:latin typeface="Calibri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1827523" y="2646206"/>
              <a:ext cx="640401" cy="137317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00" kern="0" dirty="0">
                  <a:solidFill>
                    <a:prstClr val="black"/>
                  </a:solidFill>
                  <a:latin typeface="Calibri"/>
                </a:rPr>
                <a:t>A - Available</a:t>
              </a:r>
              <a:endParaRPr lang="en-US" sz="800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9" name="Flowchart: Merge 58"/>
            <p:cNvSpPr/>
            <p:nvPr/>
          </p:nvSpPr>
          <p:spPr bwMode="auto">
            <a:xfrm>
              <a:off x="2393709" y="2687721"/>
              <a:ext cx="65957" cy="45757"/>
            </a:xfrm>
            <a:prstGeom prst="flowChartMerge">
              <a:avLst/>
            </a:prstGeom>
            <a:gradFill flip="none" rotWithShape="1">
              <a:gsLst>
                <a:gs pos="0">
                  <a:srgbClr val="EEECE1">
                    <a:lumMod val="50000"/>
                    <a:shade val="30000"/>
                    <a:satMod val="115000"/>
                  </a:srgbClr>
                </a:gs>
                <a:gs pos="50000">
                  <a:srgbClr val="EEECE1">
                    <a:lumMod val="50000"/>
                    <a:shade val="67500"/>
                    <a:satMod val="115000"/>
                  </a:srgbClr>
                </a:gs>
                <a:gs pos="100000">
                  <a:srgbClr val="EEECE1">
                    <a:lumMod val="50000"/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 kern="0" dirty="0">
                <a:solidFill>
                  <a:sysClr val="window" lastClr="FFFFFF"/>
                </a:solidFill>
                <a:latin typeface="Calibri"/>
              </a:endParaRPr>
            </a:p>
          </p:txBody>
        </p:sp>
        <p:cxnSp>
          <p:nvCxnSpPr>
            <p:cNvPr id="15423" name="Straight Connector 48"/>
            <p:cNvCxnSpPr>
              <a:cxnSpLocks noChangeShapeType="1"/>
            </p:cNvCxnSpPr>
            <p:nvPr/>
          </p:nvCxnSpPr>
          <p:spPr bwMode="auto">
            <a:xfrm rot="16200000" flipH="1">
              <a:off x="2330123" y="2712724"/>
              <a:ext cx="114300" cy="1588"/>
            </a:xfrm>
            <a:prstGeom prst="line">
              <a:avLst/>
            </a:prstGeom>
            <a:noFill/>
            <a:ln w="3175" algn="ctr">
              <a:solidFill>
                <a:srgbClr val="000000"/>
              </a:solidFill>
              <a:round/>
              <a:headEnd/>
              <a:tailEnd/>
            </a:ln>
          </p:spPr>
        </p:cxnSp>
      </p:grpSp>
      <p:graphicFrame>
        <p:nvGraphicFramePr>
          <p:cNvPr id="64" name="Content Placeholder 12"/>
          <p:cNvGraphicFramePr>
            <a:graphicFrameLocks noGrp="1"/>
          </p:cNvGraphicFramePr>
          <p:nvPr>
            <p:ph sz="quarter" idx="14"/>
          </p:nvPr>
        </p:nvGraphicFramePr>
        <p:xfrm>
          <a:off x="349250" y="2786063"/>
          <a:ext cx="2133600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</a:tblGrid>
              <a:tr h="191032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PKG</a:t>
                      </a:r>
                      <a:r>
                        <a:rPr lang="en-US" sz="800" baseline="0" dirty="0" smtClean="0"/>
                        <a:t> 3         Location : 007              12/10/09</a:t>
                      </a:r>
                      <a:endParaRPr lang="en-US" sz="800" dirty="0" smtClean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1032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ASN : 3435363543624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9103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Item Description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Status</a:t>
                      </a:r>
                      <a:endParaRPr lang="en-US" sz="8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750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latin typeface="Calibri" pitchFamily="34" charset="0"/>
                        </a:rPr>
                        <a:t>Candles </a:t>
                      </a:r>
                    </a:p>
                    <a:p>
                      <a:r>
                        <a:rPr lang="en-US" sz="700" b="0" dirty="0" smtClean="0">
                          <a:latin typeface="Calibri" pitchFamily="34" charset="0"/>
                        </a:rPr>
                        <a:t>UPC CS 001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latin typeface="Calibri" pitchFamily="34" charset="0"/>
                        </a:rPr>
                        <a:t>Bulbs </a:t>
                      </a:r>
                    </a:p>
                    <a:p>
                      <a:r>
                        <a:rPr lang="en-US" sz="700" b="0" dirty="0" smtClean="0">
                          <a:latin typeface="Calibri" pitchFamily="34" charset="0"/>
                        </a:rPr>
                        <a:t>UPC CS002</a:t>
                      </a:r>
                      <a:endParaRPr 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latin typeface="Calibri" pitchFamily="34" charset="0"/>
                        </a:rPr>
                        <a:t>Candles </a:t>
                      </a:r>
                    </a:p>
                    <a:p>
                      <a:r>
                        <a:rPr lang="en-US" sz="700" b="0" dirty="0" smtClean="0">
                          <a:latin typeface="Calibri" pitchFamily="34" charset="0"/>
                        </a:rPr>
                        <a:t>UPC CS001</a:t>
                      </a:r>
                      <a:endParaRPr 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5402" name="Picture 44" descr="scroll top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03475" y="2779713"/>
            <a:ext cx="1238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" name="Rectangle 71"/>
          <p:cNvSpPr/>
          <p:nvPr/>
        </p:nvSpPr>
        <p:spPr bwMode="auto">
          <a:xfrm>
            <a:off x="2406650" y="3132138"/>
            <a:ext cx="109538" cy="13636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5404" name="Picture 45" descr="scroll bottom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03475" y="4398963"/>
            <a:ext cx="1238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74"/>
          <p:cNvGrpSpPr>
            <a:grpSpLocks/>
          </p:cNvGrpSpPr>
          <p:nvPr/>
        </p:nvGrpSpPr>
        <p:grpSpPr bwMode="auto">
          <a:xfrm>
            <a:off x="1600200" y="3505200"/>
            <a:ext cx="731838" cy="136525"/>
            <a:chOff x="1552570" y="3690941"/>
            <a:chExt cx="609600" cy="119852"/>
          </a:xfrm>
        </p:grpSpPr>
        <p:sp>
          <p:nvSpPr>
            <p:cNvPr id="75" name="Rectangle 74"/>
            <p:cNvSpPr/>
            <p:nvPr/>
          </p:nvSpPr>
          <p:spPr>
            <a:xfrm>
              <a:off x="1552570" y="3690941"/>
              <a:ext cx="609600" cy="119852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kern="0" dirty="0">
                  <a:solidFill>
                    <a:sysClr val="windowText" lastClr="000000"/>
                  </a:solidFill>
                  <a:latin typeface="Calibri"/>
                </a:rPr>
                <a:t>  P – Picked up</a:t>
              </a:r>
            </a:p>
          </p:txBody>
        </p:sp>
        <p:cxnSp>
          <p:nvCxnSpPr>
            <p:cNvPr id="15416" name="Straight Connector 282"/>
            <p:cNvCxnSpPr>
              <a:cxnSpLocks noChangeShapeType="1"/>
            </p:cNvCxnSpPr>
            <p:nvPr/>
          </p:nvCxnSpPr>
          <p:spPr bwMode="auto">
            <a:xfrm rot="5400000">
              <a:off x="1978422" y="3751659"/>
              <a:ext cx="116681" cy="1588"/>
            </a:xfrm>
            <a:prstGeom prst="line">
              <a:avLst/>
            </a:prstGeom>
            <a:noFill/>
            <a:ln w="3175" algn="ctr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77" name="Flowchart: Merge 76"/>
            <p:cNvSpPr/>
            <p:nvPr/>
          </p:nvSpPr>
          <p:spPr>
            <a:xfrm>
              <a:off x="2057705" y="3724388"/>
              <a:ext cx="54216" cy="54352"/>
            </a:xfrm>
            <a:prstGeom prst="flowChartMerge">
              <a:avLst/>
            </a:prstGeom>
            <a:solidFill>
              <a:sysClr val="windowText" lastClr="000000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5" name="Group 74"/>
          <p:cNvGrpSpPr>
            <a:grpSpLocks/>
          </p:cNvGrpSpPr>
          <p:nvPr/>
        </p:nvGrpSpPr>
        <p:grpSpPr bwMode="auto">
          <a:xfrm>
            <a:off x="1600200" y="3810000"/>
            <a:ext cx="731838" cy="136525"/>
            <a:chOff x="1552570" y="3690941"/>
            <a:chExt cx="609600" cy="119852"/>
          </a:xfrm>
        </p:grpSpPr>
        <p:sp>
          <p:nvSpPr>
            <p:cNvPr id="79" name="Rectangle 78"/>
            <p:cNvSpPr/>
            <p:nvPr/>
          </p:nvSpPr>
          <p:spPr>
            <a:xfrm>
              <a:off x="1552570" y="3690941"/>
              <a:ext cx="609600" cy="119852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kern="0" dirty="0">
                  <a:solidFill>
                    <a:sysClr val="windowText" lastClr="000000"/>
                  </a:solidFill>
                  <a:latin typeface="Calibri"/>
                </a:rPr>
                <a:t>  A - Available</a:t>
              </a:r>
            </a:p>
          </p:txBody>
        </p:sp>
        <p:cxnSp>
          <p:nvCxnSpPr>
            <p:cNvPr id="15413" name="Straight Connector 282"/>
            <p:cNvCxnSpPr>
              <a:cxnSpLocks noChangeShapeType="1"/>
            </p:cNvCxnSpPr>
            <p:nvPr/>
          </p:nvCxnSpPr>
          <p:spPr bwMode="auto">
            <a:xfrm rot="5400000">
              <a:off x="1978422" y="3751659"/>
              <a:ext cx="116681" cy="1588"/>
            </a:xfrm>
            <a:prstGeom prst="line">
              <a:avLst/>
            </a:prstGeom>
            <a:noFill/>
            <a:ln w="3175" algn="ctr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81" name="Flowchart: Merge 80"/>
            <p:cNvSpPr/>
            <p:nvPr/>
          </p:nvSpPr>
          <p:spPr>
            <a:xfrm>
              <a:off x="2057705" y="3724388"/>
              <a:ext cx="54216" cy="54352"/>
            </a:xfrm>
            <a:prstGeom prst="flowChartMerge">
              <a:avLst/>
            </a:prstGeom>
            <a:solidFill>
              <a:sysClr val="windowText" lastClr="000000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6" name="Group 74"/>
          <p:cNvGrpSpPr>
            <a:grpSpLocks/>
          </p:cNvGrpSpPr>
          <p:nvPr/>
        </p:nvGrpSpPr>
        <p:grpSpPr bwMode="auto">
          <a:xfrm>
            <a:off x="1600200" y="4095750"/>
            <a:ext cx="639763" cy="138113"/>
            <a:chOff x="1552570" y="3690941"/>
            <a:chExt cx="609600" cy="119852"/>
          </a:xfrm>
        </p:grpSpPr>
        <p:sp>
          <p:nvSpPr>
            <p:cNvPr id="53" name="Rectangle 52"/>
            <p:cNvSpPr/>
            <p:nvPr/>
          </p:nvSpPr>
          <p:spPr>
            <a:xfrm>
              <a:off x="1552570" y="3690941"/>
              <a:ext cx="609600" cy="119852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kern="0" dirty="0">
                  <a:solidFill>
                    <a:sysClr val="windowText" lastClr="000000"/>
                  </a:solidFill>
                  <a:latin typeface="Calibri"/>
                </a:rPr>
                <a:t>  Not Available</a:t>
              </a:r>
            </a:p>
          </p:txBody>
        </p:sp>
        <p:cxnSp>
          <p:nvCxnSpPr>
            <p:cNvPr id="15410" name="Straight Connector 282"/>
            <p:cNvCxnSpPr>
              <a:cxnSpLocks noChangeShapeType="1"/>
            </p:cNvCxnSpPr>
            <p:nvPr/>
          </p:nvCxnSpPr>
          <p:spPr bwMode="auto">
            <a:xfrm rot="5400000">
              <a:off x="1978422" y="3751659"/>
              <a:ext cx="116681" cy="1588"/>
            </a:xfrm>
            <a:prstGeom prst="line">
              <a:avLst/>
            </a:prstGeom>
            <a:noFill/>
            <a:ln w="3175" algn="ctr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55" name="Flowchart: Merge 54"/>
            <p:cNvSpPr/>
            <p:nvPr/>
          </p:nvSpPr>
          <p:spPr>
            <a:xfrm>
              <a:off x="2057796" y="3724004"/>
              <a:ext cx="54456" cy="55104"/>
            </a:xfrm>
            <a:prstGeom prst="flowChartMerge">
              <a:avLst/>
            </a:prstGeom>
            <a:solidFill>
              <a:sysClr val="windowText" lastClr="000000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sp>
        <p:nvSpPr>
          <p:cNvPr id="58" name="Round Same Side Corner Rectangle 57"/>
          <p:cNvSpPr/>
          <p:nvPr/>
        </p:nvSpPr>
        <p:spPr bwMode="auto">
          <a:xfrm>
            <a:off x="328613" y="3998913"/>
            <a:ext cx="2193925" cy="566737"/>
          </a:xfrm>
          <a:prstGeom prst="round2SameRect">
            <a:avLst>
              <a:gd name="adj1" fmla="val 3031"/>
              <a:gd name="adj2" fmla="val 0"/>
            </a:avLst>
          </a:prstGeom>
          <a:solidFill>
            <a:srgbClr val="FFEAA7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800" dirty="0">
                <a:solidFill>
                  <a:prstClr val="black"/>
                </a:solidFill>
              </a:rPr>
              <a:t>Do you want to mark all 3 items in this package to PICKED UP?</a:t>
            </a:r>
          </a:p>
        </p:txBody>
      </p:sp>
      <p:sp>
        <p:nvSpPr>
          <p:cNvPr id="45" name="Content Placeholder 44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8" name="Content Placeholder 47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0" name="Content Placeholder 49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1" name="Content Placeholder 50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Content Placeholder 51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4" name="Content Placeholder 53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0" name="Content Placeholder 59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6"/>
          <p:cNvSpPr>
            <a:spLocks noGrp="1"/>
          </p:cNvSpPr>
          <p:nvPr>
            <p:ph sz="quarter" idx="18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Purpose of screen</a:t>
            </a:r>
          </a:p>
          <a:p>
            <a:pPr eaLnBrk="1" hangingPunct="1"/>
            <a:endParaRPr lang="en-US" smtClean="0"/>
          </a:p>
        </p:txBody>
      </p:sp>
      <p:sp>
        <p:nvSpPr>
          <p:cNvPr id="16387" name="Content Placeholder 7"/>
          <p:cNvSpPr>
            <a:spLocks noGrp="1"/>
          </p:cNvSpPr>
          <p:nvPr>
            <p:ph sz="quarter" idx="19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Actions On Screen</a:t>
            </a:r>
          </a:p>
          <a:p>
            <a:pPr eaLnBrk="1" hangingPunct="1"/>
            <a:endParaRPr lang="en-US" smtClean="0"/>
          </a:p>
        </p:txBody>
      </p:sp>
      <p:sp>
        <p:nvSpPr>
          <p:cNvPr id="16388" name="Rectangle 28"/>
          <p:cNvSpPr>
            <a:spLocks noChangeArrowheads="1"/>
          </p:cNvSpPr>
          <p:nvPr/>
        </p:nvSpPr>
        <p:spPr bwMode="auto">
          <a:xfrm>
            <a:off x="298450" y="2566988"/>
            <a:ext cx="9144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 b="1">
                <a:latin typeface="Calibri" pitchFamily="34" charset="0"/>
              </a:rPr>
              <a:t>Item Information</a:t>
            </a:r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315913" y="2252663"/>
            <a:ext cx="2543175" cy="444500"/>
            <a:chOff x="969963" y="2085901"/>
            <a:chExt cx="2542681" cy="443205"/>
          </a:xfrm>
        </p:grpSpPr>
        <p:sp>
          <p:nvSpPr>
            <p:cNvPr id="119" name="TextBox 33"/>
            <p:cNvSpPr txBox="1">
              <a:spLocks noChangeArrowheads="1"/>
            </p:cNvSpPr>
            <p:nvPr/>
          </p:nvSpPr>
          <p:spPr bwMode="auto">
            <a:xfrm>
              <a:off x="2427005" y="2207782"/>
              <a:ext cx="1085639" cy="183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kern="0" dirty="0">
                  <a:solidFill>
                    <a:sysClr val="windowText" lastClr="000000"/>
                  </a:solidFill>
                  <a:latin typeface="Calibri" pitchFamily="34" charset="0"/>
                </a:rPr>
                <a:t>Ph : 479 899 2046</a:t>
              </a:r>
            </a:p>
          </p:txBody>
        </p:sp>
        <p:cxnSp>
          <p:nvCxnSpPr>
            <p:cNvPr id="16451" name="Straight Connector 294"/>
            <p:cNvCxnSpPr>
              <a:cxnSpLocks noChangeShapeType="1"/>
            </p:cNvCxnSpPr>
            <p:nvPr/>
          </p:nvCxnSpPr>
          <p:spPr bwMode="auto">
            <a:xfrm>
              <a:off x="988531" y="2413298"/>
              <a:ext cx="2193925" cy="1585"/>
            </a:xfrm>
            <a:prstGeom prst="line">
              <a:avLst/>
            </a:prstGeom>
            <a:noFill/>
            <a:ln w="3175" algn="ctr">
              <a:solidFill>
                <a:srgbClr val="595959"/>
              </a:solidFill>
              <a:round/>
              <a:headEnd/>
              <a:tailEnd/>
            </a:ln>
          </p:spPr>
        </p:cxnSp>
        <p:sp>
          <p:nvSpPr>
            <p:cNvPr id="121" name="TextBox 33"/>
            <p:cNvSpPr txBox="1">
              <a:spLocks noChangeArrowheads="1"/>
            </p:cNvSpPr>
            <p:nvPr/>
          </p:nvSpPr>
          <p:spPr bwMode="auto">
            <a:xfrm>
              <a:off x="976312" y="2085901"/>
              <a:ext cx="961838" cy="183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b="1" kern="0" dirty="0">
                  <a:solidFill>
                    <a:sysClr val="windowText" lastClr="000000"/>
                  </a:solidFill>
                  <a:latin typeface="Calibri" pitchFamily="34" charset="0"/>
                </a:rPr>
                <a:t>Order #  </a:t>
              </a:r>
              <a:r>
                <a:rPr lang="en-US" sz="600" kern="0" dirty="0">
                  <a:solidFill>
                    <a:sysClr val="windowText" lastClr="000000"/>
                  </a:solidFill>
                  <a:latin typeface="Calibri" pitchFamily="34" charset="0"/>
                </a:rPr>
                <a:t>2677987654321</a:t>
              </a:r>
            </a:p>
          </p:txBody>
        </p:sp>
        <p:sp>
          <p:nvSpPr>
            <p:cNvPr id="122" name="TextBox 33"/>
            <p:cNvSpPr txBox="1">
              <a:spLocks noChangeArrowheads="1"/>
            </p:cNvSpPr>
            <p:nvPr/>
          </p:nvSpPr>
          <p:spPr bwMode="auto">
            <a:xfrm>
              <a:off x="2430179" y="2089067"/>
              <a:ext cx="647574" cy="185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kern="0" dirty="0">
                  <a:solidFill>
                    <a:sysClr val="windowText" lastClr="000000"/>
                  </a:solidFill>
                  <a:latin typeface="Calibri" pitchFamily="34" charset="0"/>
                </a:rPr>
                <a:t>Name : </a:t>
              </a:r>
              <a:r>
                <a:rPr lang="en-US" sz="600" kern="0" dirty="0">
                  <a:solidFill>
                    <a:srgbClr val="000000"/>
                  </a:solidFill>
                  <a:latin typeface="Calibri" pitchFamily="34" charset="0"/>
                </a:rPr>
                <a:t>J Smith</a:t>
              </a:r>
            </a:p>
          </p:txBody>
        </p:sp>
        <p:sp>
          <p:nvSpPr>
            <p:cNvPr id="124" name="TextBox 33"/>
            <p:cNvSpPr txBox="1">
              <a:spLocks noChangeArrowheads="1"/>
            </p:cNvSpPr>
            <p:nvPr/>
          </p:nvSpPr>
          <p:spPr bwMode="auto">
            <a:xfrm>
              <a:off x="969963" y="2206200"/>
              <a:ext cx="985646" cy="322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kern="0" dirty="0">
                  <a:solidFill>
                    <a:sysClr val="windowText" lastClr="000000"/>
                  </a:solidFill>
                  <a:latin typeface="Calibri" pitchFamily="34" charset="0"/>
                </a:rPr>
                <a:t>Alternate Pickup: D Smith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kern="0" dirty="0">
                  <a:solidFill>
                    <a:sysClr val="windowText" lastClr="000000"/>
                  </a:solidFill>
                  <a:latin typeface="Calibri" pitchFamily="34" charset="0"/>
                </a:rPr>
                <a:t> </a:t>
              </a:r>
            </a:p>
          </p:txBody>
        </p:sp>
      </p:grpSp>
      <p:sp>
        <p:nvSpPr>
          <p:cNvPr id="125" name="TextBox 47"/>
          <p:cNvSpPr txBox="1">
            <a:spLocks noChangeArrowheads="1"/>
          </p:cNvSpPr>
          <p:nvPr/>
        </p:nvSpPr>
        <p:spPr bwMode="auto">
          <a:xfrm>
            <a:off x="304800" y="2030413"/>
            <a:ext cx="89058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kern="0" dirty="0">
                <a:solidFill>
                  <a:sysClr val="windowText" lastClr="000000"/>
                </a:solidFill>
                <a:latin typeface="Calibri" pitchFamily="34" charset="0"/>
              </a:rPr>
              <a:t>Order Details</a:t>
            </a:r>
          </a:p>
        </p:txBody>
      </p:sp>
      <p:sp>
        <p:nvSpPr>
          <p:cNvPr id="16393" name="Content Placeholder 5"/>
          <p:cNvSpPr>
            <a:spLocks noGrp="1"/>
          </p:cNvSpPr>
          <p:nvPr>
            <p:ph sz="quarter" idx="17"/>
          </p:nvPr>
        </p:nvSpPr>
        <p:spPr bwMode="auto">
          <a:xfrm>
            <a:off x="381000" y="4876800"/>
            <a:ext cx="53340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Messages: </a:t>
            </a:r>
          </a:p>
        </p:txBody>
      </p:sp>
      <p:sp>
        <p:nvSpPr>
          <p:cNvPr id="16394" name="Content Placeholder 5"/>
          <p:cNvSpPr>
            <a:spLocks noGrp="1"/>
          </p:cNvSpPr>
          <p:nvPr>
            <p:ph sz="quarter" idx="17"/>
          </p:nvPr>
        </p:nvSpPr>
        <p:spPr bwMode="auto">
          <a:xfrm>
            <a:off x="381000" y="5791200"/>
            <a:ext cx="5791200" cy="609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Previous Screens: </a:t>
            </a:r>
            <a:r>
              <a:rPr lang="en-US" b="0" smtClean="0"/>
              <a:t>Customer Information Screen </a:t>
            </a:r>
          </a:p>
          <a:p>
            <a:pPr eaLnBrk="1" hangingPunct="1"/>
            <a:r>
              <a:rPr lang="en-US" smtClean="0"/>
              <a:t>Next Screens: </a:t>
            </a:r>
            <a:r>
              <a:rPr lang="en-US" b="0" smtClean="0"/>
              <a:t>Order Details Screen, Receipt Screen</a:t>
            </a:r>
            <a:endParaRPr lang="en-US" smtClean="0"/>
          </a:p>
        </p:txBody>
      </p:sp>
      <p:sp>
        <p:nvSpPr>
          <p:cNvPr id="56" name="Text Placeholder 1"/>
          <p:cNvSpPr txBox="1">
            <a:spLocks/>
          </p:cNvSpPr>
          <p:nvPr/>
        </p:nvSpPr>
        <p:spPr bwMode="auto">
          <a:xfrm>
            <a:off x="38100" y="57150"/>
            <a:ext cx="78105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None/>
              <a:defRPr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Customer Pick Up – Order Details</a:t>
            </a: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2189163" y="4551363"/>
            <a:ext cx="439737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kern="0" dirty="0">
                <a:solidFill>
                  <a:schemeClr val="bg1"/>
                </a:solidFill>
                <a:latin typeface="Calibri" pitchFamily="34" charset="0"/>
              </a:rPr>
              <a:t>Done</a:t>
            </a:r>
          </a:p>
        </p:txBody>
      </p:sp>
      <p:sp>
        <p:nvSpPr>
          <p:cNvPr id="49" name="TextBox 25"/>
          <p:cNvSpPr txBox="1">
            <a:spLocks noChangeArrowheads="1"/>
          </p:cNvSpPr>
          <p:nvPr/>
        </p:nvSpPr>
        <p:spPr bwMode="auto">
          <a:xfrm>
            <a:off x="304800" y="4551363"/>
            <a:ext cx="411163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kern="0" dirty="0">
                <a:solidFill>
                  <a:schemeClr val="bg1"/>
                </a:solidFill>
                <a:latin typeface="Calibri" pitchFamily="34" charset="0"/>
              </a:rPr>
              <a:t>Back</a:t>
            </a:r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>
              <a:defRPr/>
            </a:pPr>
            <a:fld id="{B2FDC252-67AA-49F8-B2A6-2452C4B13233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3" name="Group 70"/>
          <p:cNvGrpSpPr>
            <a:grpSpLocks/>
          </p:cNvGrpSpPr>
          <p:nvPr/>
        </p:nvGrpSpPr>
        <p:grpSpPr bwMode="auto">
          <a:xfrm>
            <a:off x="1268413" y="2576513"/>
            <a:ext cx="1198562" cy="185737"/>
            <a:chOff x="1268165" y="2619375"/>
            <a:chExt cx="1199759" cy="184666"/>
          </a:xfrm>
        </p:grpSpPr>
        <p:sp>
          <p:nvSpPr>
            <p:cNvPr id="16444" name="TextBox 33"/>
            <p:cNvSpPr txBox="1">
              <a:spLocks noChangeArrowheads="1"/>
            </p:cNvSpPr>
            <p:nvPr/>
          </p:nvSpPr>
          <p:spPr bwMode="auto">
            <a:xfrm>
              <a:off x="1268165" y="2619375"/>
              <a:ext cx="65047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600">
                  <a:latin typeface="Calibri" pitchFamily="34" charset="0"/>
                </a:rPr>
                <a:t>Filter Items by </a:t>
              </a:r>
              <a:endParaRPr lang="en-US" sz="600" u="sng">
                <a:solidFill>
                  <a:srgbClr val="0070C0"/>
                </a:solidFill>
                <a:latin typeface="Calibri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1827523" y="2646206"/>
              <a:ext cx="640401" cy="137317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00" kern="0" dirty="0">
                  <a:solidFill>
                    <a:prstClr val="black"/>
                  </a:solidFill>
                  <a:latin typeface="Calibri"/>
                </a:rPr>
                <a:t>A - Available</a:t>
              </a:r>
              <a:endParaRPr lang="en-US" sz="800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9" name="Flowchart: Merge 58"/>
            <p:cNvSpPr/>
            <p:nvPr/>
          </p:nvSpPr>
          <p:spPr bwMode="auto">
            <a:xfrm>
              <a:off x="2393709" y="2687721"/>
              <a:ext cx="65957" cy="45757"/>
            </a:xfrm>
            <a:prstGeom prst="flowChartMerge">
              <a:avLst/>
            </a:prstGeom>
            <a:gradFill flip="none" rotWithShape="1">
              <a:gsLst>
                <a:gs pos="0">
                  <a:srgbClr val="EEECE1">
                    <a:lumMod val="50000"/>
                    <a:shade val="30000"/>
                    <a:satMod val="115000"/>
                  </a:srgbClr>
                </a:gs>
                <a:gs pos="50000">
                  <a:srgbClr val="EEECE1">
                    <a:lumMod val="50000"/>
                    <a:shade val="67500"/>
                    <a:satMod val="115000"/>
                  </a:srgbClr>
                </a:gs>
                <a:gs pos="100000">
                  <a:srgbClr val="EEECE1">
                    <a:lumMod val="50000"/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 kern="0" dirty="0">
                <a:solidFill>
                  <a:sysClr val="window" lastClr="FFFFFF"/>
                </a:solidFill>
                <a:latin typeface="Calibri"/>
              </a:endParaRPr>
            </a:p>
          </p:txBody>
        </p:sp>
        <p:cxnSp>
          <p:nvCxnSpPr>
            <p:cNvPr id="16449" name="Straight Connector 48"/>
            <p:cNvCxnSpPr>
              <a:cxnSpLocks noChangeShapeType="1"/>
            </p:cNvCxnSpPr>
            <p:nvPr/>
          </p:nvCxnSpPr>
          <p:spPr bwMode="auto">
            <a:xfrm rot="16200000" flipH="1">
              <a:off x="2330123" y="2712724"/>
              <a:ext cx="114300" cy="1588"/>
            </a:xfrm>
            <a:prstGeom prst="line">
              <a:avLst/>
            </a:prstGeom>
            <a:noFill/>
            <a:ln w="3175" algn="ctr">
              <a:solidFill>
                <a:srgbClr val="000000"/>
              </a:solidFill>
              <a:round/>
              <a:headEnd/>
              <a:tailEnd/>
            </a:ln>
          </p:spPr>
        </p:cxnSp>
      </p:grpSp>
      <p:graphicFrame>
        <p:nvGraphicFramePr>
          <p:cNvPr id="64" name="Content Placeholder 12"/>
          <p:cNvGraphicFramePr>
            <a:graphicFrameLocks noGrp="1"/>
          </p:cNvGraphicFramePr>
          <p:nvPr>
            <p:ph sz="quarter" idx="14"/>
          </p:nvPr>
        </p:nvGraphicFramePr>
        <p:xfrm>
          <a:off x="349250" y="2786063"/>
          <a:ext cx="2133600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</a:tblGrid>
              <a:tr h="191032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PKG</a:t>
                      </a:r>
                      <a:r>
                        <a:rPr lang="en-US" sz="800" baseline="0" dirty="0" smtClean="0"/>
                        <a:t> 3         Location : 007              12/10/09</a:t>
                      </a:r>
                      <a:endParaRPr lang="en-US" sz="800" dirty="0" smtClean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1032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ASN : 3435363543624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9103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Item Description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Status</a:t>
                      </a:r>
                      <a:endParaRPr lang="en-US" sz="8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750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latin typeface="Calibri" pitchFamily="34" charset="0"/>
                        </a:rPr>
                        <a:t>Candles </a:t>
                      </a:r>
                    </a:p>
                    <a:p>
                      <a:r>
                        <a:rPr lang="en-US" sz="700" b="0" dirty="0" smtClean="0">
                          <a:latin typeface="Calibri" pitchFamily="34" charset="0"/>
                        </a:rPr>
                        <a:t>UPC CS 001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latin typeface="Calibri" pitchFamily="34" charset="0"/>
                        </a:rPr>
                        <a:t>Bulbs </a:t>
                      </a:r>
                    </a:p>
                    <a:p>
                      <a:r>
                        <a:rPr lang="en-US" sz="700" b="0" dirty="0" smtClean="0">
                          <a:latin typeface="Calibri" pitchFamily="34" charset="0"/>
                        </a:rPr>
                        <a:t>UPC CS002</a:t>
                      </a:r>
                      <a:endParaRPr 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latin typeface="Calibri" pitchFamily="34" charset="0"/>
                        </a:rPr>
                        <a:t>Bat </a:t>
                      </a:r>
                    </a:p>
                    <a:p>
                      <a:r>
                        <a:rPr lang="en-US" sz="700" b="0" dirty="0" smtClean="0">
                          <a:latin typeface="Calibri" pitchFamily="34" charset="0"/>
                        </a:rPr>
                        <a:t>UPC CS012</a:t>
                      </a:r>
                      <a:endParaRPr 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 smtClean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Group 74"/>
          <p:cNvGrpSpPr>
            <a:grpSpLocks/>
          </p:cNvGrpSpPr>
          <p:nvPr/>
        </p:nvGrpSpPr>
        <p:grpSpPr bwMode="auto">
          <a:xfrm>
            <a:off x="1600200" y="3505200"/>
            <a:ext cx="731838" cy="136525"/>
            <a:chOff x="1552570" y="3690941"/>
            <a:chExt cx="609600" cy="119852"/>
          </a:xfrm>
        </p:grpSpPr>
        <p:sp>
          <p:nvSpPr>
            <p:cNvPr id="75" name="Rectangle 74"/>
            <p:cNvSpPr/>
            <p:nvPr/>
          </p:nvSpPr>
          <p:spPr>
            <a:xfrm>
              <a:off x="1552570" y="3690941"/>
              <a:ext cx="609600" cy="119852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kern="0" dirty="0">
                  <a:solidFill>
                    <a:sysClr val="windowText" lastClr="000000"/>
                  </a:solidFill>
                  <a:latin typeface="Calibri"/>
                </a:rPr>
                <a:t>  P – Picked up</a:t>
              </a:r>
            </a:p>
          </p:txBody>
        </p:sp>
        <p:cxnSp>
          <p:nvCxnSpPr>
            <p:cNvPr id="16442" name="Straight Connector 282"/>
            <p:cNvCxnSpPr>
              <a:cxnSpLocks noChangeShapeType="1"/>
            </p:cNvCxnSpPr>
            <p:nvPr/>
          </p:nvCxnSpPr>
          <p:spPr bwMode="auto">
            <a:xfrm rot="5400000">
              <a:off x="1978422" y="3751659"/>
              <a:ext cx="116681" cy="1588"/>
            </a:xfrm>
            <a:prstGeom prst="line">
              <a:avLst/>
            </a:prstGeom>
            <a:noFill/>
            <a:ln w="3175" algn="ctr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77" name="Flowchart: Merge 76"/>
            <p:cNvSpPr/>
            <p:nvPr/>
          </p:nvSpPr>
          <p:spPr>
            <a:xfrm>
              <a:off x="2057705" y="3724388"/>
              <a:ext cx="54216" cy="54352"/>
            </a:xfrm>
            <a:prstGeom prst="flowChartMerge">
              <a:avLst/>
            </a:prstGeom>
            <a:solidFill>
              <a:sysClr val="windowText" lastClr="000000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5" name="Group 74"/>
          <p:cNvGrpSpPr>
            <a:grpSpLocks/>
          </p:cNvGrpSpPr>
          <p:nvPr/>
        </p:nvGrpSpPr>
        <p:grpSpPr bwMode="auto">
          <a:xfrm>
            <a:off x="1600200" y="3825875"/>
            <a:ext cx="731838" cy="136525"/>
            <a:chOff x="1552570" y="3690941"/>
            <a:chExt cx="609600" cy="119852"/>
          </a:xfrm>
        </p:grpSpPr>
        <p:sp>
          <p:nvSpPr>
            <p:cNvPr id="65" name="Rectangle 64"/>
            <p:cNvSpPr/>
            <p:nvPr/>
          </p:nvSpPr>
          <p:spPr>
            <a:xfrm>
              <a:off x="1552570" y="3690941"/>
              <a:ext cx="609600" cy="119852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kern="0" dirty="0">
                  <a:solidFill>
                    <a:sysClr val="windowText" lastClr="000000"/>
                  </a:solidFill>
                  <a:latin typeface="Calibri"/>
                </a:rPr>
                <a:t>  P – Picked up</a:t>
              </a:r>
            </a:p>
          </p:txBody>
        </p:sp>
        <p:cxnSp>
          <p:nvCxnSpPr>
            <p:cNvPr id="16439" name="Straight Connector 282"/>
            <p:cNvCxnSpPr>
              <a:cxnSpLocks noChangeShapeType="1"/>
            </p:cNvCxnSpPr>
            <p:nvPr/>
          </p:nvCxnSpPr>
          <p:spPr bwMode="auto">
            <a:xfrm rot="5400000">
              <a:off x="1978422" y="3751659"/>
              <a:ext cx="116681" cy="1588"/>
            </a:xfrm>
            <a:prstGeom prst="line">
              <a:avLst/>
            </a:prstGeom>
            <a:noFill/>
            <a:ln w="3175" algn="ctr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71" name="Flowchart: Merge 70"/>
            <p:cNvSpPr/>
            <p:nvPr/>
          </p:nvSpPr>
          <p:spPr>
            <a:xfrm>
              <a:off x="2057705" y="3724388"/>
              <a:ext cx="54216" cy="54352"/>
            </a:xfrm>
            <a:prstGeom prst="flowChartMerge">
              <a:avLst/>
            </a:prstGeom>
            <a:solidFill>
              <a:sysClr val="windowText" lastClr="000000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6" name="Group 74"/>
          <p:cNvGrpSpPr>
            <a:grpSpLocks/>
          </p:cNvGrpSpPr>
          <p:nvPr/>
        </p:nvGrpSpPr>
        <p:grpSpPr bwMode="auto">
          <a:xfrm>
            <a:off x="1600200" y="4102100"/>
            <a:ext cx="731838" cy="138113"/>
            <a:chOff x="1552570" y="3690941"/>
            <a:chExt cx="609600" cy="119852"/>
          </a:xfrm>
        </p:grpSpPr>
        <p:sp>
          <p:nvSpPr>
            <p:cNvPr id="78" name="Rectangle 77"/>
            <p:cNvSpPr/>
            <p:nvPr/>
          </p:nvSpPr>
          <p:spPr>
            <a:xfrm>
              <a:off x="1552570" y="3690941"/>
              <a:ext cx="609600" cy="119852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kern="0" dirty="0">
                  <a:solidFill>
                    <a:sysClr val="windowText" lastClr="000000"/>
                  </a:solidFill>
                  <a:latin typeface="Calibri"/>
                </a:rPr>
                <a:t>  P – Picked up</a:t>
              </a:r>
            </a:p>
          </p:txBody>
        </p:sp>
        <p:cxnSp>
          <p:nvCxnSpPr>
            <p:cNvPr id="16436" name="Straight Connector 282"/>
            <p:cNvCxnSpPr>
              <a:cxnSpLocks noChangeShapeType="1"/>
            </p:cNvCxnSpPr>
            <p:nvPr/>
          </p:nvCxnSpPr>
          <p:spPr bwMode="auto">
            <a:xfrm rot="5400000">
              <a:off x="1978422" y="3751659"/>
              <a:ext cx="116681" cy="1588"/>
            </a:xfrm>
            <a:prstGeom prst="line">
              <a:avLst/>
            </a:prstGeom>
            <a:noFill/>
            <a:ln w="3175" algn="ctr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83" name="Flowchart: Merge 82"/>
            <p:cNvSpPr/>
            <p:nvPr/>
          </p:nvSpPr>
          <p:spPr>
            <a:xfrm>
              <a:off x="2057705" y="3724004"/>
              <a:ext cx="54216" cy="55104"/>
            </a:xfrm>
            <a:prstGeom prst="flowChartMerge">
              <a:avLst/>
            </a:prstGeom>
            <a:solidFill>
              <a:sysClr val="windowText" lastClr="000000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sp>
        <p:nvSpPr>
          <p:cNvPr id="85" name="Rectangle 84"/>
          <p:cNvSpPr/>
          <p:nvPr/>
        </p:nvSpPr>
        <p:spPr>
          <a:xfrm>
            <a:off x="342900" y="4419600"/>
            <a:ext cx="1096963" cy="152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900" dirty="0">
                <a:solidFill>
                  <a:schemeClr val="tx1"/>
                </a:solidFill>
              </a:rPr>
              <a:t>Customer Details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438275" y="4419600"/>
            <a:ext cx="1096963" cy="152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900" b="1" dirty="0"/>
              <a:t>Item Info</a:t>
            </a:r>
          </a:p>
        </p:txBody>
      </p:sp>
      <p:grpSp>
        <p:nvGrpSpPr>
          <p:cNvPr id="7" name="Group 86"/>
          <p:cNvGrpSpPr>
            <a:grpSpLocks/>
          </p:cNvGrpSpPr>
          <p:nvPr/>
        </p:nvGrpSpPr>
        <p:grpSpPr bwMode="auto">
          <a:xfrm>
            <a:off x="2403475" y="2779713"/>
            <a:ext cx="123825" cy="1600200"/>
            <a:chOff x="2403475" y="2779713"/>
            <a:chExt cx="123825" cy="1600200"/>
          </a:xfrm>
        </p:grpSpPr>
        <p:pic>
          <p:nvPicPr>
            <p:cNvPr id="16432" name="Picture 44" descr="scroll top.JP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03475" y="2779713"/>
              <a:ext cx="123825" cy="323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9" name="Rectangle 88"/>
            <p:cNvSpPr/>
            <p:nvPr/>
          </p:nvSpPr>
          <p:spPr bwMode="auto">
            <a:xfrm>
              <a:off x="2406650" y="3094038"/>
              <a:ext cx="109538" cy="11239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16434" name="Picture 45" descr="scroll bottom.JP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03475" y="4227513"/>
              <a:ext cx="123825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8" name="Content Placeholder 4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0" name="Content Placeholder 49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Content Placeholder 51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/>
          <p:cNvSpPr txBox="1"/>
          <p:nvPr/>
        </p:nvSpPr>
        <p:spPr>
          <a:xfrm>
            <a:off x="2743200" y="19812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24200" y="1905000"/>
            <a:ext cx="251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Walmart</a:t>
            </a:r>
            <a:r>
              <a:rPr lang="en-US" dirty="0" smtClean="0"/>
              <a:t>- HEP project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Kiosk platform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1676400"/>
            <a:ext cx="8229600" cy="9794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>
              <a:lnSpc>
                <a:spcPct val="150000"/>
              </a:lnSpc>
              <a:spcBef>
                <a:spcPct val="20000"/>
              </a:spcBef>
              <a:buClr>
                <a:srgbClr val="3399FF"/>
              </a:buClr>
              <a:tabLst>
                <a:tab pos="342900" algn="l"/>
              </a:tabLst>
              <a:defRPr/>
            </a:pPr>
            <a:endParaRPr lang="en-US" kern="0" dirty="0">
              <a:solidFill>
                <a:schemeClr val="tx1">
                  <a:lumMod val="75000"/>
                  <a:lumOff val="25000"/>
                </a:schemeClr>
              </a:solidFill>
              <a:latin typeface="Tahoma" pitchFamily="34" charset="0"/>
              <a:cs typeface="Tahoma" pitchFamily="34" charset="0"/>
            </a:endParaRPr>
          </a:p>
          <a:p>
            <a:pPr marL="228600" indent="-228600">
              <a:lnSpc>
                <a:spcPct val="150000"/>
              </a:lnSpc>
              <a:spcBef>
                <a:spcPct val="20000"/>
              </a:spcBef>
              <a:buClr>
                <a:srgbClr val="3399FF"/>
              </a:buClr>
              <a:tabLst>
                <a:tab pos="342900" algn="l"/>
              </a:tabLst>
              <a:defRPr/>
            </a:pPr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cs typeface="Tahoma" pitchFamily="34" charset="0"/>
              </a:rPr>
              <a:t>Modifying the profile to view with a different parameter combination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2057400" y="990600"/>
            <a:ext cx="3316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Royal Bank of Scotland – AXR app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9144000" cy="6858000"/>
          </a:xfrm>
          <a:prstGeom prst="roundRect">
            <a:avLst>
              <a:gd name="adj" fmla="val 1253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8100000" scaled="1"/>
            <a:tileRect/>
          </a:gra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051" name="Picture 8" descr="http://i.walmart.com/i/if/hmp/fusion/s2s_landing_pg_pov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903288"/>
            <a:ext cx="5105400" cy="515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ounded Rectangle 9"/>
          <p:cNvSpPr/>
          <p:nvPr/>
        </p:nvSpPr>
        <p:spPr>
          <a:xfrm>
            <a:off x="5519738" y="860425"/>
            <a:ext cx="3565525" cy="731838"/>
          </a:xfrm>
          <a:prstGeom prst="roundRect">
            <a:avLst>
              <a:gd name="adj" fmla="val 11472"/>
            </a:avLst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        Site to store Pick Up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519738" y="1736725"/>
            <a:ext cx="3565525" cy="731838"/>
          </a:xfrm>
          <a:prstGeom prst="roundRect">
            <a:avLst>
              <a:gd name="adj" fmla="val 11472"/>
            </a:avLst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        Price Verifier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519738" y="2597150"/>
            <a:ext cx="3565525" cy="731838"/>
          </a:xfrm>
          <a:prstGeom prst="roundRect">
            <a:avLst>
              <a:gd name="adj" fmla="val 11472"/>
            </a:avLst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       Gift Registry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519738" y="3479800"/>
            <a:ext cx="3565525" cy="730250"/>
          </a:xfrm>
          <a:prstGeom prst="roundRect">
            <a:avLst>
              <a:gd name="adj" fmla="val 11472"/>
            </a:avLst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       Express Credit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519738" y="4365625"/>
            <a:ext cx="3565525" cy="731838"/>
          </a:xfrm>
          <a:prstGeom prst="roundRect">
            <a:avLst>
              <a:gd name="adj" fmla="val 11472"/>
            </a:avLst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       Walmart.com Department List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519738" y="5257800"/>
            <a:ext cx="3565525" cy="731838"/>
          </a:xfrm>
          <a:prstGeom prst="roundRect">
            <a:avLst>
              <a:gd name="adj" fmla="val 11472"/>
            </a:avLst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       Walmart.com</a:t>
            </a:r>
          </a:p>
        </p:txBody>
      </p:sp>
      <p:pic>
        <p:nvPicPr>
          <p:cNvPr id="17" name="Picture 18" descr="http://www.schwimmerlegal.com/walmart_logo_history.gif"/>
          <p:cNvPicPr>
            <a:picLocks noChangeAspect="1" noChangeArrowheads="1"/>
          </p:cNvPicPr>
          <p:nvPr/>
        </p:nvPicPr>
        <p:blipFill>
          <a:blip r:embed="rId4" cstate="print"/>
          <a:srcRect t="90931" r="52057"/>
          <a:stretch>
            <a:fillRect/>
          </a:stretch>
        </p:blipFill>
        <p:spPr bwMode="auto">
          <a:xfrm>
            <a:off x="228600" y="152400"/>
            <a:ext cx="2514600" cy="5007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9144000" cy="6858000"/>
          </a:xfrm>
          <a:prstGeom prst="roundRect">
            <a:avLst>
              <a:gd name="adj" fmla="val 1253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8100000" scaled="1"/>
            <a:tileRect/>
          </a:gra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2" name="Rounded Rectangle 31"/>
          <p:cNvSpPr/>
          <p:nvPr/>
        </p:nvSpPr>
        <p:spPr bwMode="auto">
          <a:xfrm>
            <a:off x="2692400" y="1463675"/>
            <a:ext cx="3733800" cy="822325"/>
          </a:xfrm>
          <a:prstGeom prst="round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               Scan email barcode </a:t>
            </a:r>
          </a:p>
        </p:txBody>
      </p:sp>
      <p:sp>
        <p:nvSpPr>
          <p:cNvPr id="39" name="Rounded Rectangle 38"/>
          <p:cNvSpPr/>
          <p:nvPr/>
        </p:nvSpPr>
        <p:spPr bwMode="auto">
          <a:xfrm>
            <a:off x="2705100" y="2463800"/>
            <a:ext cx="3730625" cy="822325"/>
          </a:xfrm>
          <a:prstGeom prst="round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              Order Number</a:t>
            </a:r>
          </a:p>
        </p:txBody>
      </p:sp>
      <p:sp>
        <p:nvSpPr>
          <p:cNvPr id="40" name="Rounded Rectangle 39"/>
          <p:cNvSpPr/>
          <p:nvPr/>
        </p:nvSpPr>
        <p:spPr bwMode="auto">
          <a:xfrm>
            <a:off x="2705100" y="3479800"/>
            <a:ext cx="3730625" cy="822325"/>
          </a:xfrm>
          <a:prstGeom prst="round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               Membership details</a:t>
            </a:r>
          </a:p>
        </p:txBody>
      </p:sp>
      <p:pic>
        <p:nvPicPr>
          <p:cNvPr id="2052" name="Picture 4" descr="http://customdesktopsolutions.com/Images/barcode%20scan.jpg"/>
          <p:cNvPicPr>
            <a:picLocks noChangeAspect="1" noChangeArrowheads="1"/>
          </p:cNvPicPr>
          <p:nvPr/>
        </p:nvPicPr>
        <p:blipFill>
          <a:blip r:embed="rId3" cstate="print"/>
          <a:srcRect r="33056" b="22541"/>
          <a:stretch>
            <a:fillRect/>
          </a:stretch>
        </p:blipFill>
        <p:spPr bwMode="auto">
          <a:xfrm>
            <a:off x="2844440" y="1692275"/>
            <a:ext cx="634029" cy="533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9" name="Picture 2" descr="http://tbn3.google.com/images?q=tbn:Nj6Pd9cNueHWpM:http://www.designofsignage.com/application/symbol/hands/image/600x600/hand-press-button-4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92800" y="1603375"/>
            <a:ext cx="627063" cy="62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2" descr="http://tbn3.google.com/images?q=tbn:Nj6Pd9cNueHWpM:http://www.designofsignage.com/application/symbol/hands/image/600x600/hand-press-button-4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92800" y="2574925"/>
            <a:ext cx="627063" cy="62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1" name="Picture 2" descr="http://tbn3.google.com/images?q=tbn:Nj6Pd9cNueHWpM:http://www.designofsignage.com/application/symbol/hands/image/600x600/hand-press-button-4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92800" y="3644900"/>
            <a:ext cx="627063" cy="62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63"/>
          <p:cNvGrpSpPr>
            <a:grpSpLocks/>
          </p:cNvGrpSpPr>
          <p:nvPr/>
        </p:nvGrpSpPr>
        <p:grpSpPr bwMode="auto">
          <a:xfrm>
            <a:off x="2844800" y="2692400"/>
            <a:ext cx="431800" cy="517525"/>
            <a:chOff x="0" y="3352799"/>
            <a:chExt cx="1018381" cy="1295401"/>
          </a:xfrm>
        </p:grpSpPr>
        <p:pic>
          <p:nvPicPr>
            <p:cNvPr id="3096" name="Picture 8" descr="http://dclips.fundraw.com/zobo500dir/paper2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3500" y="3352799"/>
              <a:ext cx="954881" cy="1273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97" name="Picture 6" descr="http://www.usabilitycrumbs.com/imatges/resultsforzoom.gif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994" t="18246" r="74074" b="60091"/>
            <a:stretch>
              <a:fillRect/>
            </a:stretch>
          </p:blipFill>
          <p:spPr bwMode="auto">
            <a:xfrm flipH="1">
              <a:off x="0" y="3657600"/>
              <a:ext cx="9906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083" name="Picture 10" descr="http://www.swartzcreekchamber.com/images/sams_club_founder_logo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887663" y="3716338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4" name="Rectangle 67"/>
          <p:cNvSpPr>
            <a:spLocks noChangeArrowheads="1"/>
          </p:cNvSpPr>
          <p:nvPr/>
        </p:nvSpPr>
        <p:spPr bwMode="auto">
          <a:xfrm>
            <a:off x="2700338" y="838200"/>
            <a:ext cx="21193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Calibri" pitchFamily="34" charset="0"/>
              </a:rPr>
              <a:t>Find order</a:t>
            </a:r>
          </a:p>
        </p:txBody>
      </p:sp>
      <p:pic>
        <p:nvPicPr>
          <p:cNvPr id="28" name="Picture 18" descr="http://www.schwimmerlegal.com/walmart_logo_history.gif"/>
          <p:cNvPicPr>
            <a:picLocks noChangeAspect="1" noChangeArrowheads="1"/>
          </p:cNvPicPr>
          <p:nvPr/>
        </p:nvPicPr>
        <p:blipFill>
          <a:blip r:embed="rId9" cstate="print"/>
          <a:srcRect t="90931" r="52057"/>
          <a:stretch>
            <a:fillRect/>
          </a:stretch>
        </p:blipFill>
        <p:spPr bwMode="auto">
          <a:xfrm>
            <a:off x="0" y="0"/>
            <a:ext cx="2514600" cy="5007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86" name="Picture 8" descr="http://i.walmart.com/i/if/hmp/fusion/s2s_landing_pg_pov.jpg"/>
          <p:cNvPicPr>
            <a:picLocks noChangeAspect="1" noChangeArrowheads="1"/>
          </p:cNvPicPr>
          <p:nvPr/>
        </p:nvPicPr>
        <p:blipFill>
          <a:blip r:embed="rId10" cstate="print"/>
          <a:srcRect l="44775" t="6117" r="16418" b="79114"/>
          <a:stretch>
            <a:fillRect/>
          </a:stretch>
        </p:blipFill>
        <p:spPr bwMode="auto">
          <a:xfrm>
            <a:off x="7467600" y="0"/>
            <a:ext cx="1676400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Rounded Rectangle 33"/>
          <p:cNvSpPr/>
          <p:nvPr/>
        </p:nvSpPr>
        <p:spPr>
          <a:xfrm>
            <a:off x="3381375" y="5859463"/>
            <a:ext cx="641350" cy="463550"/>
          </a:xfrm>
          <a:prstGeom prst="roundRect">
            <a:avLst>
              <a:gd name="adj" fmla="val 1147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200" b="1" dirty="0">
                <a:solidFill>
                  <a:schemeClr val="tx1"/>
                </a:solidFill>
              </a:rPr>
              <a:t>Exit</a:t>
            </a:r>
          </a:p>
        </p:txBody>
      </p:sp>
      <p:pic>
        <p:nvPicPr>
          <p:cNvPr id="35" name="Picture 2" descr="http://www.psdgraphics.com/wp-content/uploads/2009/03/psd-delete-icon.jpg"/>
          <p:cNvPicPr>
            <a:picLocks noChangeAspect="1" noChangeArrowheads="1"/>
          </p:cNvPicPr>
          <p:nvPr/>
        </p:nvPicPr>
        <p:blipFill>
          <a:blip r:embed="rId11" cstate="print"/>
          <a:srcRect l="15368" t="3326" r="16329" b="7579"/>
          <a:stretch>
            <a:fillRect/>
          </a:stretch>
        </p:blipFill>
        <p:spPr bwMode="auto">
          <a:xfrm>
            <a:off x="2730500" y="5832475"/>
            <a:ext cx="555172" cy="548640"/>
          </a:xfrm>
          <a:prstGeom prst="ellipse">
            <a:avLst/>
          </a:prstGeom>
          <a:ln w="3175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</p:spPr>
      </p:pic>
      <p:pic>
        <p:nvPicPr>
          <p:cNvPr id="3089" name="Picture 12" descr="http://fc08.deviantart.com/fs19/i/2007/227/5/8/Vista_Help_icon_by_Thoosje.png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22788" y="5780088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Rounded Rectangle 37"/>
          <p:cNvSpPr/>
          <p:nvPr/>
        </p:nvSpPr>
        <p:spPr>
          <a:xfrm>
            <a:off x="5143500" y="5768975"/>
            <a:ext cx="1601788" cy="609600"/>
          </a:xfrm>
          <a:prstGeom prst="roundRect">
            <a:avLst>
              <a:gd name="adj" fmla="val 1147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chemeClr val="tx1"/>
                </a:solidFill>
              </a:rPr>
              <a:t>Request for associate  Assistance</a:t>
            </a:r>
          </a:p>
        </p:txBody>
      </p:sp>
      <p:sp>
        <p:nvSpPr>
          <p:cNvPr id="21" name="Rounded Rectangle 20"/>
          <p:cNvSpPr/>
          <p:nvPr/>
        </p:nvSpPr>
        <p:spPr bwMode="auto">
          <a:xfrm>
            <a:off x="2705100" y="4508500"/>
            <a:ext cx="3730625" cy="822325"/>
          </a:xfrm>
          <a:prstGeom prst="round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               Customer Details</a:t>
            </a:r>
          </a:p>
        </p:txBody>
      </p:sp>
      <p:pic>
        <p:nvPicPr>
          <p:cNvPr id="3092" name="Picture 2" descr="http://tbn3.google.com/images?q=tbn:Nj6Pd9cNueHWpM:http://www.designofsignage.com/application/symbol/hands/image/600x600/hand-press-button-4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92800" y="4673600"/>
            <a:ext cx="627063" cy="62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63"/>
          <p:cNvGrpSpPr>
            <a:grpSpLocks/>
          </p:cNvGrpSpPr>
          <p:nvPr/>
        </p:nvGrpSpPr>
        <p:grpSpPr bwMode="auto">
          <a:xfrm>
            <a:off x="2844800" y="4686300"/>
            <a:ext cx="431800" cy="517525"/>
            <a:chOff x="0" y="3352799"/>
            <a:chExt cx="1018381" cy="1295401"/>
          </a:xfrm>
        </p:grpSpPr>
        <p:pic>
          <p:nvPicPr>
            <p:cNvPr id="3094" name="Picture 8" descr="http://dclips.fundraw.com/zobo500dir/paper2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3500" y="3352799"/>
              <a:ext cx="954881" cy="1273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95" name="Picture 6" descr="http://www.usabilitycrumbs.com/imatges/resultsforzoom.gif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994" t="18246" r="74074" b="60091"/>
            <a:stretch>
              <a:fillRect/>
            </a:stretch>
          </p:blipFill>
          <p:spPr bwMode="auto">
            <a:xfrm flipH="1">
              <a:off x="0" y="3657600"/>
              <a:ext cx="9906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9144000" cy="6858000"/>
          </a:xfrm>
          <a:prstGeom prst="roundRect">
            <a:avLst>
              <a:gd name="adj" fmla="val 1253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8100000" scaled="1"/>
            <a:tileRect/>
          </a:gra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98425" y="1371600"/>
            <a:ext cx="8961438" cy="4664075"/>
          </a:xfrm>
          <a:prstGeom prst="roundRect">
            <a:avLst>
              <a:gd name="adj" fmla="val 2466"/>
            </a:avLst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00" name="TextBox 9"/>
          <p:cNvSpPr txBox="1">
            <a:spLocks noChangeArrowheads="1"/>
          </p:cNvSpPr>
          <p:nvPr/>
        </p:nvSpPr>
        <p:spPr bwMode="auto">
          <a:xfrm>
            <a:off x="228600" y="1600200"/>
            <a:ext cx="16335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2060"/>
                </a:solidFill>
                <a:latin typeface="Calibri" pitchFamily="34" charset="0"/>
              </a:rPr>
              <a:t>Find Order by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2146300" y="2144713"/>
            <a:ext cx="1892300" cy="3810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1234567890123</a:t>
            </a:r>
          </a:p>
        </p:txBody>
      </p:sp>
      <p:sp>
        <p:nvSpPr>
          <p:cNvPr id="49" name="Rounded Rectangle 48"/>
          <p:cNvSpPr/>
          <p:nvPr/>
        </p:nvSpPr>
        <p:spPr bwMode="auto">
          <a:xfrm>
            <a:off x="2049233" y="2764970"/>
            <a:ext cx="2124076" cy="301752"/>
          </a:xfrm>
          <a:prstGeom prst="roundRect">
            <a:avLst>
              <a:gd name="adj" fmla="val 40000"/>
            </a:avLst>
          </a:prstGeom>
          <a:solidFill>
            <a:schemeClr val="accent6">
              <a:lumMod val="75000"/>
            </a:schemeClr>
          </a:solidFill>
          <a:ln w="3175"/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bg1"/>
                </a:solidFill>
              </a:rPr>
              <a:t>Retrieve Order Details</a:t>
            </a:r>
          </a:p>
        </p:txBody>
      </p:sp>
      <p:sp>
        <p:nvSpPr>
          <p:cNvPr id="4105" name="TextBox 9"/>
          <p:cNvSpPr txBox="1">
            <a:spLocks noChangeArrowheads="1"/>
          </p:cNvSpPr>
          <p:nvPr/>
        </p:nvSpPr>
        <p:spPr bwMode="auto">
          <a:xfrm>
            <a:off x="738188" y="1905000"/>
            <a:ext cx="129857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250000"/>
              </a:lnSpc>
            </a:pPr>
            <a:r>
              <a:rPr lang="en-US" sz="1400">
                <a:solidFill>
                  <a:srgbClr val="002060"/>
                </a:solidFill>
                <a:latin typeface="Calibri" pitchFamily="34" charset="0"/>
              </a:rPr>
              <a:t>Order Number:</a:t>
            </a:r>
          </a:p>
        </p:txBody>
      </p:sp>
      <p:grpSp>
        <p:nvGrpSpPr>
          <p:cNvPr id="2" name="Group 71"/>
          <p:cNvGrpSpPr>
            <a:grpSpLocks/>
          </p:cNvGrpSpPr>
          <p:nvPr/>
        </p:nvGrpSpPr>
        <p:grpSpPr bwMode="auto">
          <a:xfrm>
            <a:off x="4518025" y="2057400"/>
            <a:ext cx="1676400" cy="2438400"/>
            <a:chOff x="5562600" y="2057400"/>
            <a:chExt cx="1295400" cy="2438400"/>
          </a:xfrm>
        </p:grpSpPr>
        <p:sp>
          <p:nvSpPr>
            <p:cNvPr id="92" name="Rounded Rectangle 91"/>
            <p:cNvSpPr/>
            <p:nvPr/>
          </p:nvSpPr>
          <p:spPr>
            <a:xfrm>
              <a:off x="5562600" y="2057400"/>
              <a:ext cx="1295400" cy="2438400"/>
            </a:xfrm>
            <a:prstGeom prst="roundRect">
              <a:avLst>
                <a:gd name="adj" fmla="val 3361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4" name="Rounded Rectangle 93"/>
            <p:cNvSpPr/>
            <p:nvPr/>
          </p:nvSpPr>
          <p:spPr bwMode="auto">
            <a:xfrm>
              <a:off x="5676684" y="2152650"/>
              <a:ext cx="291956" cy="36195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/>
                <a:t>1</a:t>
              </a:r>
            </a:p>
          </p:txBody>
        </p:sp>
        <p:sp>
          <p:nvSpPr>
            <p:cNvPr id="95" name="Rounded Rectangle 94"/>
            <p:cNvSpPr/>
            <p:nvPr/>
          </p:nvSpPr>
          <p:spPr bwMode="auto">
            <a:xfrm>
              <a:off x="6085176" y="2152650"/>
              <a:ext cx="291956" cy="36195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/>
                <a:t>2</a:t>
              </a:r>
            </a:p>
          </p:txBody>
        </p:sp>
        <p:sp>
          <p:nvSpPr>
            <p:cNvPr id="96" name="Rounded Rectangle 95"/>
            <p:cNvSpPr/>
            <p:nvPr/>
          </p:nvSpPr>
          <p:spPr bwMode="auto">
            <a:xfrm>
              <a:off x="6480175" y="2152650"/>
              <a:ext cx="291956" cy="36195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/>
                <a:t>3</a:t>
              </a:r>
            </a:p>
          </p:txBody>
        </p:sp>
        <p:sp>
          <p:nvSpPr>
            <p:cNvPr id="97" name="Rounded Rectangle 96"/>
            <p:cNvSpPr/>
            <p:nvPr/>
          </p:nvSpPr>
          <p:spPr bwMode="auto">
            <a:xfrm>
              <a:off x="5676684" y="2635250"/>
              <a:ext cx="291956" cy="36195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/>
                <a:t>4</a:t>
              </a:r>
            </a:p>
          </p:txBody>
        </p:sp>
        <p:sp>
          <p:nvSpPr>
            <p:cNvPr id="98" name="Rounded Rectangle 97"/>
            <p:cNvSpPr/>
            <p:nvPr/>
          </p:nvSpPr>
          <p:spPr bwMode="auto">
            <a:xfrm>
              <a:off x="6085176" y="2635250"/>
              <a:ext cx="291956" cy="36195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/>
                <a:t>5</a:t>
              </a:r>
            </a:p>
          </p:txBody>
        </p:sp>
        <p:sp>
          <p:nvSpPr>
            <p:cNvPr id="99" name="Rounded Rectangle 98"/>
            <p:cNvSpPr/>
            <p:nvPr/>
          </p:nvSpPr>
          <p:spPr bwMode="auto">
            <a:xfrm>
              <a:off x="6480175" y="2635250"/>
              <a:ext cx="291956" cy="36195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/>
                <a:t>6</a:t>
              </a:r>
            </a:p>
          </p:txBody>
        </p:sp>
        <p:sp>
          <p:nvSpPr>
            <p:cNvPr id="100" name="Rounded Rectangle 99"/>
            <p:cNvSpPr/>
            <p:nvPr/>
          </p:nvSpPr>
          <p:spPr bwMode="auto">
            <a:xfrm>
              <a:off x="5676684" y="3087688"/>
              <a:ext cx="291956" cy="36036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/>
                <a:t>7</a:t>
              </a:r>
            </a:p>
          </p:txBody>
        </p:sp>
        <p:sp>
          <p:nvSpPr>
            <p:cNvPr id="101" name="Rounded Rectangle 100"/>
            <p:cNvSpPr/>
            <p:nvPr/>
          </p:nvSpPr>
          <p:spPr bwMode="auto">
            <a:xfrm>
              <a:off x="6085176" y="3087688"/>
              <a:ext cx="291956" cy="36036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/>
                <a:t>8</a:t>
              </a:r>
            </a:p>
          </p:txBody>
        </p:sp>
        <p:sp>
          <p:nvSpPr>
            <p:cNvPr id="102" name="Rounded Rectangle 101"/>
            <p:cNvSpPr/>
            <p:nvPr/>
          </p:nvSpPr>
          <p:spPr bwMode="auto">
            <a:xfrm>
              <a:off x="6480175" y="3087688"/>
              <a:ext cx="291956" cy="36036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/>
                <a:t>9</a:t>
              </a:r>
            </a:p>
          </p:txBody>
        </p:sp>
        <p:sp>
          <p:nvSpPr>
            <p:cNvPr id="103" name="Rounded Rectangle 102"/>
            <p:cNvSpPr/>
            <p:nvPr/>
          </p:nvSpPr>
          <p:spPr bwMode="auto">
            <a:xfrm>
              <a:off x="6085176" y="3538538"/>
              <a:ext cx="291956" cy="36195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/>
                <a:t>0</a:t>
              </a:r>
            </a:p>
          </p:txBody>
        </p:sp>
        <p:sp>
          <p:nvSpPr>
            <p:cNvPr id="112" name="Rounded Rectangle 111"/>
            <p:cNvSpPr/>
            <p:nvPr/>
          </p:nvSpPr>
          <p:spPr bwMode="auto">
            <a:xfrm>
              <a:off x="6263049" y="4127500"/>
              <a:ext cx="518896" cy="2921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50" dirty="0"/>
                <a:t>Clear</a:t>
              </a:r>
            </a:p>
          </p:txBody>
        </p:sp>
        <p:sp>
          <p:nvSpPr>
            <p:cNvPr id="116" name="Rounded Rectangle 115"/>
            <p:cNvSpPr/>
            <p:nvPr/>
          </p:nvSpPr>
          <p:spPr bwMode="auto">
            <a:xfrm>
              <a:off x="5676684" y="4127500"/>
              <a:ext cx="518896" cy="2921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dirty="0"/>
            </a:p>
          </p:txBody>
        </p:sp>
        <p:sp>
          <p:nvSpPr>
            <p:cNvPr id="117" name="Right Arrow 116"/>
            <p:cNvSpPr/>
            <p:nvPr/>
          </p:nvSpPr>
          <p:spPr>
            <a:xfrm rot="10800000">
              <a:off x="5855783" y="4230688"/>
              <a:ext cx="153338" cy="90487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62" name="Picture 18" descr="http://www.schwimmerlegal.com/walmart_logo_history.gif"/>
          <p:cNvPicPr>
            <a:picLocks noChangeAspect="1" noChangeArrowheads="1"/>
          </p:cNvPicPr>
          <p:nvPr/>
        </p:nvPicPr>
        <p:blipFill>
          <a:blip r:embed="rId3" cstate="print"/>
          <a:srcRect t="90931" r="52057"/>
          <a:stretch>
            <a:fillRect/>
          </a:stretch>
        </p:blipFill>
        <p:spPr bwMode="auto">
          <a:xfrm>
            <a:off x="0" y="0"/>
            <a:ext cx="2514600" cy="5007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108" name="Picture 8" descr="http://i.walmart.com/i/if/hmp/fusion/s2s_landing_pg_pov.jpg"/>
          <p:cNvPicPr>
            <a:picLocks noChangeAspect="1" noChangeArrowheads="1"/>
          </p:cNvPicPr>
          <p:nvPr/>
        </p:nvPicPr>
        <p:blipFill>
          <a:blip r:embed="rId4" cstate="print"/>
          <a:srcRect l="44775" t="6117" r="16418" b="79114"/>
          <a:stretch>
            <a:fillRect/>
          </a:stretch>
        </p:blipFill>
        <p:spPr bwMode="auto">
          <a:xfrm>
            <a:off x="7467600" y="0"/>
            <a:ext cx="1676400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" name="Oval 63"/>
          <p:cNvSpPr/>
          <p:nvPr/>
        </p:nvSpPr>
        <p:spPr>
          <a:xfrm>
            <a:off x="101600" y="592138"/>
            <a:ext cx="576263" cy="576262"/>
          </a:xfrm>
          <a:prstGeom prst="ellips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b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/>
          </a:p>
        </p:txBody>
      </p:sp>
      <p:sp>
        <p:nvSpPr>
          <p:cNvPr id="65" name="Right Arrow 64"/>
          <p:cNvSpPr/>
          <p:nvPr/>
        </p:nvSpPr>
        <p:spPr>
          <a:xfrm rot="10800000">
            <a:off x="206375" y="747713"/>
            <a:ext cx="304800" cy="22860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6" name="Picture 12" descr="http://johnlepinski.com/images/320/320_HomeIcon.png"/>
          <p:cNvPicPr>
            <a:picLocks noChangeAspect="1" noChangeArrowheads="1"/>
          </p:cNvPicPr>
          <p:nvPr/>
        </p:nvPicPr>
        <p:blipFill>
          <a:blip r:embed="rId5" cstate="print"/>
          <a:srcRect l="15578" t="14950" r="15075" b="15704"/>
          <a:stretch>
            <a:fillRect/>
          </a:stretch>
        </p:blipFill>
        <p:spPr bwMode="auto">
          <a:xfrm>
            <a:off x="6921500" y="63500"/>
            <a:ext cx="533400" cy="5334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7" name="Rounded Rectangle 66"/>
          <p:cNvSpPr/>
          <p:nvPr/>
        </p:nvSpPr>
        <p:spPr>
          <a:xfrm>
            <a:off x="904875" y="6186488"/>
            <a:ext cx="641350" cy="463550"/>
          </a:xfrm>
          <a:prstGeom prst="roundRect">
            <a:avLst>
              <a:gd name="adj" fmla="val 1147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200" b="1" dirty="0">
                <a:solidFill>
                  <a:schemeClr val="tx1"/>
                </a:solidFill>
              </a:rPr>
              <a:t>Exit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03200" y="749300"/>
            <a:ext cx="403225" cy="2301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prstClr val="black"/>
                </a:solidFill>
                <a:latin typeface="Calibri"/>
                <a:cs typeface="+mn-cs"/>
              </a:rPr>
              <a:t>Back</a:t>
            </a:r>
          </a:p>
        </p:txBody>
      </p:sp>
      <p:pic>
        <p:nvPicPr>
          <p:cNvPr id="4114" name="Picture 12" descr="http://fc08.deviantart.com/fs19/i/2007/227/5/8/Vista_Help_icon_by_Thoosje.pn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46288" y="6107113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" name="Rounded Rectangle 70"/>
          <p:cNvSpPr/>
          <p:nvPr/>
        </p:nvSpPr>
        <p:spPr>
          <a:xfrm>
            <a:off x="2667000" y="6096000"/>
            <a:ext cx="1601788" cy="609600"/>
          </a:xfrm>
          <a:prstGeom prst="roundRect">
            <a:avLst>
              <a:gd name="adj" fmla="val 1147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chemeClr val="tx1"/>
                </a:solidFill>
              </a:rPr>
              <a:t>Request for associate  Assistance</a:t>
            </a:r>
          </a:p>
        </p:txBody>
      </p:sp>
      <p:pic>
        <p:nvPicPr>
          <p:cNvPr id="73" name="Picture 2" descr="http://www.psdgraphics.com/wp-content/uploads/2009/03/psd-delete-icon.jpg"/>
          <p:cNvPicPr>
            <a:picLocks noChangeAspect="1" noChangeArrowheads="1"/>
          </p:cNvPicPr>
          <p:nvPr/>
        </p:nvPicPr>
        <p:blipFill>
          <a:blip r:embed="rId7" cstate="print"/>
          <a:srcRect l="15368" t="3326" r="16329" b="7579"/>
          <a:stretch>
            <a:fillRect/>
          </a:stretch>
        </p:blipFill>
        <p:spPr bwMode="auto">
          <a:xfrm>
            <a:off x="254000" y="6159500"/>
            <a:ext cx="555172" cy="548640"/>
          </a:xfrm>
          <a:prstGeom prst="ellipse">
            <a:avLst/>
          </a:prstGeom>
          <a:ln w="3175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</p:spPr>
      </p:pic>
      <p:sp>
        <p:nvSpPr>
          <p:cNvPr id="44" name="Chevron 43"/>
          <p:cNvSpPr/>
          <p:nvPr/>
        </p:nvSpPr>
        <p:spPr>
          <a:xfrm>
            <a:off x="2438400" y="889000"/>
            <a:ext cx="1447800" cy="457200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/>
              <a:t>Find Order</a:t>
            </a:r>
          </a:p>
        </p:txBody>
      </p:sp>
      <p:sp>
        <p:nvSpPr>
          <p:cNvPr id="45" name="Chevron 44"/>
          <p:cNvSpPr/>
          <p:nvPr/>
        </p:nvSpPr>
        <p:spPr>
          <a:xfrm>
            <a:off x="3670300" y="889000"/>
            <a:ext cx="1447800" cy="457200"/>
          </a:xfrm>
          <a:prstGeom prst="chevron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/>
              <a:t>Select Items</a:t>
            </a:r>
          </a:p>
        </p:txBody>
      </p:sp>
      <p:sp>
        <p:nvSpPr>
          <p:cNvPr id="46" name="Chevron 45"/>
          <p:cNvSpPr/>
          <p:nvPr/>
        </p:nvSpPr>
        <p:spPr>
          <a:xfrm>
            <a:off x="4889500" y="889000"/>
            <a:ext cx="1447800" cy="457200"/>
          </a:xfrm>
          <a:prstGeom prst="chevron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/>
              <a:t>Confirm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9144000" cy="6858000"/>
          </a:xfrm>
          <a:prstGeom prst="roundRect">
            <a:avLst>
              <a:gd name="adj" fmla="val 1253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8100000" scaled="1"/>
            <a:tileRect/>
          </a:gra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98425" y="1371600"/>
            <a:ext cx="8961438" cy="4664075"/>
          </a:xfrm>
          <a:prstGeom prst="roundRect">
            <a:avLst>
              <a:gd name="adj" fmla="val 2466"/>
            </a:avLst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24" name="TextBox 9"/>
          <p:cNvSpPr txBox="1">
            <a:spLocks noChangeArrowheads="1"/>
          </p:cNvSpPr>
          <p:nvPr/>
        </p:nvSpPr>
        <p:spPr bwMode="auto">
          <a:xfrm>
            <a:off x="206375" y="1425575"/>
            <a:ext cx="15938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2060"/>
                </a:solidFill>
                <a:latin typeface="Calibri" pitchFamily="34" charset="0"/>
              </a:rPr>
              <a:t>Order Details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195263" y="1828800"/>
            <a:ext cx="2184400" cy="3581400"/>
          </a:xfrm>
          <a:prstGeom prst="roundRect">
            <a:avLst>
              <a:gd name="adj" fmla="val 2466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2455863" y="1828800"/>
            <a:ext cx="6477000" cy="3584575"/>
          </a:xfrm>
          <a:prstGeom prst="roundRect">
            <a:avLst>
              <a:gd name="adj" fmla="val 115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 dirty="0">
              <a:solidFill>
                <a:prstClr val="black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6884988" y="1477963"/>
            <a:ext cx="2057400" cy="381000"/>
          </a:xfrm>
          <a:prstGeom prst="roundRect">
            <a:avLst>
              <a:gd name="adj" fmla="val 115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2" name="Flowchart: Merge 71"/>
          <p:cNvSpPr/>
          <p:nvPr/>
        </p:nvSpPr>
        <p:spPr>
          <a:xfrm>
            <a:off x="6911975" y="1535113"/>
            <a:ext cx="304800" cy="228600"/>
          </a:xfrm>
          <a:prstGeom prst="flowChartMerg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7207250" y="1535113"/>
            <a:ext cx="1371600" cy="2286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/>
              <a:t>1-2 of 6 (Package)</a:t>
            </a:r>
          </a:p>
        </p:txBody>
      </p:sp>
      <p:sp>
        <p:nvSpPr>
          <p:cNvPr id="75" name="Flowchart: Merge 74"/>
          <p:cNvSpPr/>
          <p:nvPr/>
        </p:nvSpPr>
        <p:spPr>
          <a:xfrm rot="10800000">
            <a:off x="8588375" y="1535113"/>
            <a:ext cx="304800" cy="228600"/>
          </a:xfrm>
          <a:prstGeom prst="flowChartMerg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304800" y="2228850"/>
            <a:ext cx="1981200" cy="1295400"/>
          </a:xfrm>
          <a:prstGeom prst="roundRect">
            <a:avLst>
              <a:gd name="adj" fmla="val 2466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132" name="TextBox 9"/>
          <p:cNvSpPr txBox="1">
            <a:spLocks noChangeArrowheads="1"/>
          </p:cNvSpPr>
          <p:nvPr/>
        </p:nvSpPr>
        <p:spPr bwMode="auto">
          <a:xfrm>
            <a:off x="265113" y="2147888"/>
            <a:ext cx="828675" cy="53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100">
                <a:solidFill>
                  <a:srgbClr val="002060"/>
                </a:solidFill>
                <a:latin typeface="Calibri" pitchFamily="34" charset="0"/>
              </a:rPr>
              <a:t>Order No :</a:t>
            </a:r>
            <a:endParaRPr lang="en-US" sz="1100">
              <a:latin typeface="Tahoma" pitchFamily="34" charset="0"/>
              <a:cs typeface="Times New Roman" pitchFamily="18" charset="0"/>
            </a:endParaRPr>
          </a:p>
          <a:p>
            <a:pPr algn="r">
              <a:lnSpc>
                <a:spcPct val="150000"/>
              </a:lnSpc>
            </a:pPr>
            <a:r>
              <a:rPr lang="en-US" sz="900">
                <a:solidFill>
                  <a:srgbClr val="002060"/>
                </a:solidFill>
                <a:latin typeface="Tahoma" pitchFamily="34" charset="0"/>
              </a:rPr>
              <a:t>Order Date :</a:t>
            </a:r>
            <a:endParaRPr lang="en-US" sz="900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5133" name="TextBox 9"/>
          <p:cNvSpPr txBox="1">
            <a:spLocks noChangeArrowheads="1"/>
          </p:cNvSpPr>
          <p:nvPr/>
        </p:nvSpPr>
        <p:spPr bwMode="auto">
          <a:xfrm>
            <a:off x="223838" y="2619375"/>
            <a:ext cx="139223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>
                <a:solidFill>
                  <a:srgbClr val="002060"/>
                </a:solidFill>
                <a:latin typeface="Calibri" pitchFamily="34" charset="0"/>
              </a:rPr>
              <a:t>Total Package:</a:t>
            </a:r>
          </a:p>
          <a:p>
            <a:pPr algn="r">
              <a:lnSpc>
                <a:spcPct val="150000"/>
              </a:lnSpc>
            </a:pPr>
            <a:r>
              <a:rPr lang="en-US" sz="1200">
                <a:solidFill>
                  <a:srgbClr val="002060"/>
                </a:solidFill>
                <a:latin typeface="Calibri" pitchFamily="34" charset="0"/>
              </a:rPr>
              <a:t>Picked up Package:</a:t>
            </a:r>
          </a:p>
          <a:p>
            <a:pPr algn="r">
              <a:lnSpc>
                <a:spcPct val="150000"/>
              </a:lnSpc>
            </a:pPr>
            <a:r>
              <a:rPr lang="en-US" sz="1200">
                <a:solidFill>
                  <a:srgbClr val="002060"/>
                </a:solidFill>
                <a:latin typeface="Calibri" pitchFamily="34" charset="0"/>
              </a:rPr>
              <a:t>Available Package:</a:t>
            </a:r>
          </a:p>
        </p:txBody>
      </p:sp>
      <p:sp>
        <p:nvSpPr>
          <p:cNvPr id="5134" name="TextBox 9"/>
          <p:cNvSpPr txBox="1">
            <a:spLocks noChangeArrowheads="1"/>
          </p:cNvSpPr>
          <p:nvPr/>
        </p:nvSpPr>
        <p:spPr bwMode="auto">
          <a:xfrm>
            <a:off x="1598613" y="2619375"/>
            <a:ext cx="26193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b="1">
                <a:latin typeface="Calibri" pitchFamily="34" charset="0"/>
              </a:rPr>
              <a:t>6</a:t>
            </a:r>
          </a:p>
          <a:p>
            <a:pPr algn="r">
              <a:lnSpc>
                <a:spcPct val="150000"/>
              </a:lnSpc>
            </a:pPr>
            <a:r>
              <a:rPr lang="en-US" sz="1200" b="1">
                <a:latin typeface="Calibri" pitchFamily="34" charset="0"/>
              </a:rPr>
              <a:t>1</a:t>
            </a:r>
          </a:p>
          <a:p>
            <a:pPr algn="r">
              <a:lnSpc>
                <a:spcPct val="150000"/>
              </a:lnSpc>
            </a:pPr>
            <a:r>
              <a:rPr lang="en-US" sz="1200" b="1">
                <a:latin typeface="Calibri" pitchFamily="34" charset="0"/>
              </a:rPr>
              <a:t>1</a:t>
            </a:r>
          </a:p>
        </p:txBody>
      </p:sp>
      <p:sp>
        <p:nvSpPr>
          <p:cNvPr id="5135" name="Rectangle 66"/>
          <p:cNvSpPr>
            <a:spLocks noChangeArrowheads="1"/>
          </p:cNvSpPr>
          <p:nvPr/>
        </p:nvSpPr>
        <p:spPr bwMode="auto">
          <a:xfrm>
            <a:off x="962025" y="2157413"/>
            <a:ext cx="1350963" cy="53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b="1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2677445309870</a:t>
            </a:r>
          </a:p>
          <a:p>
            <a:pPr>
              <a:lnSpc>
                <a:spcPct val="150000"/>
              </a:lnSpc>
            </a:pPr>
            <a:r>
              <a:rPr lang="en-US" sz="900">
                <a:solidFill>
                  <a:srgbClr val="002060"/>
                </a:solidFill>
                <a:latin typeface="Tahoma" pitchFamily="34" charset="0"/>
              </a:rPr>
              <a:t>17-Jun-2009</a:t>
            </a:r>
            <a:endParaRPr lang="en-US" sz="900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5136" name="TextBox 81"/>
          <p:cNvSpPr txBox="1">
            <a:spLocks noChangeArrowheads="1"/>
          </p:cNvSpPr>
          <p:nvPr/>
        </p:nvSpPr>
        <p:spPr bwMode="auto">
          <a:xfrm>
            <a:off x="304800" y="1905000"/>
            <a:ext cx="126523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Name : </a:t>
            </a:r>
            <a:r>
              <a:rPr lang="en-US" sz="1200" b="1">
                <a:latin typeface="Calibri" pitchFamily="34" charset="0"/>
              </a:rPr>
              <a:t>John Doe</a:t>
            </a:r>
          </a:p>
        </p:txBody>
      </p:sp>
      <p:sp>
        <p:nvSpPr>
          <p:cNvPr id="152" name="Rounded Rectangle 151"/>
          <p:cNvSpPr/>
          <p:nvPr/>
        </p:nvSpPr>
        <p:spPr>
          <a:xfrm>
            <a:off x="5010150" y="5638800"/>
            <a:ext cx="1752600" cy="304800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3175"/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 b="1" dirty="0">
                <a:solidFill>
                  <a:schemeClr val="bg1"/>
                </a:solidFill>
              </a:rPr>
              <a:t>Delivery Counter</a:t>
            </a:r>
          </a:p>
        </p:txBody>
      </p:sp>
      <p:sp>
        <p:nvSpPr>
          <p:cNvPr id="153" name="Rounded Rectangle 152"/>
          <p:cNvSpPr/>
          <p:nvPr/>
        </p:nvSpPr>
        <p:spPr>
          <a:xfrm>
            <a:off x="7048500" y="5638800"/>
            <a:ext cx="1924050" cy="304800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3175"/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bg1"/>
                </a:solidFill>
              </a:rPr>
              <a:t>Drive Thru Counter</a:t>
            </a:r>
          </a:p>
        </p:txBody>
      </p:sp>
      <p:sp>
        <p:nvSpPr>
          <p:cNvPr id="5143" name="Rectangle 153"/>
          <p:cNvSpPr>
            <a:spLocks noChangeArrowheads="1"/>
          </p:cNvSpPr>
          <p:nvPr/>
        </p:nvSpPr>
        <p:spPr bwMode="auto">
          <a:xfrm>
            <a:off x="1673225" y="5613400"/>
            <a:ext cx="311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b="1"/>
              <a:t>I would like to pick up selected items at</a:t>
            </a:r>
          </a:p>
        </p:txBody>
      </p:sp>
      <p:pic>
        <p:nvPicPr>
          <p:cNvPr id="159" name="Picture 18" descr="http://www.schwimmerlegal.com/walmart_logo_history.gif"/>
          <p:cNvPicPr>
            <a:picLocks noChangeAspect="1" noChangeArrowheads="1"/>
          </p:cNvPicPr>
          <p:nvPr/>
        </p:nvPicPr>
        <p:blipFill>
          <a:blip r:embed="rId3" cstate="print"/>
          <a:srcRect t="90931" r="52057"/>
          <a:stretch>
            <a:fillRect/>
          </a:stretch>
        </p:blipFill>
        <p:spPr bwMode="auto">
          <a:xfrm>
            <a:off x="0" y="0"/>
            <a:ext cx="2514600" cy="5007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145" name="Picture 8" descr="http://i.walmart.com/i/if/hmp/fusion/s2s_landing_pg_pov.jpg"/>
          <p:cNvPicPr>
            <a:picLocks noChangeAspect="1" noChangeArrowheads="1"/>
          </p:cNvPicPr>
          <p:nvPr/>
        </p:nvPicPr>
        <p:blipFill>
          <a:blip r:embed="rId4" cstate="print"/>
          <a:srcRect l="44775" t="6117" r="16418" b="79114"/>
          <a:stretch>
            <a:fillRect/>
          </a:stretch>
        </p:blipFill>
        <p:spPr bwMode="auto">
          <a:xfrm>
            <a:off x="7467600" y="0"/>
            <a:ext cx="1676400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1" name="Oval 160"/>
          <p:cNvSpPr/>
          <p:nvPr/>
        </p:nvSpPr>
        <p:spPr>
          <a:xfrm>
            <a:off x="101600" y="592138"/>
            <a:ext cx="576263" cy="576262"/>
          </a:xfrm>
          <a:prstGeom prst="ellips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b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/>
          </a:p>
        </p:txBody>
      </p:sp>
      <p:sp>
        <p:nvSpPr>
          <p:cNvPr id="162" name="Right Arrow 161"/>
          <p:cNvSpPr/>
          <p:nvPr/>
        </p:nvSpPr>
        <p:spPr>
          <a:xfrm rot="10800000">
            <a:off x="206375" y="747713"/>
            <a:ext cx="304800" cy="22860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63" name="Picture 12" descr="http://johnlepinski.com/images/320/320_HomeIcon.png"/>
          <p:cNvPicPr>
            <a:picLocks noChangeAspect="1" noChangeArrowheads="1"/>
          </p:cNvPicPr>
          <p:nvPr/>
        </p:nvPicPr>
        <p:blipFill>
          <a:blip r:embed="rId5" cstate="print"/>
          <a:srcRect l="15578" t="14950" r="15075" b="15704"/>
          <a:stretch>
            <a:fillRect/>
          </a:stretch>
        </p:blipFill>
        <p:spPr bwMode="auto">
          <a:xfrm>
            <a:off x="6921500" y="63500"/>
            <a:ext cx="533400" cy="5334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64" name="Rounded Rectangle 163"/>
          <p:cNvSpPr/>
          <p:nvPr/>
        </p:nvSpPr>
        <p:spPr>
          <a:xfrm>
            <a:off x="904875" y="6186488"/>
            <a:ext cx="641350" cy="463550"/>
          </a:xfrm>
          <a:prstGeom prst="roundRect">
            <a:avLst>
              <a:gd name="adj" fmla="val 1147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200" b="1" dirty="0">
                <a:solidFill>
                  <a:schemeClr val="tx1"/>
                </a:solidFill>
              </a:rPr>
              <a:t>Exit</a:t>
            </a:r>
          </a:p>
        </p:txBody>
      </p:sp>
      <p:pic>
        <p:nvPicPr>
          <p:cNvPr id="165" name="Picture 2" descr="http://www.psdgraphics.com/wp-content/uploads/2009/03/psd-delete-icon.jpg"/>
          <p:cNvPicPr>
            <a:picLocks noChangeAspect="1" noChangeArrowheads="1"/>
          </p:cNvPicPr>
          <p:nvPr/>
        </p:nvPicPr>
        <p:blipFill>
          <a:blip r:embed="rId6" cstate="print"/>
          <a:srcRect l="15368" t="3326" r="16329" b="7579"/>
          <a:stretch>
            <a:fillRect/>
          </a:stretch>
        </p:blipFill>
        <p:spPr bwMode="auto">
          <a:xfrm>
            <a:off x="254000" y="6159500"/>
            <a:ext cx="555172" cy="548640"/>
          </a:xfrm>
          <a:prstGeom prst="ellipse">
            <a:avLst/>
          </a:prstGeom>
          <a:ln w="3175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</p:spPr>
      </p:pic>
      <p:sp>
        <p:nvSpPr>
          <p:cNvPr id="166" name="Rectangle 165"/>
          <p:cNvSpPr/>
          <p:nvPr/>
        </p:nvSpPr>
        <p:spPr>
          <a:xfrm>
            <a:off x="203200" y="749300"/>
            <a:ext cx="403225" cy="2301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prstClr val="black"/>
                </a:solidFill>
                <a:latin typeface="Calibri"/>
                <a:cs typeface="+mn-cs"/>
              </a:rPr>
              <a:t>Back</a:t>
            </a:r>
          </a:p>
        </p:txBody>
      </p:sp>
      <p:pic>
        <p:nvPicPr>
          <p:cNvPr id="5152" name="Picture 12" descr="http://fc08.deviantart.com/fs19/i/2007/227/5/8/Vista_Help_icon_by_Thoosje.pn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46288" y="6107113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8" name="Rounded Rectangle 167"/>
          <p:cNvSpPr/>
          <p:nvPr/>
        </p:nvSpPr>
        <p:spPr>
          <a:xfrm>
            <a:off x="2667000" y="6096000"/>
            <a:ext cx="1601788" cy="609600"/>
          </a:xfrm>
          <a:prstGeom prst="roundRect">
            <a:avLst>
              <a:gd name="adj" fmla="val 1147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chemeClr val="tx1"/>
                </a:solidFill>
              </a:rPr>
              <a:t>Request for associate  Assistance</a:t>
            </a:r>
          </a:p>
        </p:txBody>
      </p:sp>
      <p:sp>
        <p:nvSpPr>
          <p:cNvPr id="94" name="Rounded Rectangle 93"/>
          <p:cNvSpPr/>
          <p:nvPr/>
        </p:nvSpPr>
        <p:spPr>
          <a:xfrm>
            <a:off x="2590800" y="2146300"/>
            <a:ext cx="6218238" cy="36512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55" name="TextBox 81"/>
          <p:cNvSpPr txBox="1">
            <a:spLocks noChangeArrowheads="1"/>
          </p:cNvSpPr>
          <p:nvPr/>
        </p:nvSpPr>
        <p:spPr bwMode="auto">
          <a:xfrm>
            <a:off x="3478213" y="2159000"/>
            <a:ext cx="7969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C000"/>
                </a:solidFill>
                <a:latin typeface="Calibri" pitchFamily="34" charset="0"/>
              </a:rPr>
              <a:t>PKG no</a:t>
            </a:r>
          </a:p>
        </p:txBody>
      </p:sp>
      <p:sp>
        <p:nvSpPr>
          <p:cNvPr id="5156" name="TextBox 81"/>
          <p:cNvSpPr txBox="1">
            <a:spLocks noChangeArrowheads="1"/>
          </p:cNvSpPr>
          <p:nvPr/>
        </p:nvSpPr>
        <p:spPr bwMode="auto">
          <a:xfrm>
            <a:off x="4233863" y="2159000"/>
            <a:ext cx="15986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C000"/>
                </a:solidFill>
                <a:latin typeface="Calibri" pitchFamily="34" charset="0"/>
              </a:rPr>
              <a:t>Item Description</a:t>
            </a:r>
          </a:p>
        </p:txBody>
      </p:sp>
      <p:sp>
        <p:nvSpPr>
          <p:cNvPr id="100" name="Rounded Rectangle 99"/>
          <p:cNvSpPr/>
          <p:nvPr/>
        </p:nvSpPr>
        <p:spPr>
          <a:xfrm>
            <a:off x="2578100" y="2514600"/>
            <a:ext cx="6218238" cy="91440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8100000" scaled="1"/>
            <a:tileRect/>
          </a:gra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1" name="Rounded Rectangle 100"/>
          <p:cNvSpPr/>
          <p:nvPr/>
        </p:nvSpPr>
        <p:spPr>
          <a:xfrm>
            <a:off x="2667000" y="2209800"/>
            <a:ext cx="731520" cy="2286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1"/>
                </a:solidFill>
              </a:rPr>
              <a:t>Select all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1"/>
                </a:solidFill>
              </a:rPr>
              <a:t> packages</a:t>
            </a:r>
          </a:p>
        </p:txBody>
      </p:sp>
      <p:sp>
        <p:nvSpPr>
          <p:cNvPr id="5161" name="TextBox 81"/>
          <p:cNvSpPr txBox="1">
            <a:spLocks noChangeArrowheads="1"/>
          </p:cNvSpPr>
          <p:nvPr/>
        </p:nvSpPr>
        <p:spPr bwMode="auto">
          <a:xfrm>
            <a:off x="7807325" y="2159000"/>
            <a:ext cx="712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C000"/>
                </a:solidFill>
                <a:latin typeface="Calibri" pitchFamily="34" charset="0"/>
              </a:rPr>
              <a:t>Status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895600" y="2590800"/>
            <a:ext cx="136525" cy="1365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63" name="TextBox 81"/>
          <p:cNvSpPr txBox="1">
            <a:spLocks noChangeArrowheads="1"/>
          </p:cNvSpPr>
          <p:nvPr/>
        </p:nvSpPr>
        <p:spPr bwMode="auto">
          <a:xfrm>
            <a:off x="3535363" y="2514600"/>
            <a:ext cx="26193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5164" name="TextBox 81"/>
          <p:cNvSpPr txBox="1">
            <a:spLocks noChangeArrowheads="1"/>
          </p:cNvSpPr>
          <p:nvPr/>
        </p:nvSpPr>
        <p:spPr bwMode="auto">
          <a:xfrm>
            <a:off x="4233863" y="2514600"/>
            <a:ext cx="192881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chemeClr val="bg1"/>
                </a:solidFill>
                <a:latin typeface="Calibri" pitchFamily="34" charset="0"/>
              </a:rPr>
              <a:t>Fisher-Price Brilliant Basics </a:t>
            </a:r>
          </a:p>
        </p:txBody>
      </p:sp>
      <p:sp>
        <p:nvSpPr>
          <p:cNvPr id="5165" name="TextBox 81"/>
          <p:cNvSpPr txBox="1">
            <a:spLocks noChangeArrowheads="1"/>
          </p:cNvSpPr>
          <p:nvPr/>
        </p:nvSpPr>
        <p:spPr bwMode="auto">
          <a:xfrm>
            <a:off x="7807325" y="2514600"/>
            <a:ext cx="76993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chemeClr val="bg1"/>
                </a:solidFill>
                <a:latin typeface="Calibri" pitchFamily="34" charset="0"/>
              </a:rPr>
              <a:t>Available</a:t>
            </a:r>
          </a:p>
        </p:txBody>
      </p:sp>
      <p:sp>
        <p:nvSpPr>
          <p:cNvPr id="5166" name="TextBox 81"/>
          <p:cNvSpPr txBox="1">
            <a:spLocks noChangeArrowheads="1"/>
          </p:cNvSpPr>
          <p:nvPr/>
        </p:nvSpPr>
        <p:spPr bwMode="auto">
          <a:xfrm>
            <a:off x="4233863" y="2768600"/>
            <a:ext cx="205898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chemeClr val="bg1"/>
                </a:solidFill>
                <a:latin typeface="Calibri" pitchFamily="34" charset="0"/>
              </a:rPr>
              <a:t>Badger Basket Classic Wicker </a:t>
            </a:r>
          </a:p>
        </p:txBody>
      </p:sp>
      <p:sp>
        <p:nvSpPr>
          <p:cNvPr id="5167" name="TextBox 81"/>
          <p:cNvSpPr txBox="1">
            <a:spLocks noChangeArrowheads="1"/>
          </p:cNvSpPr>
          <p:nvPr/>
        </p:nvSpPr>
        <p:spPr bwMode="auto">
          <a:xfrm>
            <a:off x="7807325" y="2768600"/>
            <a:ext cx="76993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chemeClr val="bg1"/>
                </a:solidFill>
                <a:latin typeface="Calibri" pitchFamily="34" charset="0"/>
              </a:rPr>
              <a:t>Available</a:t>
            </a:r>
          </a:p>
        </p:txBody>
      </p:sp>
      <p:sp>
        <p:nvSpPr>
          <p:cNvPr id="5168" name="TextBox 81"/>
          <p:cNvSpPr txBox="1">
            <a:spLocks noChangeArrowheads="1"/>
          </p:cNvSpPr>
          <p:nvPr/>
        </p:nvSpPr>
        <p:spPr bwMode="auto">
          <a:xfrm>
            <a:off x="4233863" y="3022600"/>
            <a:ext cx="9747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chemeClr val="bg1"/>
                </a:solidFill>
                <a:latin typeface="Calibri" pitchFamily="34" charset="0"/>
              </a:rPr>
              <a:t>Barbie dolls </a:t>
            </a:r>
          </a:p>
        </p:txBody>
      </p:sp>
      <p:sp>
        <p:nvSpPr>
          <p:cNvPr id="5169" name="TextBox 81"/>
          <p:cNvSpPr txBox="1">
            <a:spLocks noChangeArrowheads="1"/>
          </p:cNvSpPr>
          <p:nvPr/>
        </p:nvSpPr>
        <p:spPr bwMode="auto">
          <a:xfrm>
            <a:off x="7807325" y="3022600"/>
            <a:ext cx="76993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chemeClr val="bg1"/>
                </a:solidFill>
                <a:latin typeface="Calibri" pitchFamily="34" charset="0"/>
              </a:rPr>
              <a:t>Available</a:t>
            </a:r>
          </a:p>
        </p:txBody>
      </p:sp>
      <p:sp>
        <p:nvSpPr>
          <p:cNvPr id="160" name="Rounded Rectangle 159"/>
          <p:cNvSpPr/>
          <p:nvPr/>
        </p:nvSpPr>
        <p:spPr>
          <a:xfrm>
            <a:off x="2578100" y="3454400"/>
            <a:ext cx="6218238" cy="66040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8100000" scaled="1"/>
            <a:tileRect/>
          </a:gra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7" name="Rectangle 166"/>
          <p:cNvSpPr/>
          <p:nvPr/>
        </p:nvSpPr>
        <p:spPr>
          <a:xfrm>
            <a:off x="2895600" y="3530600"/>
            <a:ext cx="136525" cy="1365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72" name="TextBox 81"/>
          <p:cNvSpPr txBox="1">
            <a:spLocks noChangeArrowheads="1"/>
          </p:cNvSpPr>
          <p:nvPr/>
        </p:nvSpPr>
        <p:spPr bwMode="auto">
          <a:xfrm>
            <a:off x="3535363" y="3454400"/>
            <a:ext cx="26193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chemeClr val="bg1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5173" name="TextBox 81"/>
          <p:cNvSpPr txBox="1">
            <a:spLocks noChangeArrowheads="1"/>
          </p:cNvSpPr>
          <p:nvPr/>
        </p:nvSpPr>
        <p:spPr bwMode="auto">
          <a:xfrm>
            <a:off x="4233863" y="3454400"/>
            <a:ext cx="29337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chemeClr val="bg1"/>
                </a:solidFill>
                <a:latin typeface="Calibri" pitchFamily="34" charset="0"/>
              </a:rPr>
              <a:t>Kawasaki Dual Screen  Portable DVD Player</a:t>
            </a:r>
          </a:p>
        </p:txBody>
      </p:sp>
      <p:sp>
        <p:nvSpPr>
          <p:cNvPr id="5174" name="TextBox 81"/>
          <p:cNvSpPr txBox="1">
            <a:spLocks noChangeArrowheads="1"/>
          </p:cNvSpPr>
          <p:nvPr/>
        </p:nvSpPr>
        <p:spPr bwMode="auto">
          <a:xfrm>
            <a:off x="7807325" y="3454400"/>
            <a:ext cx="76993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chemeClr val="bg1"/>
                </a:solidFill>
                <a:latin typeface="Calibri" pitchFamily="34" charset="0"/>
              </a:rPr>
              <a:t>Available</a:t>
            </a:r>
          </a:p>
        </p:txBody>
      </p:sp>
      <p:sp>
        <p:nvSpPr>
          <p:cNvPr id="5175" name="TextBox 81"/>
          <p:cNvSpPr txBox="1">
            <a:spLocks noChangeArrowheads="1"/>
          </p:cNvSpPr>
          <p:nvPr/>
        </p:nvSpPr>
        <p:spPr bwMode="auto">
          <a:xfrm>
            <a:off x="4233863" y="3708400"/>
            <a:ext cx="245586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chemeClr val="bg1"/>
                </a:solidFill>
                <a:latin typeface="Calibri" pitchFamily="34" charset="0"/>
              </a:rPr>
              <a:t>Philips Noise the-Neck Headphones</a:t>
            </a:r>
          </a:p>
        </p:txBody>
      </p:sp>
      <p:sp>
        <p:nvSpPr>
          <p:cNvPr id="5176" name="TextBox 81"/>
          <p:cNvSpPr txBox="1">
            <a:spLocks noChangeArrowheads="1"/>
          </p:cNvSpPr>
          <p:nvPr/>
        </p:nvSpPr>
        <p:spPr bwMode="auto">
          <a:xfrm>
            <a:off x="7807325" y="3708400"/>
            <a:ext cx="76993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chemeClr val="bg1"/>
                </a:solidFill>
                <a:latin typeface="Calibri" pitchFamily="34" charset="0"/>
              </a:rPr>
              <a:t>Available</a:t>
            </a:r>
          </a:p>
        </p:txBody>
      </p:sp>
      <p:sp>
        <p:nvSpPr>
          <p:cNvPr id="176" name="Rounded Rectangle 175"/>
          <p:cNvSpPr/>
          <p:nvPr/>
        </p:nvSpPr>
        <p:spPr>
          <a:xfrm>
            <a:off x="2578100" y="4140200"/>
            <a:ext cx="6218238" cy="66040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8100000" scaled="1"/>
            <a:tileRect/>
          </a:gra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178" name="TextBox 81"/>
          <p:cNvSpPr txBox="1">
            <a:spLocks noChangeArrowheads="1"/>
          </p:cNvSpPr>
          <p:nvPr/>
        </p:nvSpPr>
        <p:spPr bwMode="auto">
          <a:xfrm>
            <a:off x="3535363" y="4140200"/>
            <a:ext cx="26193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chemeClr val="bg1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5179" name="TextBox 81"/>
          <p:cNvSpPr txBox="1">
            <a:spLocks noChangeArrowheads="1"/>
          </p:cNvSpPr>
          <p:nvPr/>
        </p:nvSpPr>
        <p:spPr bwMode="auto">
          <a:xfrm>
            <a:off x="4233863" y="4140200"/>
            <a:ext cx="254158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1200" b="1">
                <a:solidFill>
                  <a:schemeClr val="bg1"/>
                </a:solidFill>
                <a:latin typeface="Calibri" pitchFamily="34" charset="0"/>
              </a:rPr>
              <a:t>iLo 256MB digital-audio  MP3 player </a:t>
            </a:r>
            <a:endParaRPr lang="en-US" sz="1600" b="1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180" name="TextBox 81"/>
          <p:cNvSpPr txBox="1">
            <a:spLocks noChangeArrowheads="1"/>
          </p:cNvSpPr>
          <p:nvPr/>
        </p:nvSpPr>
        <p:spPr bwMode="auto">
          <a:xfrm>
            <a:off x="7807325" y="4140200"/>
            <a:ext cx="59848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chemeClr val="bg1"/>
                </a:solidFill>
                <a:latin typeface="Calibri" pitchFamily="34" charset="0"/>
              </a:rPr>
              <a:t>Picked</a:t>
            </a:r>
          </a:p>
        </p:txBody>
      </p:sp>
      <p:sp>
        <p:nvSpPr>
          <p:cNvPr id="5181" name="TextBox 81"/>
          <p:cNvSpPr txBox="1">
            <a:spLocks noChangeArrowheads="1"/>
          </p:cNvSpPr>
          <p:nvPr/>
        </p:nvSpPr>
        <p:spPr bwMode="auto">
          <a:xfrm>
            <a:off x="4233863" y="4394200"/>
            <a:ext cx="142081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chemeClr val="bg1"/>
                </a:solidFill>
                <a:latin typeface="Calibri" pitchFamily="34" charset="0"/>
              </a:rPr>
              <a:t>Moto Razor Mobile</a:t>
            </a:r>
          </a:p>
        </p:txBody>
      </p:sp>
      <p:sp>
        <p:nvSpPr>
          <p:cNvPr id="5182" name="TextBox 81"/>
          <p:cNvSpPr txBox="1">
            <a:spLocks noChangeArrowheads="1"/>
          </p:cNvSpPr>
          <p:nvPr/>
        </p:nvSpPr>
        <p:spPr bwMode="auto">
          <a:xfrm>
            <a:off x="7807325" y="4394200"/>
            <a:ext cx="8032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chemeClr val="bg1"/>
                </a:solidFill>
                <a:latin typeface="Calibri" pitchFamily="34" charset="0"/>
              </a:rPr>
              <a:t>Refunded</a:t>
            </a:r>
          </a:p>
        </p:txBody>
      </p:sp>
      <p:sp>
        <p:nvSpPr>
          <p:cNvPr id="183" name="Chevron 182"/>
          <p:cNvSpPr/>
          <p:nvPr/>
        </p:nvSpPr>
        <p:spPr>
          <a:xfrm>
            <a:off x="2438400" y="889000"/>
            <a:ext cx="1447800" cy="457200"/>
          </a:xfrm>
          <a:prstGeom prst="chevr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/>
              <a:t>Find Order</a:t>
            </a:r>
          </a:p>
        </p:txBody>
      </p:sp>
      <p:sp>
        <p:nvSpPr>
          <p:cNvPr id="184" name="Chevron 183"/>
          <p:cNvSpPr/>
          <p:nvPr/>
        </p:nvSpPr>
        <p:spPr>
          <a:xfrm>
            <a:off x="3670300" y="889000"/>
            <a:ext cx="1447800" cy="457200"/>
          </a:xfrm>
          <a:prstGeom prst="chevron">
            <a:avLst/>
          </a:prstGeom>
          <a:solidFill>
            <a:schemeClr val="accent3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/>
              <a:t>Select Items</a:t>
            </a:r>
          </a:p>
        </p:txBody>
      </p:sp>
      <p:sp>
        <p:nvSpPr>
          <p:cNvPr id="185" name="Chevron 184"/>
          <p:cNvSpPr/>
          <p:nvPr/>
        </p:nvSpPr>
        <p:spPr>
          <a:xfrm>
            <a:off x="4889500" y="889000"/>
            <a:ext cx="1447800" cy="457200"/>
          </a:xfrm>
          <a:prstGeom prst="chevr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/>
              <a:t>Confirm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304800" y="3657600"/>
            <a:ext cx="1981200" cy="1676400"/>
          </a:xfrm>
          <a:prstGeom prst="roundRect">
            <a:avLst>
              <a:gd name="adj" fmla="val 2466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361950" y="3940175"/>
            <a:ext cx="1905000" cy="381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361950" y="4378325"/>
            <a:ext cx="1905000" cy="381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338138" y="3582988"/>
            <a:ext cx="1914525" cy="1354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Tahoma"/>
                <a:ea typeface="Times New Roman"/>
                <a:cs typeface="+mn-cs"/>
              </a:rPr>
              <a:t>Other Available orders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Tahoma"/>
                <a:ea typeface="Times New Roman"/>
              </a:rPr>
              <a:t>Order No: 2677445309869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latin typeface="Tahoma"/>
                <a:ea typeface="Times New Roman"/>
              </a:rPr>
              <a:t>Order Date:(16-June-2009)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Tahoma"/>
                <a:ea typeface="Times New Roman"/>
              </a:rPr>
              <a:t>Order No:2677445309868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latin typeface="Tahoma"/>
                <a:ea typeface="Times New Roman"/>
              </a:rPr>
              <a:t>Order Date:(14-June-2009)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latin typeface="Tahoma"/>
              <a:ea typeface="Times New Roman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15" descr="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1736725"/>
            <a:ext cx="4292600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35"/>
          <p:cNvSpPr>
            <a:spLocks noGrp="1" noChangeArrowheads="1"/>
          </p:cNvSpPr>
          <p:nvPr>
            <p:ph type="ctrTitle"/>
          </p:nvPr>
        </p:nvSpPr>
        <p:spPr>
          <a:xfrm>
            <a:off x="1" y="2438400"/>
            <a:ext cx="4413250" cy="1066800"/>
          </a:xfrm>
          <a:noFill/>
        </p:spPr>
        <p:txBody>
          <a:bodyPr>
            <a:normAutofit/>
          </a:bodyPr>
          <a:lstStyle/>
          <a:p>
            <a:r>
              <a:rPr lang="en-US" sz="3200" dirty="0" smtClean="0"/>
              <a:t>DFS Galleria</a:t>
            </a:r>
            <a:br>
              <a:rPr lang="en-US" sz="3200" dirty="0" smtClean="0"/>
            </a:br>
            <a:r>
              <a:rPr lang="en-US" sz="3200" dirty="0" smtClean="0"/>
              <a:t> UI Screens for Mobile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3958931" y="481445"/>
            <a:ext cx="2573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DESTINATION  SELECTION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038299" y="5815445"/>
            <a:ext cx="4953000" cy="307777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lang="en-US" sz="1400" b="1" i="1" dirty="0" smtClean="0"/>
              <a:t>          User Action: </a:t>
            </a:r>
            <a:r>
              <a:rPr lang="en-US" sz="1400" dirty="0" smtClean="0"/>
              <a:t>User selects a destination “Singapore”</a:t>
            </a:r>
          </a:p>
        </p:txBody>
      </p:sp>
      <p:sp>
        <p:nvSpPr>
          <p:cNvPr id="30" name="Up Arrow 29"/>
          <p:cNvSpPr/>
          <p:nvPr/>
        </p:nvSpPr>
        <p:spPr>
          <a:xfrm rot="19327613">
            <a:off x="4116661" y="5817608"/>
            <a:ext cx="257175" cy="257176"/>
          </a:xfrm>
          <a:prstGeom prst="up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2" cstate="print"/>
          <a:srcRect b="1596"/>
          <a:stretch>
            <a:fillRect/>
          </a:stretch>
        </p:blipFill>
        <p:spPr bwMode="auto">
          <a:xfrm>
            <a:off x="498475" y="457200"/>
            <a:ext cx="3209925" cy="577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TextBox 26"/>
          <p:cNvSpPr txBox="1"/>
          <p:nvPr/>
        </p:nvSpPr>
        <p:spPr>
          <a:xfrm>
            <a:off x="729868" y="2286000"/>
            <a:ext cx="12987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Select Your destination</a:t>
            </a:r>
            <a:endParaRPr lang="en-US" sz="900" b="1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762000" y="2163148"/>
            <a:ext cx="2657475" cy="952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142999" y="1706563"/>
            <a:ext cx="1752601" cy="95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3" cstate="print"/>
          <a:srcRect l="855" t="33645"/>
          <a:stretch>
            <a:fillRect/>
          </a:stretch>
        </p:blipFill>
        <p:spPr bwMode="auto">
          <a:xfrm>
            <a:off x="754144" y="1606151"/>
            <a:ext cx="2674856" cy="26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2475" y="1458912"/>
            <a:ext cx="2676525" cy="167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Rectangle 34"/>
          <p:cNvSpPr/>
          <p:nvPr/>
        </p:nvSpPr>
        <p:spPr>
          <a:xfrm>
            <a:off x="1171575" y="1668462"/>
            <a:ext cx="1466850" cy="133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101473" y="1630362"/>
            <a:ext cx="12184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http://m.dfsgalleria.com</a:t>
            </a:r>
            <a:endParaRPr lang="en-US" sz="800" dirty="0"/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5" cstate="print"/>
          <a:srcRect t="20731" b="10456"/>
          <a:stretch>
            <a:fillRect/>
          </a:stretch>
        </p:blipFill>
        <p:spPr bwMode="auto">
          <a:xfrm>
            <a:off x="759144" y="5182066"/>
            <a:ext cx="2673666" cy="209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28"/>
          <p:cNvGrpSpPr/>
          <p:nvPr/>
        </p:nvGrpSpPr>
        <p:grpSpPr>
          <a:xfrm>
            <a:off x="2209800" y="1951991"/>
            <a:ext cx="1161821" cy="184666"/>
            <a:chOff x="2209800" y="1898651"/>
            <a:chExt cx="1161821" cy="184666"/>
          </a:xfrm>
        </p:grpSpPr>
        <p:sp>
          <p:nvSpPr>
            <p:cNvPr id="40" name="Rounded Rectangle 39"/>
            <p:cNvSpPr/>
            <p:nvPr/>
          </p:nvSpPr>
          <p:spPr>
            <a:xfrm>
              <a:off x="2239518" y="1904780"/>
              <a:ext cx="941832" cy="137160"/>
            </a:xfrm>
            <a:prstGeom prst="roundRect">
              <a:avLst>
                <a:gd name="adj" fmla="val 16667"/>
              </a:avLst>
            </a:prstGeom>
            <a:noFill/>
            <a:ln w="3175">
              <a:solidFill>
                <a:srgbClr val="9EA5A9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209800" y="1898651"/>
              <a:ext cx="91440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solidFill>
                    <a:srgbClr val="9EA5A9"/>
                  </a:solidFill>
                  <a:latin typeface="Verdana" pitchFamily="34" charset="0"/>
                </a:rPr>
                <a:t>Search Galleria</a:t>
              </a:r>
              <a:endParaRPr lang="en-US" sz="600" dirty="0">
                <a:solidFill>
                  <a:srgbClr val="9EA5A9"/>
                </a:solidFill>
                <a:latin typeface="Verdana" pitchFamily="34" charset="0"/>
              </a:endParaRPr>
            </a:p>
          </p:txBody>
        </p:sp>
        <p:pic>
          <p:nvPicPr>
            <p:cNvPr id="42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 l="57853" t="50356" r="40224" b="47507"/>
            <a:stretch>
              <a:fillRect/>
            </a:stretch>
          </p:blipFill>
          <p:spPr bwMode="auto">
            <a:xfrm>
              <a:off x="3228975" y="1911535"/>
              <a:ext cx="142646" cy="118872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</p:spPr>
        </p:pic>
      </p:grpSp>
      <p:grpSp>
        <p:nvGrpSpPr>
          <p:cNvPr id="3" name="Group 64"/>
          <p:cNvGrpSpPr/>
          <p:nvPr/>
        </p:nvGrpSpPr>
        <p:grpSpPr>
          <a:xfrm>
            <a:off x="747919" y="1904309"/>
            <a:ext cx="928481" cy="260813"/>
            <a:chOff x="747919" y="1904309"/>
            <a:chExt cx="928481" cy="260813"/>
          </a:xfrm>
        </p:grpSpPr>
        <p:pic>
          <p:nvPicPr>
            <p:cNvPr id="44" name="Picture 3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7210" t="13409" r="66737" b="80515"/>
            <a:stretch>
              <a:fillRect/>
            </a:stretch>
          </p:blipFill>
          <p:spPr bwMode="auto">
            <a:xfrm>
              <a:off x="747919" y="1904309"/>
              <a:ext cx="871331" cy="238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TextBox 44"/>
            <p:cNvSpPr txBox="1"/>
            <p:nvPr/>
          </p:nvSpPr>
          <p:spPr>
            <a:xfrm>
              <a:off x="1295400" y="2057400"/>
              <a:ext cx="381000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sz="100" dirty="0"/>
            </a:p>
          </p:txBody>
        </p:sp>
      </p:grpSp>
      <p:grpSp>
        <p:nvGrpSpPr>
          <p:cNvPr id="4" name="Group 70"/>
          <p:cNvGrpSpPr/>
          <p:nvPr/>
        </p:nvGrpSpPr>
        <p:grpSpPr>
          <a:xfrm>
            <a:off x="823911" y="2590800"/>
            <a:ext cx="568643" cy="533400"/>
            <a:chOff x="3733800" y="914400"/>
            <a:chExt cx="568643" cy="533400"/>
          </a:xfrm>
        </p:grpSpPr>
        <p:sp>
          <p:nvSpPr>
            <p:cNvPr id="47" name="Rectangle 46"/>
            <p:cNvSpPr/>
            <p:nvPr/>
          </p:nvSpPr>
          <p:spPr>
            <a:xfrm>
              <a:off x="3754120" y="914400"/>
              <a:ext cx="533400" cy="533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733800" y="1244902"/>
              <a:ext cx="56864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/>
                <a:t>Abu Dhabi</a:t>
              </a:r>
              <a:endParaRPr lang="en-US" sz="700" dirty="0"/>
            </a:p>
          </p:txBody>
        </p:sp>
        <p:pic>
          <p:nvPicPr>
            <p:cNvPr id="49" name="Picture 48" descr="abu.jp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90950" y="939800"/>
              <a:ext cx="452437" cy="304799"/>
            </a:xfrm>
            <a:prstGeom prst="rect">
              <a:avLst/>
            </a:prstGeom>
          </p:spPr>
        </p:pic>
      </p:grpSp>
      <p:grpSp>
        <p:nvGrpSpPr>
          <p:cNvPr id="5" name="Group 72"/>
          <p:cNvGrpSpPr/>
          <p:nvPr/>
        </p:nvGrpSpPr>
        <p:grpSpPr>
          <a:xfrm>
            <a:off x="1471607" y="2590800"/>
            <a:ext cx="568643" cy="533400"/>
            <a:chOff x="5653089" y="4233859"/>
            <a:chExt cx="568643" cy="533400"/>
          </a:xfrm>
        </p:grpSpPr>
        <p:sp>
          <p:nvSpPr>
            <p:cNvPr id="51" name="Rectangle 50"/>
            <p:cNvSpPr/>
            <p:nvPr/>
          </p:nvSpPr>
          <p:spPr>
            <a:xfrm>
              <a:off x="5673409" y="4233859"/>
              <a:ext cx="533400" cy="533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653089" y="4564361"/>
              <a:ext cx="56864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/>
                <a:t>Australia</a:t>
              </a:r>
              <a:endParaRPr lang="en-US" sz="700" dirty="0"/>
            </a:p>
          </p:txBody>
        </p:sp>
        <p:pic>
          <p:nvPicPr>
            <p:cNvPr id="53" name="Picture 52" descr="australia.jp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15000" y="4267200"/>
              <a:ext cx="457200" cy="304800"/>
            </a:xfrm>
            <a:prstGeom prst="rect">
              <a:avLst/>
            </a:prstGeom>
          </p:spPr>
        </p:pic>
      </p:grpSp>
      <p:grpSp>
        <p:nvGrpSpPr>
          <p:cNvPr id="6" name="Group 84"/>
          <p:cNvGrpSpPr/>
          <p:nvPr/>
        </p:nvGrpSpPr>
        <p:grpSpPr>
          <a:xfrm>
            <a:off x="2149149" y="2595563"/>
            <a:ext cx="610242" cy="533400"/>
            <a:chOff x="2149149" y="2595563"/>
            <a:chExt cx="610242" cy="533400"/>
          </a:xfrm>
        </p:grpSpPr>
        <p:grpSp>
          <p:nvGrpSpPr>
            <p:cNvPr id="7" name="Group 73"/>
            <p:cNvGrpSpPr/>
            <p:nvPr/>
          </p:nvGrpSpPr>
          <p:grpSpPr>
            <a:xfrm>
              <a:off x="2149149" y="2595563"/>
              <a:ext cx="610242" cy="533400"/>
              <a:chOff x="5673409" y="4233859"/>
              <a:chExt cx="610242" cy="533400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5673409" y="4233859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715008" y="4564361"/>
                <a:ext cx="56864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 smtClean="0"/>
                  <a:t>Guam</a:t>
                </a:r>
                <a:endParaRPr lang="en-US" sz="700" dirty="0"/>
              </a:p>
            </p:txBody>
          </p:sp>
        </p:grpSp>
        <p:pic>
          <p:nvPicPr>
            <p:cNvPr id="56" name="Picture 55" descr="guuam.jp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90748" y="2628896"/>
              <a:ext cx="457200" cy="304800"/>
            </a:xfrm>
            <a:prstGeom prst="rect">
              <a:avLst/>
            </a:prstGeom>
          </p:spPr>
        </p:pic>
      </p:grpSp>
      <p:grpSp>
        <p:nvGrpSpPr>
          <p:cNvPr id="8" name="Group 83"/>
          <p:cNvGrpSpPr/>
          <p:nvPr/>
        </p:nvGrpSpPr>
        <p:grpSpPr>
          <a:xfrm>
            <a:off x="2806379" y="2595563"/>
            <a:ext cx="605479" cy="533400"/>
            <a:chOff x="2806379" y="2595563"/>
            <a:chExt cx="605479" cy="533400"/>
          </a:xfrm>
        </p:grpSpPr>
        <p:sp>
          <p:nvSpPr>
            <p:cNvPr id="61" name="Rectangle 60"/>
            <p:cNvSpPr/>
            <p:nvPr/>
          </p:nvSpPr>
          <p:spPr>
            <a:xfrm>
              <a:off x="2806379" y="2595563"/>
              <a:ext cx="533400" cy="533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843215" y="2926065"/>
              <a:ext cx="56864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/>
                <a:t>Saipan</a:t>
              </a:r>
              <a:endParaRPr lang="en-US" sz="700" dirty="0"/>
            </a:p>
          </p:txBody>
        </p:sp>
        <p:pic>
          <p:nvPicPr>
            <p:cNvPr id="63" name="Picture 62" descr="saipan.jpg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43215" y="2628904"/>
              <a:ext cx="457200" cy="304800"/>
            </a:xfrm>
            <a:prstGeom prst="rect">
              <a:avLst/>
            </a:prstGeom>
          </p:spPr>
        </p:pic>
      </p:grpSp>
      <p:sp>
        <p:nvSpPr>
          <p:cNvPr id="64" name="Rectangle 63"/>
          <p:cNvSpPr/>
          <p:nvPr/>
        </p:nvSpPr>
        <p:spPr>
          <a:xfrm>
            <a:off x="2806379" y="3242283"/>
            <a:ext cx="533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2767007" y="3572785"/>
            <a:ext cx="66198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New Zealand</a:t>
            </a:r>
            <a:endParaRPr lang="en-US" sz="700" dirty="0"/>
          </a:p>
        </p:txBody>
      </p:sp>
      <p:grpSp>
        <p:nvGrpSpPr>
          <p:cNvPr id="9" name="Group 108"/>
          <p:cNvGrpSpPr/>
          <p:nvPr/>
        </p:nvGrpSpPr>
        <p:grpSpPr>
          <a:xfrm>
            <a:off x="844231" y="3237520"/>
            <a:ext cx="595953" cy="533400"/>
            <a:chOff x="844231" y="3276600"/>
            <a:chExt cx="595953" cy="533400"/>
          </a:xfrm>
        </p:grpSpPr>
        <p:sp>
          <p:nvSpPr>
            <p:cNvPr id="67" name="Rectangle 66"/>
            <p:cNvSpPr/>
            <p:nvPr/>
          </p:nvSpPr>
          <p:spPr>
            <a:xfrm>
              <a:off x="844231" y="3276600"/>
              <a:ext cx="533400" cy="533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71541" y="3607102"/>
              <a:ext cx="56864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/>
                <a:t>Hawaii</a:t>
              </a:r>
              <a:endParaRPr lang="en-US" sz="700" dirty="0"/>
            </a:p>
          </p:txBody>
        </p:sp>
        <p:pic>
          <p:nvPicPr>
            <p:cNvPr id="69" name="Picture 68" descr="hawaii.jp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0585" y="3305178"/>
              <a:ext cx="457200" cy="304800"/>
            </a:xfrm>
            <a:prstGeom prst="rect">
              <a:avLst/>
            </a:prstGeom>
          </p:spPr>
        </p:pic>
      </p:grpSp>
      <p:grpSp>
        <p:nvGrpSpPr>
          <p:cNvPr id="10" name="Group 109"/>
          <p:cNvGrpSpPr/>
          <p:nvPr/>
        </p:nvGrpSpPr>
        <p:grpSpPr>
          <a:xfrm>
            <a:off x="1471607" y="3237520"/>
            <a:ext cx="661993" cy="533400"/>
            <a:chOff x="1471607" y="3276600"/>
            <a:chExt cx="661993" cy="533400"/>
          </a:xfrm>
        </p:grpSpPr>
        <p:sp>
          <p:nvSpPr>
            <p:cNvPr id="71" name="Rectangle 70"/>
            <p:cNvSpPr/>
            <p:nvPr/>
          </p:nvSpPr>
          <p:spPr>
            <a:xfrm>
              <a:off x="1491927" y="3276600"/>
              <a:ext cx="533400" cy="533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471607" y="3607102"/>
              <a:ext cx="66199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/>
                <a:t>Hong Kong</a:t>
              </a:r>
              <a:endParaRPr lang="en-US" sz="700" dirty="0"/>
            </a:p>
          </p:txBody>
        </p:sp>
        <p:pic>
          <p:nvPicPr>
            <p:cNvPr id="73" name="Picture 72" descr="hong.jpg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33518" y="3305178"/>
              <a:ext cx="452628" cy="301752"/>
            </a:xfrm>
            <a:prstGeom prst="rect">
              <a:avLst/>
            </a:prstGeom>
          </p:spPr>
        </p:pic>
      </p:grpSp>
      <p:grpSp>
        <p:nvGrpSpPr>
          <p:cNvPr id="11" name="Group 110"/>
          <p:cNvGrpSpPr/>
          <p:nvPr/>
        </p:nvGrpSpPr>
        <p:grpSpPr>
          <a:xfrm>
            <a:off x="2149149" y="3242283"/>
            <a:ext cx="610242" cy="533400"/>
            <a:chOff x="2149149" y="3281363"/>
            <a:chExt cx="610242" cy="533400"/>
          </a:xfrm>
        </p:grpSpPr>
        <p:grpSp>
          <p:nvGrpSpPr>
            <p:cNvPr id="12" name="Group 94"/>
            <p:cNvGrpSpPr/>
            <p:nvPr/>
          </p:nvGrpSpPr>
          <p:grpSpPr>
            <a:xfrm>
              <a:off x="2149149" y="3281363"/>
              <a:ext cx="610242" cy="533400"/>
              <a:chOff x="5673409" y="4233859"/>
              <a:chExt cx="610242" cy="53340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673409" y="4233859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5715008" y="4564361"/>
                <a:ext cx="56864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 smtClean="0"/>
                  <a:t>Macao</a:t>
                </a:r>
                <a:endParaRPr lang="en-US" sz="700" dirty="0"/>
              </a:p>
            </p:txBody>
          </p:sp>
        </p:grpSp>
        <p:pic>
          <p:nvPicPr>
            <p:cNvPr id="76" name="Picture 75" descr="macao.jpg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190756" y="3309941"/>
              <a:ext cx="452628" cy="301752"/>
            </a:xfrm>
            <a:prstGeom prst="rect">
              <a:avLst/>
            </a:prstGeom>
          </p:spPr>
        </p:pic>
      </p:grpSp>
      <p:pic>
        <p:nvPicPr>
          <p:cNvPr id="79" name="Picture 78" descr="new zeal.jp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847970" y="3280379"/>
            <a:ext cx="457200" cy="304800"/>
          </a:xfrm>
          <a:prstGeom prst="rect">
            <a:avLst/>
          </a:prstGeom>
        </p:spPr>
      </p:pic>
      <p:sp>
        <p:nvSpPr>
          <p:cNvPr id="80" name="Rectangle 79"/>
          <p:cNvSpPr/>
          <p:nvPr/>
        </p:nvSpPr>
        <p:spPr>
          <a:xfrm>
            <a:off x="2806070" y="3923320"/>
            <a:ext cx="533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2766698" y="4253822"/>
            <a:ext cx="66198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Singapore</a:t>
            </a:r>
            <a:endParaRPr lang="en-US" sz="700" dirty="0"/>
          </a:p>
        </p:txBody>
      </p:sp>
      <p:sp>
        <p:nvSpPr>
          <p:cNvPr id="82" name="Rectangle 81"/>
          <p:cNvSpPr/>
          <p:nvPr/>
        </p:nvSpPr>
        <p:spPr>
          <a:xfrm>
            <a:off x="843922" y="3918557"/>
            <a:ext cx="533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756920" y="4249059"/>
            <a:ext cx="7442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North America</a:t>
            </a:r>
            <a:endParaRPr lang="en-US" sz="700" dirty="0"/>
          </a:p>
        </p:txBody>
      </p:sp>
      <p:sp>
        <p:nvSpPr>
          <p:cNvPr id="84" name="Rectangle 83"/>
          <p:cNvSpPr/>
          <p:nvPr/>
        </p:nvSpPr>
        <p:spPr>
          <a:xfrm>
            <a:off x="1491618" y="3918557"/>
            <a:ext cx="533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1490350" y="4249059"/>
            <a:ext cx="6619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Okinawa</a:t>
            </a:r>
            <a:endParaRPr lang="en-US" sz="700" dirty="0"/>
          </a:p>
        </p:txBody>
      </p:sp>
      <p:grpSp>
        <p:nvGrpSpPr>
          <p:cNvPr id="13" name="Group 122"/>
          <p:cNvGrpSpPr/>
          <p:nvPr/>
        </p:nvGrpSpPr>
        <p:grpSpPr>
          <a:xfrm>
            <a:off x="2148840" y="3923320"/>
            <a:ext cx="638820" cy="533400"/>
            <a:chOff x="5673409" y="4233859"/>
            <a:chExt cx="638820" cy="533400"/>
          </a:xfrm>
        </p:grpSpPr>
        <p:sp>
          <p:nvSpPr>
            <p:cNvPr id="87" name="Rectangle 86"/>
            <p:cNvSpPr/>
            <p:nvPr/>
          </p:nvSpPr>
          <p:spPr>
            <a:xfrm>
              <a:off x="5673409" y="4233859"/>
              <a:ext cx="533400" cy="533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743586" y="4564361"/>
              <a:ext cx="56864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/>
                <a:t>Bali</a:t>
              </a:r>
              <a:endParaRPr lang="en-US" sz="700" dirty="0"/>
            </a:p>
          </p:txBody>
        </p:sp>
      </p:grpSp>
      <p:sp>
        <p:nvSpPr>
          <p:cNvPr id="89" name="Rectangle 88"/>
          <p:cNvSpPr/>
          <p:nvPr/>
        </p:nvSpPr>
        <p:spPr>
          <a:xfrm>
            <a:off x="845824" y="4572000"/>
            <a:ext cx="533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854082" y="4902502"/>
            <a:ext cx="7442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Taiwan</a:t>
            </a:r>
            <a:endParaRPr lang="en-US" sz="700" dirty="0"/>
          </a:p>
        </p:txBody>
      </p:sp>
      <p:sp>
        <p:nvSpPr>
          <p:cNvPr id="91" name="Rectangle 90"/>
          <p:cNvSpPr/>
          <p:nvPr/>
        </p:nvSpPr>
        <p:spPr>
          <a:xfrm>
            <a:off x="1493520" y="4572000"/>
            <a:ext cx="533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1517343" y="4905378"/>
            <a:ext cx="7442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Vietnam</a:t>
            </a:r>
            <a:endParaRPr lang="en-US" sz="700" dirty="0"/>
          </a:p>
        </p:txBody>
      </p:sp>
      <p:pic>
        <p:nvPicPr>
          <p:cNvPr id="93" name="Picture 92" descr="North america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86773" y="3947135"/>
            <a:ext cx="457200" cy="301752"/>
          </a:xfrm>
          <a:prstGeom prst="rect">
            <a:avLst/>
          </a:prstGeom>
        </p:spPr>
      </p:pic>
      <p:pic>
        <p:nvPicPr>
          <p:cNvPr id="94" name="Picture 2" descr="http://upload.wikimedia.org/wikipedia/commons/1/14/Okinawa-Flag.pn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529715" y="3947135"/>
            <a:ext cx="457200" cy="301752"/>
          </a:xfrm>
          <a:prstGeom prst="rect">
            <a:avLst/>
          </a:prstGeom>
          <a:noFill/>
        </p:spPr>
      </p:pic>
      <p:pic>
        <p:nvPicPr>
          <p:cNvPr id="95" name="Picture 4" descr="http://www.baliblog.com/files/2009/02/bali-flag.jpg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2186944" y="3951898"/>
            <a:ext cx="453081" cy="301752"/>
          </a:xfrm>
          <a:prstGeom prst="rect">
            <a:avLst/>
          </a:prstGeom>
          <a:noFill/>
        </p:spPr>
      </p:pic>
      <p:pic>
        <p:nvPicPr>
          <p:cNvPr id="96" name="Picture 6" descr="http://www.winfast.com.hk/images/FLAG/singapore-flag.gif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2848930" y="3956653"/>
            <a:ext cx="457200" cy="301752"/>
          </a:xfrm>
          <a:prstGeom prst="rect">
            <a:avLst/>
          </a:prstGeom>
          <a:noFill/>
        </p:spPr>
      </p:pic>
      <p:pic>
        <p:nvPicPr>
          <p:cNvPr id="97" name="Picture 8" descr="http://www.faculty.fairfield.edu/faculty/hodgson/Courses/so191/Projects2007/Quinn/Oct16/vietnam-flag.gif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1531616" y="4600570"/>
            <a:ext cx="454194" cy="301752"/>
          </a:xfrm>
          <a:prstGeom prst="rect">
            <a:avLst/>
          </a:prstGeom>
          <a:noFill/>
        </p:spPr>
      </p:pic>
      <p:pic>
        <p:nvPicPr>
          <p:cNvPr id="98" name="Picture 10" descr="http://www.britannica.com/blogs/wp-content/uploads/2008/05/myanmar-flag.gif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893438" y="4595815"/>
            <a:ext cx="444088" cy="301752"/>
          </a:xfrm>
          <a:prstGeom prst="rect">
            <a:avLst/>
          </a:prstGeom>
          <a:noFill/>
        </p:spPr>
      </p:pic>
      <p:sp>
        <p:nvSpPr>
          <p:cNvPr id="38" name="Up Arrow 37"/>
          <p:cNvSpPr/>
          <p:nvPr/>
        </p:nvSpPr>
        <p:spPr>
          <a:xfrm rot="19327613">
            <a:off x="3252258" y="4395257"/>
            <a:ext cx="257175" cy="257176"/>
          </a:xfrm>
          <a:prstGeom prst="up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4038299" y="5815445"/>
            <a:ext cx="4953000" cy="307777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lang="en-US" sz="1400" b="1" i="1" dirty="0" smtClean="0"/>
              <a:t>          User Action: </a:t>
            </a:r>
            <a:r>
              <a:rPr lang="en-US" sz="1400" dirty="0" smtClean="0"/>
              <a:t>User selects a brand “ BVLGARI”</a:t>
            </a:r>
          </a:p>
        </p:txBody>
      </p:sp>
      <p:sp>
        <p:nvSpPr>
          <p:cNvPr id="72" name="Up Arrow 71"/>
          <p:cNvSpPr/>
          <p:nvPr/>
        </p:nvSpPr>
        <p:spPr>
          <a:xfrm rot="19327613">
            <a:off x="4116661" y="5817608"/>
            <a:ext cx="257175" cy="257176"/>
          </a:xfrm>
          <a:prstGeom prst="up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1" name="Picture 4"/>
          <p:cNvPicPr>
            <a:picLocks noChangeAspect="1" noChangeArrowheads="1"/>
          </p:cNvPicPr>
          <p:nvPr/>
        </p:nvPicPr>
        <p:blipFill>
          <a:blip r:embed="rId3" cstate="print"/>
          <a:srcRect b="1596"/>
          <a:stretch>
            <a:fillRect/>
          </a:stretch>
        </p:blipFill>
        <p:spPr bwMode="auto">
          <a:xfrm>
            <a:off x="498475" y="457200"/>
            <a:ext cx="3209925" cy="577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2" name="Picture 2"/>
          <p:cNvPicPr>
            <a:picLocks noChangeAspect="1" noChangeArrowheads="1"/>
          </p:cNvPicPr>
          <p:nvPr/>
        </p:nvPicPr>
        <p:blipFill>
          <a:blip r:embed="rId4" cstate="print"/>
          <a:srcRect t="20731" b="10456"/>
          <a:stretch>
            <a:fillRect/>
          </a:stretch>
        </p:blipFill>
        <p:spPr bwMode="auto">
          <a:xfrm>
            <a:off x="759144" y="5182066"/>
            <a:ext cx="2673666" cy="209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" name="Rectangle 132"/>
          <p:cNvSpPr/>
          <p:nvPr/>
        </p:nvSpPr>
        <p:spPr>
          <a:xfrm>
            <a:off x="762000" y="4914500"/>
            <a:ext cx="2667000" cy="260732"/>
          </a:xfrm>
          <a:prstGeom prst="rect">
            <a:avLst/>
          </a:prstGeom>
          <a:gradFill flip="none" rotWithShape="1">
            <a:gsLst>
              <a:gs pos="50000">
                <a:schemeClr val="tx1">
                  <a:lumMod val="85000"/>
                  <a:lumOff val="15000"/>
                </a:schemeClr>
              </a:gs>
              <a:gs pos="0">
                <a:schemeClr val="tx2">
                  <a:lumMod val="20000"/>
                  <a:lumOff val="8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4" name="Picture 2" descr="C:\Documents and Settings\195211\Local Settings\Temporary Internet Files\Content.IE5\Y83HBHS9\MCj0441493000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87490" y="4928909"/>
            <a:ext cx="228486" cy="228486"/>
          </a:xfrm>
          <a:prstGeom prst="rect">
            <a:avLst/>
          </a:prstGeom>
          <a:noFill/>
        </p:spPr>
      </p:pic>
      <p:sp>
        <p:nvSpPr>
          <p:cNvPr id="135" name="TextBox 134"/>
          <p:cNvSpPr txBox="1"/>
          <p:nvPr/>
        </p:nvSpPr>
        <p:spPr>
          <a:xfrm>
            <a:off x="3116468" y="4942241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(0)</a:t>
            </a:r>
            <a:endParaRPr lang="en-US" sz="800" b="1" dirty="0"/>
          </a:p>
        </p:txBody>
      </p:sp>
      <p:pic>
        <p:nvPicPr>
          <p:cNvPr id="136" name="Picture 2"/>
          <p:cNvPicPr>
            <a:picLocks noChangeAspect="1" noChangeArrowheads="1"/>
          </p:cNvPicPr>
          <p:nvPr/>
        </p:nvPicPr>
        <p:blipFill>
          <a:blip r:embed="rId6" cstate="print"/>
          <a:srcRect l="855" t="33645"/>
          <a:stretch>
            <a:fillRect/>
          </a:stretch>
        </p:blipFill>
        <p:spPr bwMode="auto">
          <a:xfrm>
            <a:off x="754144" y="1606151"/>
            <a:ext cx="2674856" cy="26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7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2475" y="1458912"/>
            <a:ext cx="2676525" cy="167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8" name="Rectangle 137"/>
          <p:cNvSpPr/>
          <p:nvPr/>
        </p:nvSpPr>
        <p:spPr>
          <a:xfrm>
            <a:off x="1171575" y="1668462"/>
            <a:ext cx="1466850" cy="133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/>
          <p:cNvSpPr txBox="1"/>
          <p:nvPr/>
        </p:nvSpPr>
        <p:spPr>
          <a:xfrm>
            <a:off x="1101473" y="1630362"/>
            <a:ext cx="12184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http://m.dfsgalleria.com</a:t>
            </a:r>
            <a:endParaRPr lang="en-US" sz="800" dirty="0"/>
          </a:p>
        </p:txBody>
      </p:sp>
      <p:pic>
        <p:nvPicPr>
          <p:cNvPr id="140" name="Picture 3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7210" t="13409" r="66737" b="80515"/>
          <a:stretch>
            <a:fillRect/>
          </a:stretch>
        </p:blipFill>
        <p:spPr bwMode="auto">
          <a:xfrm>
            <a:off x="747919" y="1904309"/>
            <a:ext cx="871331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1" name="TextBox 140"/>
          <p:cNvSpPr txBox="1"/>
          <p:nvPr/>
        </p:nvSpPr>
        <p:spPr>
          <a:xfrm>
            <a:off x="1534758" y="4933941"/>
            <a:ext cx="9973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chemeClr val="bg1"/>
                </a:solidFill>
              </a:rPr>
              <a:t>--No items in Cart--</a:t>
            </a:r>
            <a:endParaRPr lang="en-US" sz="800" b="1" dirty="0">
              <a:solidFill>
                <a:schemeClr val="bg1"/>
              </a:solidFill>
            </a:endParaRPr>
          </a:p>
        </p:txBody>
      </p:sp>
      <p:grpSp>
        <p:nvGrpSpPr>
          <p:cNvPr id="2" name="Group 141"/>
          <p:cNvGrpSpPr/>
          <p:nvPr/>
        </p:nvGrpSpPr>
        <p:grpSpPr>
          <a:xfrm>
            <a:off x="727836" y="2125818"/>
            <a:ext cx="2701164" cy="230832"/>
            <a:chOff x="727836" y="2137693"/>
            <a:chExt cx="2701164" cy="230832"/>
          </a:xfrm>
        </p:grpSpPr>
        <p:sp>
          <p:nvSpPr>
            <p:cNvPr id="143" name="Rectangle 142"/>
            <p:cNvSpPr/>
            <p:nvPr/>
          </p:nvSpPr>
          <p:spPr>
            <a:xfrm>
              <a:off x="762000" y="2161602"/>
              <a:ext cx="2667000" cy="184532"/>
            </a:xfrm>
            <a:prstGeom prst="rect">
              <a:avLst/>
            </a:prstGeom>
            <a:gradFill flip="none" rotWithShape="1">
              <a:gsLst>
                <a:gs pos="50000">
                  <a:schemeClr val="tx1">
                    <a:lumMod val="85000"/>
                    <a:lumOff val="15000"/>
                  </a:schemeClr>
                </a:gs>
                <a:gs pos="0">
                  <a:schemeClr val="tx2">
                    <a:lumMod val="20000"/>
                    <a:lumOff val="8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Isosceles Triangle 143"/>
            <p:cNvSpPr/>
            <p:nvPr/>
          </p:nvSpPr>
          <p:spPr>
            <a:xfrm rot="10800000">
              <a:off x="3217307" y="2236335"/>
              <a:ext cx="45719" cy="4571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727836" y="2137693"/>
              <a:ext cx="72648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smtClean="0">
                  <a:solidFill>
                    <a:schemeClr val="bg1"/>
                  </a:solidFill>
                </a:rPr>
                <a:t>Quick Links</a:t>
              </a:r>
              <a:endParaRPr lang="en-US" sz="9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6" name="Rectangle 145"/>
          <p:cNvSpPr/>
          <p:nvPr/>
        </p:nvSpPr>
        <p:spPr>
          <a:xfrm>
            <a:off x="775968" y="2730500"/>
            <a:ext cx="2653032" cy="216712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ounded Rectangle 146"/>
          <p:cNvSpPr/>
          <p:nvPr/>
        </p:nvSpPr>
        <p:spPr>
          <a:xfrm>
            <a:off x="832819" y="2820278"/>
            <a:ext cx="2514600" cy="36755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xtBox 147"/>
          <p:cNvSpPr txBox="1"/>
          <p:nvPr/>
        </p:nvSpPr>
        <p:spPr>
          <a:xfrm>
            <a:off x="1517872" y="2753128"/>
            <a:ext cx="1674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Glamorous Fashion Shades/Perfect Tools for total Beauty -</a:t>
            </a:r>
            <a:r>
              <a:rPr lang="en-US" sz="800" b="1" dirty="0" smtClean="0"/>
              <a:t> Women</a:t>
            </a:r>
            <a:endParaRPr lang="en-US" sz="800" b="1" dirty="0"/>
          </a:p>
        </p:txBody>
      </p:sp>
      <p:sp>
        <p:nvSpPr>
          <p:cNvPr id="149" name="Rounded Rectangle 148"/>
          <p:cNvSpPr/>
          <p:nvPr/>
        </p:nvSpPr>
        <p:spPr>
          <a:xfrm>
            <a:off x="832819" y="3274177"/>
            <a:ext cx="2514600" cy="36755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ounded Rectangle 149"/>
          <p:cNvSpPr/>
          <p:nvPr/>
        </p:nvSpPr>
        <p:spPr>
          <a:xfrm>
            <a:off x="832819" y="3866940"/>
            <a:ext cx="2514600" cy="36755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/>
          <p:cNvSpPr txBox="1"/>
          <p:nvPr/>
        </p:nvSpPr>
        <p:spPr>
          <a:xfrm>
            <a:off x="1526837" y="3208443"/>
            <a:ext cx="1412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Unique collection of superior leather Bags – </a:t>
            </a:r>
            <a:r>
              <a:rPr lang="en-US" sz="800" b="1" dirty="0" smtClean="0"/>
              <a:t>Men/Women</a:t>
            </a:r>
            <a:endParaRPr lang="en-US" sz="800" b="1" dirty="0"/>
          </a:p>
        </p:txBody>
      </p:sp>
      <p:sp>
        <p:nvSpPr>
          <p:cNvPr id="152" name="TextBox 151"/>
          <p:cNvSpPr txBox="1"/>
          <p:nvPr/>
        </p:nvSpPr>
        <p:spPr>
          <a:xfrm>
            <a:off x="1530327" y="3643147"/>
            <a:ext cx="18057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His</a:t>
            </a:r>
            <a:r>
              <a:rPr lang="en-US" sz="800" dirty="0" smtClean="0"/>
              <a:t> – Fragrance, Leather Goods</a:t>
            </a:r>
          </a:p>
          <a:p>
            <a:r>
              <a:rPr lang="en-US" sz="800" b="1" dirty="0" smtClean="0"/>
              <a:t>Her’s</a:t>
            </a:r>
            <a:r>
              <a:rPr lang="en-US" sz="800" dirty="0" smtClean="0"/>
              <a:t>- Fragrance , watches ,Jewelry… </a:t>
            </a:r>
            <a:endParaRPr lang="en-US" sz="800" b="1" dirty="0"/>
          </a:p>
        </p:txBody>
      </p:sp>
      <p:sp>
        <p:nvSpPr>
          <p:cNvPr id="153" name="Rounded Rectangle 152"/>
          <p:cNvSpPr/>
          <p:nvPr/>
        </p:nvSpPr>
        <p:spPr>
          <a:xfrm>
            <a:off x="835503" y="4241238"/>
            <a:ext cx="2514600" cy="36755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/>
          <p:cNvSpPr txBox="1"/>
          <p:nvPr/>
        </p:nvSpPr>
        <p:spPr>
          <a:xfrm>
            <a:off x="1525845" y="4097690"/>
            <a:ext cx="18851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State of the art watches for </a:t>
            </a:r>
            <a:r>
              <a:rPr lang="en-US" sz="800" b="1" dirty="0" smtClean="0"/>
              <a:t>Men</a:t>
            </a:r>
          </a:p>
        </p:txBody>
      </p:sp>
      <p:cxnSp>
        <p:nvCxnSpPr>
          <p:cNvPr id="155" name="Straight Connector 154"/>
          <p:cNvCxnSpPr/>
          <p:nvPr/>
        </p:nvCxnSpPr>
        <p:spPr>
          <a:xfrm>
            <a:off x="771189" y="3159608"/>
            <a:ext cx="265176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771939" y="3609085"/>
            <a:ext cx="265176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780264" y="4039184"/>
            <a:ext cx="265176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800014" y="4476501"/>
            <a:ext cx="265176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Up Arrow 158"/>
          <p:cNvSpPr/>
          <p:nvPr/>
        </p:nvSpPr>
        <p:spPr>
          <a:xfrm rot="19327613">
            <a:off x="3041281" y="3857534"/>
            <a:ext cx="257175" cy="257176"/>
          </a:xfrm>
          <a:prstGeom prst="up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16"/>
          <p:cNvGrpSpPr/>
          <p:nvPr/>
        </p:nvGrpSpPr>
        <p:grpSpPr>
          <a:xfrm>
            <a:off x="816599" y="4083732"/>
            <a:ext cx="762000" cy="347472"/>
            <a:chOff x="794368" y="3921940"/>
            <a:chExt cx="762000" cy="347472"/>
          </a:xfrm>
        </p:grpSpPr>
        <p:pic>
          <p:nvPicPr>
            <p:cNvPr id="161" name="Picture 7"/>
            <p:cNvPicPr>
              <a:picLocks noChangeAspect="1" noChangeArrowheads="1"/>
            </p:cNvPicPr>
            <p:nvPr/>
          </p:nvPicPr>
          <p:blipFill>
            <a:blip r:embed="rId9" cstate="print"/>
            <a:srcRect l="20583" t="31173" r="69514" b="63360"/>
            <a:stretch>
              <a:fillRect/>
            </a:stretch>
          </p:blipFill>
          <p:spPr bwMode="auto">
            <a:xfrm>
              <a:off x="822016" y="3962400"/>
              <a:ext cx="721858" cy="2816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2" name="Rectangle 161"/>
            <p:cNvSpPr/>
            <p:nvPr/>
          </p:nvSpPr>
          <p:spPr>
            <a:xfrm>
              <a:off x="794368" y="3921940"/>
              <a:ext cx="762000" cy="347472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219"/>
          <p:cNvGrpSpPr/>
          <p:nvPr/>
        </p:nvGrpSpPr>
        <p:grpSpPr>
          <a:xfrm>
            <a:off x="808507" y="3647868"/>
            <a:ext cx="762000" cy="347472"/>
            <a:chOff x="786276" y="3540940"/>
            <a:chExt cx="762000" cy="347472"/>
          </a:xfrm>
        </p:grpSpPr>
        <p:pic>
          <p:nvPicPr>
            <p:cNvPr id="165" name="Picture 4"/>
            <p:cNvPicPr>
              <a:picLocks noChangeAspect="1" noChangeArrowheads="1"/>
            </p:cNvPicPr>
            <p:nvPr/>
          </p:nvPicPr>
          <p:blipFill>
            <a:blip r:embed="rId10" cstate="print"/>
            <a:srcRect l="17616" t="32172" r="67112" b="63959"/>
            <a:stretch>
              <a:fillRect/>
            </a:stretch>
          </p:blipFill>
          <p:spPr bwMode="auto">
            <a:xfrm>
              <a:off x="813924" y="3565216"/>
              <a:ext cx="725562" cy="315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7" name="Rectangle 166"/>
            <p:cNvSpPr/>
            <p:nvPr/>
          </p:nvSpPr>
          <p:spPr>
            <a:xfrm>
              <a:off x="786276" y="3540940"/>
              <a:ext cx="762000" cy="347472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" name="Group 222"/>
          <p:cNvGrpSpPr/>
          <p:nvPr/>
        </p:nvGrpSpPr>
        <p:grpSpPr>
          <a:xfrm>
            <a:off x="816599" y="3206380"/>
            <a:ext cx="762000" cy="347472"/>
            <a:chOff x="794368" y="3168032"/>
            <a:chExt cx="762000" cy="347472"/>
          </a:xfrm>
        </p:grpSpPr>
        <p:pic>
          <p:nvPicPr>
            <p:cNvPr id="169" name="Picture 5"/>
            <p:cNvPicPr>
              <a:picLocks noChangeAspect="1" noChangeArrowheads="1"/>
            </p:cNvPicPr>
            <p:nvPr/>
          </p:nvPicPr>
          <p:blipFill>
            <a:blip r:embed="rId11" cstate="print"/>
            <a:srcRect l="15616" t="32049" r="67380" b="63678"/>
            <a:stretch>
              <a:fillRect/>
            </a:stretch>
          </p:blipFill>
          <p:spPr bwMode="auto">
            <a:xfrm>
              <a:off x="813924" y="3200400"/>
              <a:ext cx="724019" cy="2897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0" name="Rectangle 169"/>
            <p:cNvSpPr/>
            <p:nvPr/>
          </p:nvSpPr>
          <p:spPr>
            <a:xfrm>
              <a:off x="794368" y="3168032"/>
              <a:ext cx="762000" cy="347472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225"/>
          <p:cNvGrpSpPr/>
          <p:nvPr/>
        </p:nvGrpSpPr>
        <p:grpSpPr>
          <a:xfrm>
            <a:off x="800415" y="2774508"/>
            <a:ext cx="762000" cy="347472"/>
            <a:chOff x="5791200" y="4572000"/>
            <a:chExt cx="762000" cy="347472"/>
          </a:xfrm>
        </p:grpSpPr>
        <p:sp>
          <p:nvSpPr>
            <p:cNvPr id="172" name="Rectangle 171"/>
            <p:cNvSpPr/>
            <p:nvPr/>
          </p:nvSpPr>
          <p:spPr>
            <a:xfrm>
              <a:off x="5791200" y="4572000"/>
              <a:ext cx="762000" cy="347472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3" name="Picture 2"/>
            <p:cNvPicPr>
              <a:picLocks noChangeAspect="1" noChangeArrowheads="1"/>
            </p:cNvPicPr>
            <p:nvPr/>
          </p:nvPicPr>
          <p:blipFill>
            <a:blip r:embed="rId12" cstate="print"/>
            <a:srcRect l="20880" t="31001" r="70109" b="62963"/>
            <a:stretch>
              <a:fillRect/>
            </a:stretch>
          </p:blipFill>
          <p:spPr bwMode="auto">
            <a:xfrm>
              <a:off x="5810756" y="4596276"/>
              <a:ext cx="729545" cy="310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74" name="Round Same Side Corner Rectangle 173"/>
          <p:cNvSpPr/>
          <p:nvPr/>
        </p:nvSpPr>
        <p:spPr>
          <a:xfrm>
            <a:off x="774700" y="2495550"/>
            <a:ext cx="609600" cy="228600"/>
          </a:xfrm>
          <a:prstGeom prst="round2Same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ound Same Side Corner Rectangle 174"/>
          <p:cNvSpPr/>
          <p:nvPr/>
        </p:nvSpPr>
        <p:spPr>
          <a:xfrm>
            <a:off x="1397000" y="2495550"/>
            <a:ext cx="609600" cy="228600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/>
          <p:cNvSpPr txBox="1"/>
          <p:nvPr/>
        </p:nvSpPr>
        <p:spPr>
          <a:xfrm>
            <a:off x="755650" y="2511425"/>
            <a:ext cx="76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Brand (43)</a:t>
            </a:r>
            <a:endParaRPr lang="en-US" sz="800" b="1" dirty="0"/>
          </a:p>
        </p:txBody>
      </p:sp>
      <p:sp>
        <p:nvSpPr>
          <p:cNvPr id="177" name="TextBox 176"/>
          <p:cNvSpPr txBox="1"/>
          <p:nvPr/>
        </p:nvSpPr>
        <p:spPr>
          <a:xfrm>
            <a:off x="1314450" y="2498725"/>
            <a:ext cx="8509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Category (10)</a:t>
            </a:r>
            <a:endParaRPr lang="en-US" sz="800" b="1" dirty="0"/>
          </a:p>
        </p:txBody>
      </p:sp>
      <p:sp>
        <p:nvSpPr>
          <p:cNvPr id="178" name="TextBox 177"/>
          <p:cNvSpPr txBox="1"/>
          <p:nvPr/>
        </p:nvSpPr>
        <p:spPr>
          <a:xfrm>
            <a:off x="1530241" y="4483527"/>
            <a:ext cx="1885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His</a:t>
            </a:r>
            <a:r>
              <a:rPr lang="en-US" sz="800" dirty="0" smtClean="0"/>
              <a:t> – Fragrance, Leather Goods</a:t>
            </a:r>
          </a:p>
          <a:p>
            <a:r>
              <a:rPr lang="en-US" sz="800" b="1" dirty="0" smtClean="0"/>
              <a:t>Her’s</a:t>
            </a:r>
            <a:r>
              <a:rPr lang="en-US" sz="800" dirty="0" smtClean="0"/>
              <a:t>- Fragrance,watches,Bags</a:t>
            </a:r>
            <a:endParaRPr lang="en-US" sz="800" b="1" dirty="0"/>
          </a:p>
        </p:txBody>
      </p:sp>
      <p:grpSp>
        <p:nvGrpSpPr>
          <p:cNvPr id="7" name="Group 213"/>
          <p:cNvGrpSpPr/>
          <p:nvPr/>
        </p:nvGrpSpPr>
        <p:grpSpPr>
          <a:xfrm>
            <a:off x="815363" y="4513750"/>
            <a:ext cx="762000" cy="347472"/>
            <a:chOff x="4403416" y="4207184"/>
            <a:chExt cx="762000" cy="347472"/>
          </a:xfrm>
        </p:grpSpPr>
        <p:pic>
          <p:nvPicPr>
            <p:cNvPr id="180" name="Picture 6"/>
            <p:cNvPicPr>
              <a:picLocks noChangeAspect="1" noChangeArrowheads="1"/>
            </p:cNvPicPr>
            <p:nvPr/>
          </p:nvPicPr>
          <p:blipFill>
            <a:blip r:embed="rId13" cstate="print"/>
            <a:srcRect l="18565" t="32208" r="66245" b="63854"/>
            <a:stretch>
              <a:fillRect/>
            </a:stretch>
          </p:blipFill>
          <p:spPr bwMode="auto">
            <a:xfrm>
              <a:off x="4423072" y="4240933"/>
              <a:ext cx="722897" cy="2827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1" name="Rectangle 180"/>
            <p:cNvSpPr/>
            <p:nvPr/>
          </p:nvSpPr>
          <p:spPr>
            <a:xfrm>
              <a:off x="4403416" y="4207184"/>
              <a:ext cx="762000" cy="347472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2" name="TextBox 181"/>
          <p:cNvSpPr txBox="1"/>
          <p:nvPr/>
        </p:nvSpPr>
        <p:spPr>
          <a:xfrm>
            <a:off x="785807" y="2667000"/>
            <a:ext cx="595319" cy="1077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00" dirty="0"/>
          </a:p>
        </p:txBody>
      </p:sp>
      <p:grpSp>
        <p:nvGrpSpPr>
          <p:cNvPr id="8" name="Group 194"/>
          <p:cNvGrpSpPr/>
          <p:nvPr/>
        </p:nvGrpSpPr>
        <p:grpSpPr>
          <a:xfrm>
            <a:off x="2575560" y="2506980"/>
            <a:ext cx="797052" cy="178562"/>
            <a:chOff x="4953000" y="4259580"/>
            <a:chExt cx="797052" cy="178562"/>
          </a:xfrm>
        </p:grpSpPr>
        <p:grpSp>
          <p:nvGrpSpPr>
            <p:cNvPr id="9" name="Group 138"/>
            <p:cNvGrpSpPr/>
            <p:nvPr/>
          </p:nvGrpSpPr>
          <p:grpSpPr>
            <a:xfrm>
              <a:off x="4953000" y="4267200"/>
              <a:ext cx="347472" cy="164592"/>
              <a:chOff x="4028981" y="3173226"/>
              <a:chExt cx="347472" cy="164592"/>
            </a:xfrm>
          </p:grpSpPr>
          <p:sp>
            <p:nvSpPr>
              <p:cNvPr id="196" name="Rectangle 195"/>
              <p:cNvSpPr/>
              <p:nvPr/>
            </p:nvSpPr>
            <p:spPr>
              <a:xfrm>
                <a:off x="4028981" y="3173226"/>
                <a:ext cx="347472" cy="164592"/>
              </a:xfrm>
              <a:prstGeom prst="rect">
                <a:avLst/>
              </a:prstGeom>
              <a:solidFill>
                <a:srgbClr val="FFFFFF"/>
              </a:solidFill>
              <a:ln w="635">
                <a:solidFill>
                  <a:schemeClr val="tx1"/>
                </a:solidFill>
              </a:ln>
              <a:effectLst/>
              <a:scene3d>
                <a:camera prst="orthographicFront"/>
                <a:lightRig rig="threePt" dir="t"/>
              </a:scene3d>
              <a:sp3d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7" name="Picture 2" descr="C:\Users\kris\Desktop\soulmates data\nopicT1.gif"/>
              <p:cNvPicPr>
                <a:picLocks noChangeAspect="1" noChangeArrowheads="1"/>
              </p:cNvPicPr>
              <p:nvPr/>
            </p:nvPicPr>
            <p:blipFill>
              <a:blip r:embed="rId14" cstate="print"/>
              <a:srcRect/>
              <a:stretch>
                <a:fillRect/>
              </a:stretch>
            </p:blipFill>
            <p:spPr bwMode="auto">
              <a:xfrm>
                <a:off x="4063539" y="3189896"/>
                <a:ext cx="56103" cy="54864"/>
              </a:xfrm>
              <a:prstGeom prst="rect">
                <a:avLst/>
              </a:prstGeom>
              <a:noFill/>
              <a:ln w="508">
                <a:solidFill>
                  <a:schemeClr val="tx1"/>
                </a:solidFill>
              </a:ln>
              <a:effectLst/>
            </p:spPr>
          </p:pic>
          <p:cxnSp>
            <p:nvCxnSpPr>
              <p:cNvPr id="198" name="Straight Connector 197"/>
              <p:cNvCxnSpPr/>
              <p:nvPr/>
            </p:nvCxnSpPr>
            <p:spPr>
              <a:xfrm>
                <a:off x="4166809" y="3195452"/>
                <a:ext cx="164592" cy="410"/>
              </a:xfrm>
              <a:prstGeom prst="line">
                <a:avLst/>
              </a:prstGeom>
              <a:ln w="508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>
                <a:off x="4166809" y="3222822"/>
                <a:ext cx="164592" cy="410"/>
              </a:xfrm>
              <a:prstGeom prst="line">
                <a:avLst/>
              </a:prstGeom>
              <a:ln w="508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/>
              <p:cNvCxnSpPr/>
              <p:nvPr/>
            </p:nvCxnSpPr>
            <p:spPr>
              <a:xfrm>
                <a:off x="4166809" y="3250603"/>
                <a:ext cx="164592" cy="410"/>
              </a:xfrm>
              <a:prstGeom prst="line">
                <a:avLst/>
              </a:prstGeom>
              <a:ln w="508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>
                <a:off x="4061843" y="3277213"/>
                <a:ext cx="274320" cy="410"/>
              </a:xfrm>
              <a:prstGeom prst="line">
                <a:avLst/>
              </a:prstGeom>
              <a:ln w="508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>
                <a:off x="4061843" y="3303202"/>
                <a:ext cx="274320" cy="410"/>
              </a:xfrm>
              <a:prstGeom prst="line">
                <a:avLst/>
              </a:prstGeom>
              <a:ln w="508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193"/>
            <p:cNvGrpSpPr/>
            <p:nvPr/>
          </p:nvGrpSpPr>
          <p:grpSpPr>
            <a:xfrm>
              <a:off x="5345430" y="4259580"/>
              <a:ext cx="404622" cy="178562"/>
              <a:chOff x="5353050" y="4259580"/>
              <a:chExt cx="404622" cy="178562"/>
            </a:xfrm>
          </p:grpSpPr>
          <p:sp>
            <p:nvSpPr>
              <p:cNvPr id="186" name="Rectangle 185"/>
              <p:cNvSpPr/>
              <p:nvPr/>
            </p:nvSpPr>
            <p:spPr>
              <a:xfrm>
                <a:off x="5410200" y="4273550"/>
                <a:ext cx="347472" cy="164592"/>
              </a:xfrm>
              <a:prstGeom prst="rect">
                <a:avLst/>
              </a:prstGeom>
              <a:solidFill>
                <a:srgbClr val="FFFFFF"/>
              </a:solidFill>
              <a:ln w="635">
                <a:solidFill>
                  <a:schemeClr val="tx1">
                    <a:lumMod val="95000"/>
                    <a:lumOff val="5000"/>
                    <a:alpha val="65000"/>
                  </a:schemeClr>
                </a:solidFill>
              </a:ln>
              <a:effectLst/>
              <a:scene3d>
                <a:camera prst="orthographicFront"/>
                <a:lightRig rig="threePt" dir="t"/>
              </a:scene3d>
              <a:sp3d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87" name="Picture 2" descr="C:\Users\kris\Desktop\soulmates data\nopicT1.gif"/>
              <p:cNvPicPr>
                <a:picLocks noChangeAspect="1" noChangeArrowheads="1"/>
              </p:cNvPicPr>
              <p:nvPr/>
            </p:nvPicPr>
            <p:blipFill>
              <a:blip r:embed="rId14" cstate="print"/>
              <a:srcRect/>
              <a:stretch>
                <a:fillRect/>
              </a:stretch>
            </p:blipFill>
            <p:spPr bwMode="auto">
              <a:xfrm>
                <a:off x="5434779" y="4297363"/>
                <a:ext cx="37402" cy="36576"/>
              </a:xfrm>
              <a:prstGeom prst="rect">
                <a:avLst/>
              </a:prstGeom>
              <a:noFill/>
              <a:ln w="635">
                <a:solidFill>
                  <a:schemeClr val="tx1">
                    <a:lumMod val="50000"/>
                    <a:lumOff val="50000"/>
                    <a:alpha val="57000"/>
                  </a:schemeClr>
                </a:solidFill>
              </a:ln>
              <a:effectLst/>
            </p:spPr>
          </p:pic>
          <p:pic>
            <p:nvPicPr>
              <p:cNvPr id="188" name="Picture 2" descr="C:\Users\kris\Desktop\soulmates data\nopicT1.gif"/>
              <p:cNvPicPr>
                <a:picLocks noChangeAspect="1" noChangeArrowheads="1"/>
              </p:cNvPicPr>
              <p:nvPr/>
            </p:nvPicPr>
            <p:blipFill>
              <a:blip r:embed="rId14" cstate="print"/>
              <a:srcRect/>
              <a:stretch>
                <a:fillRect/>
              </a:stretch>
            </p:blipFill>
            <p:spPr bwMode="auto">
              <a:xfrm>
                <a:off x="5515386" y="4297363"/>
                <a:ext cx="37402" cy="36576"/>
              </a:xfrm>
              <a:prstGeom prst="rect">
                <a:avLst/>
              </a:prstGeom>
              <a:noFill/>
              <a:ln w="635">
                <a:solidFill>
                  <a:schemeClr val="tx1">
                    <a:lumMod val="50000"/>
                    <a:lumOff val="50000"/>
                    <a:alpha val="57000"/>
                  </a:schemeClr>
                </a:solidFill>
              </a:ln>
              <a:effectLst/>
            </p:spPr>
          </p:pic>
          <p:pic>
            <p:nvPicPr>
              <p:cNvPr id="189" name="Picture 2" descr="C:\Users\kris\Desktop\soulmates data\nopicT1.gif"/>
              <p:cNvPicPr>
                <a:picLocks noChangeAspect="1" noChangeArrowheads="1"/>
              </p:cNvPicPr>
              <p:nvPr/>
            </p:nvPicPr>
            <p:blipFill>
              <a:blip r:embed="rId14" cstate="print"/>
              <a:srcRect/>
              <a:stretch>
                <a:fillRect/>
              </a:stretch>
            </p:blipFill>
            <p:spPr bwMode="auto">
              <a:xfrm>
                <a:off x="5595654" y="4297363"/>
                <a:ext cx="37402" cy="36576"/>
              </a:xfrm>
              <a:prstGeom prst="rect">
                <a:avLst/>
              </a:prstGeom>
              <a:noFill/>
              <a:ln w="635">
                <a:solidFill>
                  <a:schemeClr val="tx1">
                    <a:lumMod val="50000"/>
                    <a:lumOff val="50000"/>
                    <a:alpha val="57000"/>
                  </a:schemeClr>
                </a:solidFill>
              </a:ln>
              <a:effectLst/>
            </p:spPr>
          </p:pic>
          <p:pic>
            <p:nvPicPr>
              <p:cNvPr id="190" name="Picture 2" descr="C:\Users\kris\Desktop\soulmates data\nopicT1.gif"/>
              <p:cNvPicPr>
                <a:picLocks noChangeAspect="1" noChangeArrowheads="1"/>
              </p:cNvPicPr>
              <p:nvPr/>
            </p:nvPicPr>
            <p:blipFill>
              <a:blip r:embed="rId14" cstate="print"/>
              <a:srcRect/>
              <a:stretch>
                <a:fillRect/>
              </a:stretch>
            </p:blipFill>
            <p:spPr bwMode="auto">
              <a:xfrm>
                <a:off x="5676616" y="4297363"/>
                <a:ext cx="37402" cy="36576"/>
              </a:xfrm>
              <a:prstGeom prst="rect">
                <a:avLst/>
              </a:prstGeom>
              <a:noFill/>
              <a:ln w="635">
                <a:solidFill>
                  <a:schemeClr val="tx1">
                    <a:lumMod val="50000"/>
                    <a:lumOff val="50000"/>
                    <a:alpha val="57000"/>
                  </a:schemeClr>
                </a:solidFill>
              </a:ln>
              <a:effectLst/>
            </p:spPr>
          </p:pic>
          <p:pic>
            <p:nvPicPr>
              <p:cNvPr id="191" name="Picture 2" descr="C:\Users\kris\Desktop\soulmates data\nopicT1.gif"/>
              <p:cNvPicPr>
                <a:picLocks noChangeAspect="1" noChangeArrowheads="1"/>
              </p:cNvPicPr>
              <p:nvPr/>
            </p:nvPicPr>
            <p:blipFill>
              <a:blip r:embed="rId14" cstate="print"/>
              <a:srcRect/>
              <a:stretch>
                <a:fillRect/>
              </a:stretch>
            </p:blipFill>
            <p:spPr bwMode="auto">
              <a:xfrm>
                <a:off x="5434779" y="4366950"/>
                <a:ext cx="37402" cy="36576"/>
              </a:xfrm>
              <a:prstGeom prst="rect">
                <a:avLst/>
              </a:prstGeom>
              <a:noFill/>
              <a:ln w="635">
                <a:solidFill>
                  <a:schemeClr val="tx1">
                    <a:lumMod val="50000"/>
                    <a:lumOff val="50000"/>
                    <a:alpha val="57000"/>
                  </a:schemeClr>
                </a:solidFill>
              </a:ln>
              <a:effectLst/>
            </p:spPr>
          </p:pic>
          <p:pic>
            <p:nvPicPr>
              <p:cNvPr id="192" name="Picture 2" descr="C:\Users\kris\Desktop\soulmates data\nopicT1.gif"/>
              <p:cNvPicPr>
                <a:picLocks noChangeAspect="1" noChangeArrowheads="1"/>
              </p:cNvPicPr>
              <p:nvPr/>
            </p:nvPicPr>
            <p:blipFill>
              <a:blip r:embed="rId14" cstate="print"/>
              <a:srcRect/>
              <a:stretch>
                <a:fillRect/>
              </a:stretch>
            </p:blipFill>
            <p:spPr bwMode="auto">
              <a:xfrm>
                <a:off x="5515386" y="4366950"/>
                <a:ext cx="37402" cy="36576"/>
              </a:xfrm>
              <a:prstGeom prst="rect">
                <a:avLst/>
              </a:prstGeom>
              <a:noFill/>
              <a:ln w="635">
                <a:solidFill>
                  <a:schemeClr val="tx1">
                    <a:lumMod val="50000"/>
                    <a:lumOff val="50000"/>
                    <a:alpha val="57000"/>
                  </a:schemeClr>
                </a:solidFill>
              </a:ln>
              <a:effectLst/>
            </p:spPr>
          </p:pic>
          <p:pic>
            <p:nvPicPr>
              <p:cNvPr id="193" name="Picture 2" descr="C:\Users\kris\Desktop\soulmates data\nopicT1.gif"/>
              <p:cNvPicPr>
                <a:picLocks noChangeAspect="1" noChangeArrowheads="1"/>
              </p:cNvPicPr>
              <p:nvPr/>
            </p:nvPicPr>
            <p:blipFill>
              <a:blip r:embed="rId14" cstate="print"/>
              <a:srcRect/>
              <a:stretch>
                <a:fillRect/>
              </a:stretch>
            </p:blipFill>
            <p:spPr bwMode="auto">
              <a:xfrm>
                <a:off x="5595654" y="4366950"/>
                <a:ext cx="37402" cy="36576"/>
              </a:xfrm>
              <a:prstGeom prst="rect">
                <a:avLst/>
              </a:prstGeom>
              <a:noFill/>
              <a:ln w="635">
                <a:solidFill>
                  <a:schemeClr val="tx1">
                    <a:lumMod val="50000"/>
                    <a:lumOff val="50000"/>
                    <a:alpha val="57000"/>
                  </a:schemeClr>
                </a:solidFill>
              </a:ln>
              <a:effectLst/>
            </p:spPr>
          </p:pic>
          <p:pic>
            <p:nvPicPr>
              <p:cNvPr id="194" name="Picture 2" descr="C:\Users\kris\Desktop\soulmates data\nopicT1.gif"/>
              <p:cNvPicPr>
                <a:picLocks noChangeAspect="1" noChangeArrowheads="1"/>
              </p:cNvPicPr>
              <p:nvPr/>
            </p:nvPicPr>
            <p:blipFill>
              <a:blip r:embed="rId14" cstate="print"/>
              <a:srcRect/>
              <a:stretch>
                <a:fillRect/>
              </a:stretch>
            </p:blipFill>
            <p:spPr bwMode="auto">
              <a:xfrm>
                <a:off x="5676616" y="4366950"/>
                <a:ext cx="37402" cy="36576"/>
              </a:xfrm>
              <a:prstGeom prst="rect">
                <a:avLst/>
              </a:prstGeom>
              <a:noFill/>
              <a:ln w="635">
                <a:solidFill>
                  <a:schemeClr val="tx1">
                    <a:lumMod val="50000"/>
                    <a:lumOff val="50000"/>
                    <a:alpha val="57000"/>
                  </a:schemeClr>
                </a:solidFill>
              </a:ln>
              <a:effectLst/>
            </p:spPr>
          </p:pic>
          <p:cxnSp>
            <p:nvCxnSpPr>
              <p:cNvPr id="195" name="Straight Connector 194"/>
              <p:cNvCxnSpPr/>
              <p:nvPr/>
            </p:nvCxnSpPr>
            <p:spPr>
              <a:xfrm rot="16200000" flipH="1">
                <a:off x="5266976" y="4345654"/>
                <a:ext cx="173736" cy="1588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Group 228"/>
          <p:cNvGrpSpPr/>
          <p:nvPr/>
        </p:nvGrpSpPr>
        <p:grpSpPr>
          <a:xfrm>
            <a:off x="2209800" y="1951991"/>
            <a:ext cx="1161821" cy="184666"/>
            <a:chOff x="2209800" y="1898651"/>
            <a:chExt cx="1161821" cy="184666"/>
          </a:xfrm>
        </p:grpSpPr>
        <p:sp>
          <p:nvSpPr>
            <p:cNvPr id="234" name="Rounded Rectangle 233"/>
            <p:cNvSpPr/>
            <p:nvPr/>
          </p:nvSpPr>
          <p:spPr>
            <a:xfrm>
              <a:off x="2239518" y="1904780"/>
              <a:ext cx="941832" cy="137160"/>
            </a:xfrm>
            <a:prstGeom prst="roundRect">
              <a:avLst>
                <a:gd name="adj" fmla="val 16667"/>
              </a:avLst>
            </a:prstGeom>
            <a:noFill/>
            <a:ln w="3175">
              <a:solidFill>
                <a:srgbClr val="9EA5A9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2209800" y="1898651"/>
              <a:ext cx="91440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solidFill>
                    <a:srgbClr val="9EA5A9"/>
                  </a:solidFill>
                  <a:latin typeface="Verdana" pitchFamily="34" charset="0"/>
                </a:rPr>
                <a:t>Search Galleria</a:t>
              </a:r>
              <a:endParaRPr lang="en-US" sz="600" dirty="0">
                <a:solidFill>
                  <a:srgbClr val="9EA5A9"/>
                </a:solidFill>
                <a:latin typeface="Verdana" pitchFamily="34" charset="0"/>
              </a:endParaRPr>
            </a:p>
          </p:txBody>
        </p:sp>
        <p:pic>
          <p:nvPicPr>
            <p:cNvPr id="236" name="Picture 2"/>
            <p:cNvPicPr>
              <a:picLocks noChangeAspect="1" noChangeArrowheads="1"/>
            </p:cNvPicPr>
            <p:nvPr/>
          </p:nvPicPr>
          <p:blipFill>
            <a:blip r:embed="rId15" cstate="print"/>
            <a:srcRect l="57853" t="50356" r="40224" b="47507"/>
            <a:stretch>
              <a:fillRect/>
            </a:stretch>
          </p:blipFill>
          <p:spPr bwMode="auto">
            <a:xfrm>
              <a:off x="3228975" y="1911535"/>
              <a:ext cx="142646" cy="118872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15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/>
          <p:cNvSpPr/>
          <p:nvPr/>
        </p:nvSpPr>
        <p:spPr>
          <a:xfrm>
            <a:off x="4038299" y="5815445"/>
            <a:ext cx="4953000" cy="307777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lang="en-US" sz="1400" b="1" i="1" dirty="0" smtClean="0"/>
              <a:t>          User Action: </a:t>
            </a:r>
            <a:r>
              <a:rPr lang="en-US" sz="1400" dirty="0" smtClean="0"/>
              <a:t>User selects a Category “ Leather Goods”</a:t>
            </a:r>
          </a:p>
        </p:txBody>
      </p:sp>
      <p:sp>
        <p:nvSpPr>
          <p:cNvPr id="86" name="Up Arrow 85"/>
          <p:cNvSpPr/>
          <p:nvPr/>
        </p:nvSpPr>
        <p:spPr>
          <a:xfrm rot="19327613">
            <a:off x="4116661" y="5817608"/>
            <a:ext cx="257175" cy="257176"/>
          </a:xfrm>
          <a:prstGeom prst="up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Picture 4"/>
          <p:cNvPicPr>
            <a:picLocks noChangeAspect="1" noChangeArrowheads="1"/>
          </p:cNvPicPr>
          <p:nvPr/>
        </p:nvPicPr>
        <p:blipFill>
          <a:blip r:embed="rId3" cstate="print"/>
          <a:srcRect b="1596"/>
          <a:stretch>
            <a:fillRect/>
          </a:stretch>
        </p:blipFill>
        <p:spPr bwMode="auto">
          <a:xfrm>
            <a:off x="498475" y="457200"/>
            <a:ext cx="3209925" cy="577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4" cstate="print"/>
          <a:srcRect t="20731" b="10456"/>
          <a:stretch>
            <a:fillRect/>
          </a:stretch>
        </p:blipFill>
        <p:spPr bwMode="auto">
          <a:xfrm>
            <a:off x="759144" y="5182066"/>
            <a:ext cx="2673666" cy="209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0" name="Rectangle 89"/>
          <p:cNvSpPr/>
          <p:nvPr/>
        </p:nvSpPr>
        <p:spPr>
          <a:xfrm>
            <a:off x="762000" y="4914500"/>
            <a:ext cx="2667000" cy="260732"/>
          </a:xfrm>
          <a:prstGeom prst="rect">
            <a:avLst/>
          </a:prstGeom>
          <a:gradFill flip="none" rotWithShape="1">
            <a:gsLst>
              <a:gs pos="50000">
                <a:schemeClr val="tx1">
                  <a:lumMod val="85000"/>
                  <a:lumOff val="15000"/>
                </a:schemeClr>
              </a:gs>
              <a:gs pos="0">
                <a:schemeClr val="tx2">
                  <a:lumMod val="20000"/>
                  <a:lumOff val="8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1" name="Picture 2" descr="C:\Documents and Settings\195211\Local Settings\Temporary Internet Files\Content.IE5\Y83HBHS9\MCj0441493000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87490" y="4928909"/>
            <a:ext cx="228486" cy="228486"/>
          </a:xfrm>
          <a:prstGeom prst="rect">
            <a:avLst/>
          </a:prstGeom>
          <a:noFill/>
        </p:spPr>
      </p:pic>
      <p:sp>
        <p:nvSpPr>
          <p:cNvPr id="92" name="TextBox 91"/>
          <p:cNvSpPr txBox="1"/>
          <p:nvPr/>
        </p:nvSpPr>
        <p:spPr>
          <a:xfrm>
            <a:off x="3116468" y="4942241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(0)</a:t>
            </a:r>
            <a:endParaRPr lang="en-US" sz="800" b="1" dirty="0"/>
          </a:p>
        </p:txBody>
      </p:sp>
      <p:pic>
        <p:nvPicPr>
          <p:cNvPr id="93" name="Picture 2"/>
          <p:cNvPicPr>
            <a:picLocks noChangeAspect="1" noChangeArrowheads="1"/>
          </p:cNvPicPr>
          <p:nvPr/>
        </p:nvPicPr>
        <p:blipFill>
          <a:blip r:embed="rId6" cstate="print"/>
          <a:srcRect l="855" t="33645"/>
          <a:stretch>
            <a:fillRect/>
          </a:stretch>
        </p:blipFill>
        <p:spPr bwMode="auto">
          <a:xfrm>
            <a:off x="754144" y="1606151"/>
            <a:ext cx="2674856" cy="26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6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2475" y="1458912"/>
            <a:ext cx="2676525" cy="167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7" name="Rectangle 96"/>
          <p:cNvSpPr/>
          <p:nvPr/>
        </p:nvSpPr>
        <p:spPr>
          <a:xfrm>
            <a:off x="1171575" y="1668462"/>
            <a:ext cx="1466850" cy="133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1101473" y="1630362"/>
            <a:ext cx="12184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http://m.dfsgalleria.com</a:t>
            </a:r>
            <a:endParaRPr lang="en-US" sz="800" dirty="0"/>
          </a:p>
        </p:txBody>
      </p:sp>
      <p:pic>
        <p:nvPicPr>
          <p:cNvPr id="99" name="Picture 3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7210" t="13409" r="66737" b="80515"/>
          <a:stretch>
            <a:fillRect/>
          </a:stretch>
        </p:blipFill>
        <p:spPr bwMode="auto">
          <a:xfrm>
            <a:off x="747919" y="1904309"/>
            <a:ext cx="871331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0" name="TextBox 99"/>
          <p:cNvSpPr txBox="1"/>
          <p:nvPr/>
        </p:nvSpPr>
        <p:spPr>
          <a:xfrm>
            <a:off x="1534758" y="4933941"/>
            <a:ext cx="9973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chemeClr val="bg1"/>
                </a:solidFill>
              </a:rPr>
              <a:t>--No items in Cart--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775968" y="2730500"/>
            <a:ext cx="2653032" cy="216712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ound Same Side Corner Rectangle 101"/>
          <p:cNvSpPr/>
          <p:nvPr/>
        </p:nvSpPr>
        <p:spPr>
          <a:xfrm>
            <a:off x="774700" y="2495550"/>
            <a:ext cx="609600" cy="228600"/>
          </a:xfrm>
          <a:prstGeom prst="round2Same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 Same Side Corner Rectangle 102"/>
          <p:cNvSpPr/>
          <p:nvPr/>
        </p:nvSpPr>
        <p:spPr>
          <a:xfrm>
            <a:off x="1397000" y="2495550"/>
            <a:ext cx="609600" cy="228600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770890" y="2506980"/>
            <a:ext cx="76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 Men (2)</a:t>
            </a:r>
            <a:endParaRPr lang="en-US" sz="8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1359606" y="2498725"/>
            <a:ext cx="8509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Women (5)</a:t>
            </a:r>
            <a:endParaRPr lang="en-US" sz="8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1480599" y="2765534"/>
            <a:ext cx="167498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Leather Goods</a:t>
            </a:r>
          </a:p>
          <a:p>
            <a:r>
              <a:rPr lang="en-US" sz="800" dirty="0" smtClean="0"/>
              <a:t>Key Case , Card Case , Wallet</a:t>
            </a:r>
            <a:endParaRPr lang="en-US" sz="800" dirty="0"/>
          </a:p>
        </p:txBody>
      </p:sp>
      <p:sp>
        <p:nvSpPr>
          <p:cNvPr id="107" name="TextBox 106"/>
          <p:cNvSpPr txBox="1"/>
          <p:nvPr/>
        </p:nvSpPr>
        <p:spPr>
          <a:xfrm>
            <a:off x="1471274" y="3115503"/>
            <a:ext cx="16749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Total No. of Items :  </a:t>
            </a:r>
            <a:r>
              <a:rPr lang="en-US" sz="800" b="1" dirty="0" smtClean="0"/>
              <a:t>4</a:t>
            </a:r>
            <a:endParaRPr lang="en-US" sz="800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1476139" y="2994423"/>
            <a:ext cx="1931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Price Range : </a:t>
            </a:r>
            <a:r>
              <a:rPr lang="en-US" sz="800" b="1" dirty="0" smtClean="0"/>
              <a:t>1900 to 3200 SGD</a:t>
            </a:r>
            <a:endParaRPr lang="en-US" sz="800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1479723" y="3582992"/>
            <a:ext cx="1931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Price Range : </a:t>
            </a:r>
            <a:r>
              <a:rPr lang="en-US" sz="800" b="1" dirty="0" smtClean="0"/>
              <a:t>435 to 765 SGD</a:t>
            </a:r>
            <a:endParaRPr lang="en-US" sz="800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1473479" y="3697951"/>
            <a:ext cx="16749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Total No. of Items :  </a:t>
            </a:r>
            <a:r>
              <a:rPr lang="en-US" sz="800" b="1" dirty="0" smtClean="0"/>
              <a:t>9</a:t>
            </a:r>
            <a:endParaRPr lang="en-US" sz="800" b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1483541" y="3447171"/>
            <a:ext cx="19317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Fragrance </a:t>
            </a:r>
            <a:endParaRPr lang="en-US" sz="900" b="1" dirty="0"/>
          </a:p>
        </p:txBody>
      </p:sp>
      <p:cxnSp>
        <p:nvCxnSpPr>
          <p:cNvPr id="112" name="Straight Connector 111"/>
          <p:cNvCxnSpPr/>
          <p:nvPr/>
        </p:nvCxnSpPr>
        <p:spPr>
          <a:xfrm>
            <a:off x="758405" y="3426320"/>
            <a:ext cx="265176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621716" y="4210887"/>
            <a:ext cx="7505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~End Of List ~</a:t>
            </a:r>
            <a:endParaRPr lang="en-US" sz="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4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26502" y="2830995"/>
            <a:ext cx="402336" cy="469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5" name="Rectangle 114"/>
          <p:cNvSpPr/>
          <p:nvPr/>
        </p:nvSpPr>
        <p:spPr>
          <a:xfrm>
            <a:off x="861060" y="2830995"/>
            <a:ext cx="504825" cy="523875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15"/>
          <p:cNvGrpSpPr/>
          <p:nvPr/>
        </p:nvGrpSpPr>
        <p:grpSpPr>
          <a:xfrm>
            <a:off x="874510" y="3496065"/>
            <a:ext cx="504825" cy="523875"/>
            <a:chOff x="4114800" y="4191000"/>
            <a:chExt cx="504825" cy="523875"/>
          </a:xfrm>
        </p:grpSpPr>
        <p:pic>
          <p:nvPicPr>
            <p:cNvPr id="117" name="Picture 2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4146175" y="4208930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8" name="Rectangle 117"/>
            <p:cNvSpPr/>
            <p:nvPr/>
          </p:nvSpPr>
          <p:spPr>
            <a:xfrm>
              <a:off x="4114800" y="4191000"/>
              <a:ext cx="504825" cy="523875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Up Arrow 118"/>
          <p:cNvSpPr/>
          <p:nvPr/>
        </p:nvSpPr>
        <p:spPr>
          <a:xfrm rot="19327613">
            <a:off x="1217718" y="3111453"/>
            <a:ext cx="257175" cy="257176"/>
          </a:xfrm>
          <a:prstGeom prst="up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>
            <a:off x="785807" y="2667000"/>
            <a:ext cx="595319" cy="1077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00" dirty="0"/>
          </a:p>
        </p:txBody>
      </p:sp>
      <p:grpSp>
        <p:nvGrpSpPr>
          <p:cNvPr id="3" name="Group 120"/>
          <p:cNvGrpSpPr/>
          <p:nvPr/>
        </p:nvGrpSpPr>
        <p:grpSpPr>
          <a:xfrm>
            <a:off x="2575560" y="2506980"/>
            <a:ext cx="797052" cy="178562"/>
            <a:chOff x="4953000" y="4259580"/>
            <a:chExt cx="797052" cy="178562"/>
          </a:xfrm>
        </p:grpSpPr>
        <p:grpSp>
          <p:nvGrpSpPr>
            <p:cNvPr id="4" name="Group 138"/>
            <p:cNvGrpSpPr/>
            <p:nvPr/>
          </p:nvGrpSpPr>
          <p:grpSpPr>
            <a:xfrm>
              <a:off x="4953000" y="4267200"/>
              <a:ext cx="347472" cy="164592"/>
              <a:chOff x="4028981" y="3173226"/>
              <a:chExt cx="347472" cy="164592"/>
            </a:xfrm>
          </p:grpSpPr>
          <p:sp>
            <p:nvSpPr>
              <p:cNvPr id="135" name="Rectangle 134"/>
              <p:cNvSpPr/>
              <p:nvPr/>
            </p:nvSpPr>
            <p:spPr>
              <a:xfrm>
                <a:off x="4028981" y="3173226"/>
                <a:ext cx="347472" cy="164592"/>
              </a:xfrm>
              <a:prstGeom prst="rect">
                <a:avLst/>
              </a:prstGeom>
              <a:solidFill>
                <a:srgbClr val="FFFFFF"/>
              </a:solidFill>
              <a:ln w="635">
                <a:solidFill>
                  <a:schemeClr val="tx1"/>
                </a:solidFill>
              </a:ln>
              <a:effectLst/>
              <a:scene3d>
                <a:camera prst="orthographicFront"/>
                <a:lightRig rig="threePt" dir="t"/>
              </a:scene3d>
              <a:sp3d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6" name="Picture 2" descr="C:\Users\kris\Desktop\soulmates data\nopicT1.gif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4063539" y="3189896"/>
                <a:ext cx="56103" cy="54864"/>
              </a:xfrm>
              <a:prstGeom prst="rect">
                <a:avLst/>
              </a:prstGeom>
              <a:noFill/>
              <a:ln w="508">
                <a:solidFill>
                  <a:schemeClr val="tx1"/>
                </a:solidFill>
              </a:ln>
              <a:effectLst/>
            </p:spPr>
          </p:pic>
          <p:cxnSp>
            <p:nvCxnSpPr>
              <p:cNvPr id="137" name="Straight Connector 136"/>
              <p:cNvCxnSpPr/>
              <p:nvPr/>
            </p:nvCxnSpPr>
            <p:spPr>
              <a:xfrm>
                <a:off x="4166809" y="3195452"/>
                <a:ext cx="164592" cy="410"/>
              </a:xfrm>
              <a:prstGeom prst="line">
                <a:avLst/>
              </a:prstGeom>
              <a:ln w="508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4166809" y="3222822"/>
                <a:ext cx="164592" cy="410"/>
              </a:xfrm>
              <a:prstGeom prst="line">
                <a:avLst/>
              </a:prstGeom>
              <a:ln w="508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>
                <a:off x="4166809" y="3250603"/>
                <a:ext cx="164592" cy="410"/>
              </a:xfrm>
              <a:prstGeom prst="line">
                <a:avLst/>
              </a:prstGeom>
              <a:ln w="508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4061843" y="3277213"/>
                <a:ext cx="274320" cy="410"/>
              </a:xfrm>
              <a:prstGeom prst="line">
                <a:avLst/>
              </a:prstGeom>
              <a:ln w="508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4061843" y="3303202"/>
                <a:ext cx="274320" cy="410"/>
              </a:xfrm>
              <a:prstGeom prst="line">
                <a:avLst/>
              </a:prstGeom>
              <a:ln w="508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193"/>
            <p:cNvGrpSpPr/>
            <p:nvPr/>
          </p:nvGrpSpPr>
          <p:grpSpPr>
            <a:xfrm>
              <a:off x="5345430" y="4259580"/>
              <a:ext cx="404622" cy="178562"/>
              <a:chOff x="5353050" y="4259580"/>
              <a:chExt cx="404622" cy="178562"/>
            </a:xfrm>
          </p:grpSpPr>
          <p:sp>
            <p:nvSpPr>
              <p:cNvPr id="124" name="Rectangle 123"/>
              <p:cNvSpPr/>
              <p:nvPr/>
            </p:nvSpPr>
            <p:spPr>
              <a:xfrm>
                <a:off x="5410200" y="4273550"/>
                <a:ext cx="347472" cy="164592"/>
              </a:xfrm>
              <a:prstGeom prst="rect">
                <a:avLst/>
              </a:prstGeom>
              <a:solidFill>
                <a:srgbClr val="FFFFFF"/>
              </a:solidFill>
              <a:ln w="635">
                <a:solidFill>
                  <a:schemeClr val="tx1">
                    <a:lumMod val="95000"/>
                    <a:lumOff val="5000"/>
                    <a:alpha val="65000"/>
                  </a:schemeClr>
                </a:solidFill>
              </a:ln>
              <a:effectLst/>
              <a:scene3d>
                <a:camera prst="orthographicFront"/>
                <a:lightRig rig="threePt" dir="t"/>
              </a:scene3d>
              <a:sp3d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5" name="Picture 2" descr="C:\Users\kris\Desktop\soulmates data\nopicT1.gif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5434779" y="4297363"/>
                <a:ext cx="37402" cy="36576"/>
              </a:xfrm>
              <a:prstGeom prst="rect">
                <a:avLst/>
              </a:prstGeom>
              <a:noFill/>
              <a:ln w="635">
                <a:solidFill>
                  <a:schemeClr val="tx1">
                    <a:lumMod val="50000"/>
                    <a:lumOff val="50000"/>
                    <a:alpha val="57000"/>
                  </a:schemeClr>
                </a:solidFill>
              </a:ln>
              <a:effectLst/>
            </p:spPr>
          </p:pic>
          <p:pic>
            <p:nvPicPr>
              <p:cNvPr id="126" name="Picture 2" descr="C:\Users\kris\Desktop\soulmates data\nopicT1.gif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5515386" y="4297363"/>
                <a:ext cx="37402" cy="36576"/>
              </a:xfrm>
              <a:prstGeom prst="rect">
                <a:avLst/>
              </a:prstGeom>
              <a:noFill/>
              <a:ln w="635">
                <a:solidFill>
                  <a:schemeClr val="tx1">
                    <a:lumMod val="50000"/>
                    <a:lumOff val="50000"/>
                    <a:alpha val="57000"/>
                  </a:schemeClr>
                </a:solidFill>
              </a:ln>
              <a:effectLst/>
            </p:spPr>
          </p:pic>
          <p:pic>
            <p:nvPicPr>
              <p:cNvPr id="127" name="Picture 2" descr="C:\Users\kris\Desktop\soulmates data\nopicT1.gif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5595654" y="4297363"/>
                <a:ext cx="37402" cy="36576"/>
              </a:xfrm>
              <a:prstGeom prst="rect">
                <a:avLst/>
              </a:prstGeom>
              <a:noFill/>
              <a:ln w="635">
                <a:solidFill>
                  <a:schemeClr val="tx1">
                    <a:lumMod val="50000"/>
                    <a:lumOff val="50000"/>
                    <a:alpha val="57000"/>
                  </a:schemeClr>
                </a:solidFill>
              </a:ln>
              <a:effectLst/>
            </p:spPr>
          </p:pic>
          <p:pic>
            <p:nvPicPr>
              <p:cNvPr id="128" name="Picture 2" descr="C:\Users\kris\Desktop\soulmates data\nopicT1.gif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5676616" y="4297363"/>
                <a:ext cx="37402" cy="36576"/>
              </a:xfrm>
              <a:prstGeom prst="rect">
                <a:avLst/>
              </a:prstGeom>
              <a:noFill/>
              <a:ln w="635">
                <a:solidFill>
                  <a:schemeClr val="tx1">
                    <a:lumMod val="50000"/>
                    <a:lumOff val="50000"/>
                    <a:alpha val="57000"/>
                  </a:schemeClr>
                </a:solidFill>
              </a:ln>
              <a:effectLst/>
            </p:spPr>
          </p:pic>
          <p:pic>
            <p:nvPicPr>
              <p:cNvPr id="129" name="Picture 2" descr="C:\Users\kris\Desktop\soulmates data\nopicT1.gif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5434779" y="4366950"/>
                <a:ext cx="37402" cy="36576"/>
              </a:xfrm>
              <a:prstGeom prst="rect">
                <a:avLst/>
              </a:prstGeom>
              <a:noFill/>
              <a:ln w="635">
                <a:solidFill>
                  <a:schemeClr val="tx1">
                    <a:lumMod val="50000"/>
                    <a:lumOff val="50000"/>
                    <a:alpha val="57000"/>
                  </a:schemeClr>
                </a:solidFill>
              </a:ln>
              <a:effectLst/>
            </p:spPr>
          </p:pic>
          <p:pic>
            <p:nvPicPr>
              <p:cNvPr id="130" name="Picture 2" descr="C:\Users\kris\Desktop\soulmates data\nopicT1.gif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5515386" y="4366950"/>
                <a:ext cx="37402" cy="36576"/>
              </a:xfrm>
              <a:prstGeom prst="rect">
                <a:avLst/>
              </a:prstGeom>
              <a:noFill/>
              <a:ln w="635">
                <a:solidFill>
                  <a:schemeClr val="tx1">
                    <a:lumMod val="50000"/>
                    <a:lumOff val="50000"/>
                    <a:alpha val="57000"/>
                  </a:schemeClr>
                </a:solidFill>
              </a:ln>
              <a:effectLst/>
            </p:spPr>
          </p:pic>
          <p:pic>
            <p:nvPicPr>
              <p:cNvPr id="131" name="Picture 2" descr="C:\Users\kris\Desktop\soulmates data\nopicT1.gif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5595654" y="4366950"/>
                <a:ext cx="37402" cy="36576"/>
              </a:xfrm>
              <a:prstGeom prst="rect">
                <a:avLst/>
              </a:prstGeom>
              <a:noFill/>
              <a:ln w="635">
                <a:solidFill>
                  <a:schemeClr val="tx1">
                    <a:lumMod val="50000"/>
                    <a:lumOff val="50000"/>
                    <a:alpha val="57000"/>
                  </a:schemeClr>
                </a:solidFill>
              </a:ln>
              <a:effectLst/>
            </p:spPr>
          </p:pic>
          <p:pic>
            <p:nvPicPr>
              <p:cNvPr id="133" name="Picture 2" descr="C:\Users\kris\Desktop\soulmates data\nopicT1.gif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5676616" y="4366950"/>
                <a:ext cx="37402" cy="36576"/>
              </a:xfrm>
              <a:prstGeom prst="rect">
                <a:avLst/>
              </a:prstGeom>
              <a:noFill/>
              <a:ln w="635">
                <a:solidFill>
                  <a:schemeClr val="tx1">
                    <a:lumMod val="50000"/>
                    <a:lumOff val="50000"/>
                    <a:alpha val="57000"/>
                  </a:schemeClr>
                </a:solidFill>
              </a:ln>
              <a:effectLst/>
            </p:spPr>
          </p:pic>
          <p:cxnSp>
            <p:nvCxnSpPr>
              <p:cNvPr id="134" name="Straight Connector 133"/>
              <p:cNvCxnSpPr/>
              <p:nvPr/>
            </p:nvCxnSpPr>
            <p:spPr>
              <a:xfrm rot="16200000" flipH="1">
                <a:off x="5266976" y="4345654"/>
                <a:ext cx="173736" cy="1588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50" name="Straight Connector 149"/>
          <p:cNvCxnSpPr/>
          <p:nvPr/>
        </p:nvCxnSpPr>
        <p:spPr>
          <a:xfrm>
            <a:off x="762000" y="4114800"/>
            <a:ext cx="265176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150"/>
          <p:cNvGrpSpPr/>
          <p:nvPr/>
        </p:nvGrpSpPr>
        <p:grpSpPr>
          <a:xfrm>
            <a:off x="2209800" y="1951991"/>
            <a:ext cx="1161821" cy="184666"/>
            <a:chOff x="2209800" y="1898651"/>
            <a:chExt cx="1161821" cy="184666"/>
          </a:xfrm>
        </p:grpSpPr>
        <p:sp>
          <p:nvSpPr>
            <p:cNvPr id="152" name="Rounded Rectangle 151"/>
            <p:cNvSpPr/>
            <p:nvPr/>
          </p:nvSpPr>
          <p:spPr>
            <a:xfrm>
              <a:off x="2239518" y="1904780"/>
              <a:ext cx="941832" cy="137160"/>
            </a:xfrm>
            <a:prstGeom prst="roundRect">
              <a:avLst>
                <a:gd name="adj" fmla="val 16667"/>
              </a:avLst>
            </a:prstGeom>
            <a:noFill/>
            <a:ln w="3175">
              <a:solidFill>
                <a:srgbClr val="9EA5A9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2209800" y="1898651"/>
              <a:ext cx="91440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solidFill>
                    <a:srgbClr val="9EA5A9"/>
                  </a:solidFill>
                  <a:latin typeface="Verdana" pitchFamily="34" charset="0"/>
                </a:rPr>
                <a:t>Search Galleria</a:t>
              </a:r>
              <a:endParaRPr lang="en-US" sz="600" dirty="0">
                <a:solidFill>
                  <a:srgbClr val="9EA5A9"/>
                </a:solidFill>
                <a:latin typeface="Verdana" pitchFamily="34" charset="0"/>
              </a:endParaRPr>
            </a:p>
          </p:txBody>
        </p:sp>
        <p:pic>
          <p:nvPicPr>
            <p:cNvPr id="154" name="Picture 2"/>
            <p:cNvPicPr>
              <a:picLocks noChangeAspect="1" noChangeArrowheads="1"/>
            </p:cNvPicPr>
            <p:nvPr/>
          </p:nvPicPr>
          <p:blipFill>
            <a:blip r:embed="rId12" cstate="print"/>
            <a:srcRect l="57853" t="50356" r="40224" b="47507"/>
            <a:stretch>
              <a:fillRect/>
            </a:stretch>
          </p:blipFill>
          <p:spPr bwMode="auto">
            <a:xfrm>
              <a:off x="3228975" y="1911535"/>
              <a:ext cx="142646" cy="118872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</p:spPr>
        </p:pic>
      </p:grpSp>
      <p:grpSp>
        <p:nvGrpSpPr>
          <p:cNvPr id="7" name="Group 154"/>
          <p:cNvGrpSpPr/>
          <p:nvPr/>
        </p:nvGrpSpPr>
        <p:grpSpPr>
          <a:xfrm>
            <a:off x="727836" y="2125818"/>
            <a:ext cx="2701164" cy="230832"/>
            <a:chOff x="727836" y="2137693"/>
            <a:chExt cx="2701164" cy="230832"/>
          </a:xfrm>
        </p:grpSpPr>
        <p:sp>
          <p:nvSpPr>
            <p:cNvPr id="156" name="Rectangle 155"/>
            <p:cNvSpPr/>
            <p:nvPr/>
          </p:nvSpPr>
          <p:spPr>
            <a:xfrm>
              <a:off x="762000" y="2161602"/>
              <a:ext cx="2667000" cy="184532"/>
            </a:xfrm>
            <a:prstGeom prst="rect">
              <a:avLst/>
            </a:prstGeom>
            <a:gradFill flip="none" rotWithShape="1">
              <a:gsLst>
                <a:gs pos="50000">
                  <a:schemeClr val="tx1">
                    <a:lumMod val="85000"/>
                    <a:lumOff val="15000"/>
                  </a:schemeClr>
                </a:gs>
                <a:gs pos="0">
                  <a:schemeClr val="tx2">
                    <a:lumMod val="20000"/>
                    <a:lumOff val="8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Isosceles Triangle 156"/>
            <p:cNvSpPr/>
            <p:nvPr/>
          </p:nvSpPr>
          <p:spPr>
            <a:xfrm rot="10800000">
              <a:off x="3217307" y="2236335"/>
              <a:ext cx="45719" cy="4571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727836" y="2137693"/>
              <a:ext cx="72648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smtClean="0">
                  <a:solidFill>
                    <a:schemeClr val="bg1"/>
                  </a:solidFill>
                </a:rPr>
                <a:t>Quick Links</a:t>
              </a:r>
              <a:endParaRPr lang="en-US" sz="9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59" name="TextBox 158"/>
          <p:cNvSpPr txBox="1"/>
          <p:nvPr/>
        </p:nvSpPr>
        <p:spPr>
          <a:xfrm>
            <a:off x="733300" y="2309750"/>
            <a:ext cx="91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BVLGARI</a:t>
            </a:r>
            <a:endParaRPr lang="en-US" sz="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6" grpId="0" animBg="1"/>
      <p:bldP spid="11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icture 4"/>
          <p:cNvPicPr>
            <a:picLocks noChangeAspect="1" noChangeArrowheads="1"/>
          </p:cNvPicPr>
          <p:nvPr/>
        </p:nvPicPr>
        <p:blipFill>
          <a:blip r:embed="rId3" cstate="print"/>
          <a:srcRect b="1596"/>
          <a:stretch>
            <a:fillRect/>
          </a:stretch>
        </p:blipFill>
        <p:spPr bwMode="auto">
          <a:xfrm>
            <a:off x="498475" y="457200"/>
            <a:ext cx="3209925" cy="577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0" name="Picture 2"/>
          <p:cNvPicPr>
            <a:picLocks noChangeAspect="1" noChangeArrowheads="1"/>
          </p:cNvPicPr>
          <p:nvPr/>
        </p:nvPicPr>
        <p:blipFill>
          <a:blip r:embed="rId4" cstate="print"/>
          <a:srcRect t="20731" b="10456"/>
          <a:stretch>
            <a:fillRect/>
          </a:stretch>
        </p:blipFill>
        <p:spPr bwMode="auto">
          <a:xfrm>
            <a:off x="759144" y="5182066"/>
            <a:ext cx="2673666" cy="209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6" name="Rectangle 145"/>
          <p:cNvSpPr/>
          <p:nvPr/>
        </p:nvSpPr>
        <p:spPr>
          <a:xfrm>
            <a:off x="762000" y="4914500"/>
            <a:ext cx="2667000" cy="260732"/>
          </a:xfrm>
          <a:prstGeom prst="rect">
            <a:avLst/>
          </a:prstGeom>
          <a:gradFill flip="none" rotWithShape="1">
            <a:gsLst>
              <a:gs pos="50000">
                <a:schemeClr val="tx1">
                  <a:lumMod val="85000"/>
                  <a:lumOff val="15000"/>
                </a:schemeClr>
              </a:gs>
              <a:gs pos="0">
                <a:schemeClr val="tx2">
                  <a:lumMod val="20000"/>
                  <a:lumOff val="8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TextBox 167"/>
          <p:cNvSpPr txBox="1"/>
          <p:nvPr/>
        </p:nvSpPr>
        <p:spPr>
          <a:xfrm>
            <a:off x="762000" y="2166768"/>
            <a:ext cx="14013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/>
                </a:solidFill>
              </a:rPr>
              <a:t>Shopping preferences</a:t>
            </a:r>
            <a:endParaRPr lang="en-US" sz="1050" b="1" dirty="0">
              <a:solidFill>
                <a:schemeClr val="bg1"/>
              </a:solidFill>
            </a:endParaRPr>
          </a:p>
        </p:txBody>
      </p:sp>
      <p:pic>
        <p:nvPicPr>
          <p:cNvPr id="191" name="Picture 2" descr="C:\Documents and Settings\195211\Local Settings\Temporary Internet Files\Content.IE5\Y83HBHS9\MCj0441493000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87490" y="4928909"/>
            <a:ext cx="228486" cy="228486"/>
          </a:xfrm>
          <a:prstGeom prst="rect">
            <a:avLst/>
          </a:prstGeom>
          <a:noFill/>
        </p:spPr>
      </p:pic>
      <p:sp>
        <p:nvSpPr>
          <p:cNvPr id="192" name="TextBox 191"/>
          <p:cNvSpPr txBox="1"/>
          <p:nvPr/>
        </p:nvSpPr>
        <p:spPr>
          <a:xfrm>
            <a:off x="3116468" y="4942241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(0)</a:t>
            </a:r>
            <a:endParaRPr lang="en-US" sz="800" b="1" dirty="0"/>
          </a:p>
        </p:txBody>
      </p:sp>
      <p:sp>
        <p:nvSpPr>
          <p:cNvPr id="84" name="Rectangle 83"/>
          <p:cNvSpPr/>
          <p:nvPr/>
        </p:nvSpPr>
        <p:spPr>
          <a:xfrm>
            <a:off x="762000" y="2819400"/>
            <a:ext cx="2651760" cy="20574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828675" y="3739420"/>
            <a:ext cx="639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>
                <a:solidFill>
                  <a:schemeClr val="bg1"/>
                </a:solidFill>
              </a:rPr>
              <a:t>Next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200" dirty="0" smtClean="0">
                <a:solidFill>
                  <a:schemeClr val="bg1"/>
                </a:solidFill>
              </a:rPr>
              <a:t>&gt;&gt;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17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14400" y="4240687"/>
            <a:ext cx="400833" cy="457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8" name="Rectangle 117"/>
          <p:cNvSpPr/>
          <p:nvPr/>
        </p:nvSpPr>
        <p:spPr>
          <a:xfrm>
            <a:off x="816646" y="2893958"/>
            <a:ext cx="504825" cy="523875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9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92063" y="3580952"/>
            <a:ext cx="402336" cy="469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" name="Rectangle 122"/>
          <p:cNvSpPr/>
          <p:nvPr/>
        </p:nvSpPr>
        <p:spPr>
          <a:xfrm>
            <a:off x="824729" y="3563489"/>
            <a:ext cx="504825" cy="523875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1445926" y="2845873"/>
            <a:ext cx="1165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Milano large Tote</a:t>
            </a:r>
          </a:p>
          <a:p>
            <a:r>
              <a:rPr lang="en-US" sz="800" b="1" dirty="0" smtClean="0"/>
              <a:t>Dimensions : 52*37*25</a:t>
            </a:r>
          </a:p>
          <a:p>
            <a:r>
              <a:rPr lang="en-US" sz="800" b="1" dirty="0" smtClean="0"/>
              <a:t>Price : SGD  </a:t>
            </a:r>
            <a:r>
              <a:rPr lang="en-US" sz="800" b="1" dirty="0" smtClean="0">
                <a:solidFill>
                  <a:srgbClr val="FF0000"/>
                </a:solidFill>
              </a:rPr>
              <a:t>9,990.0</a:t>
            </a:r>
            <a:endParaRPr lang="en-US" sz="800" b="1" dirty="0">
              <a:solidFill>
                <a:srgbClr val="FF000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1452357" y="3498906"/>
            <a:ext cx="1165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Milano Computer Brief</a:t>
            </a:r>
          </a:p>
          <a:p>
            <a:r>
              <a:rPr lang="en-US" sz="800" b="1" dirty="0" smtClean="0"/>
              <a:t>Dimensions : 50*35*22</a:t>
            </a:r>
          </a:p>
          <a:p>
            <a:r>
              <a:rPr lang="en-US" sz="800" b="1" dirty="0" smtClean="0"/>
              <a:t>Price : SGD </a:t>
            </a:r>
            <a:r>
              <a:rPr lang="en-US" sz="800" b="1" dirty="0" smtClean="0">
                <a:solidFill>
                  <a:srgbClr val="FF0000"/>
                </a:solidFill>
              </a:rPr>
              <a:t>7,960.0</a:t>
            </a:r>
          </a:p>
        </p:txBody>
      </p:sp>
      <p:pic>
        <p:nvPicPr>
          <p:cNvPr id="183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72864" y="2918740"/>
            <a:ext cx="402336" cy="484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" name="TextBox 183"/>
          <p:cNvSpPr txBox="1"/>
          <p:nvPr/>
        </p:nvSpPr>
        <p:spPr>
          <a:xfrm>
            <a:off x="1454853" y="4139585"/>
            <a:ext cx="1205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Lenny small overnighter</a:t>
            </a:r>
          </a:p>
          <a:p>
            <a:r>
              <a:rPr lang="en-US" sz="800" b="1" dirty="0" smtClean="0"/>
              <a:t>Dimensions : 70*36*25</a:t>
            </a:r>
          </a:p>
          <a:p>
            <a:r>
              <a:rPr lang="en-US" sz="800" b="1" dirty="0" smtClean="0"/>
              <a:t>Price : SGD  </a:t>
            </a:r>
            <a:r>
              <a:rPr lang="en-US" sz="800" b="1" dirty="0" smtClean="0">
                <a:solidFill>
                  <a:srgbClr val="FF0000"/>
                </a:solidFill>
              </a:rPr>
              <a:t>7,669.0</a:t>
            </a:r>
            <a:endParaRPr lang="en-US" sz="800" b="1" dirty="0">
              <a:solidFill>
                <a:srgbClr val="FF0000"/>
              </a:solidFill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833368" y="4198805"/>
            <a:ext cx="504825" cy="523875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7" name="Straight Connector 186"/>
          <p:cNvCxnSpPr/>
          <p:nvPr/>
        </p:nvCxnSpPr>
        <p:spPr>
          <a:xfrm>
            <a:off x="771073" y="3467688"/>
            <a:ext cx="265792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784408" y="4123739"/>
            <a:ext cx="264459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Up Arrow 176"/>
          <p:cNvSpPr/>
          <p:nvPr/>
        </p:nvSpPr>
        <p:spPr>
          <a:xfrm rot="19327613">
            <a:off x="1274416" y="3176058"/>
            <a:ext cx="257175" cy="257176"/>
          </a:xfrm>
          <a:prstGeom prst="up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9" cstate="print"/>
          <a:srcRect l="855" t="33645"/>
          <a:stretch>
            <a:fillRect/>
          </a:stretch>
        </p:blipFill>
        <p:spPr bwMode="auto">
          <a:xfrm>
            <a:off x="754144" y="1606151"/>
            <a:ext cx="2674856" cy="26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Picture 5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52475" y="1458912"/>
            <a:ext cx="2676525" cy="167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" name="Rectangle 50"/>
          <p:cNvSpPr/>
          <p:nvPr/>
        </p:nvSpPr>
        <p:spPr>
          <a:xfrm>
            <a:off x="1171575" y="1668462"/>
            <a:ext cx="1466850" cy="133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1101473" y="1630362"/>
            <a:ext cx="12184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http://m.dfsgalleria.com</a:t>
            </a:r>
            <a:endParaRPr lang="en-US" sz="800" dirty="0"/>
          </a:p>
        </p:txBody>
      </p:sp>
      <p:pic>
        <p:nvPicPr>
          <p:cNvPr id="47" name="Picture 3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7210" t="13409" r="66737" b="80515"/>
          <a:stretch>
            <a:fillRect/>
          </a:stretch>
        </p:blipFill>
        <p:spPr bwMode="auto">
          <a:xfrm>
            <a:off x="747919" y="1904309"/>
            <a:ext cx="871331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" name="TextBox 72"/>
          <p:cNvSpPr txBox="1"/>
          <p:nvPr/>
        </p:nvSpPr>
        <p:spPr>
          <a:xfrm>
            <a:off x="2057400" y="4572000"/>
            <a:ext cx="12378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i="1" dirty="0" smtClean="0">
                <a:solidFill>
                  <a:srgbClr val="C00000"/>
                </a:solidFill>
              </a:rPr>
              <a:t>(Currently Not available)</a:t>
            </a:r>
            <a:endParaRPr lang="en-US" sz="800" b="1" i="1" dirty="0">
              <a:solidFill>
                <a:srgbClr val="C0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534758" y="4933941"/>
            <a:ext cx="9973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chemeClr val="bg1"/>
                </a:solidFill>
              </a:rPr>
              <a:t>--No items in Cart--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27836" y="2161443"/>
            <a:ext cx="7264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</a:rPr>
              <a:t>Quick Links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038298" y="5815445"/>
            <a:ext cx="4953302" cy="307777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lang="en-US" sz="1400" b="1" i="1" dirty="0" smtClean="0"/>
              <a:t>          User Action: </a:t>
            </a:r>
            <a:r>
              <a:rPr lang="en-US" sz="1400" dirty="0" smtClean="0"/>
              <a:t>User selects “ Milano Large Tote”</a:t>
            </a:r>
          </a:p>
        </p:txBody>
      </p:sp>
      <p:sp>
        <p:nvSpPr>
          <p:cNvPr id="64" name="Up Arrow 63"/>
          <p:cNvSpPr/>
          <p:nvPr/>
        </p:nvSpPr>
        <p:spPr>
          <a:xfrm rot="19327613">
            <a:off x="4116661" y="5817608"/>
            <a:ext cx="257175" cy="257176"/>
          </a:xfrm>
          <a:prstGeom prst="up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64"/>
          <p:cNvGrpSpPr/>
          <p:nvPr/>
        </p:nvGrpSpPr>
        <p:grpSpPr>
          <a:xfrm>
            <a:off x="2209800" y="1951991"/>
            <a:ext cx="1161821" cy="184666"/>
            <a:chOff x="2209800" y="1898651"/>
            <a:chExt cx="1161821" cy="184666"/>
          </a:xfrm>
        </p:grpSpPr>
        <p:sp>
          <p:nvSpPr>
            <p:cNvPr id="66" name="Rounded Rectangle 65"/>
            <p:cNvSpPr/>
            <p:nvPr/>
          </p:nvSpPr>
          <p:spPr>
            <a:xfrm>
              <a:off x="2239518" y="1904780"/>
              <a:ext cx="941832" cy="137160"/>
            </a:xfrm>
            <a:prstGeom prst="roundRect">
              <a:avLst>
                <a:gd name="adj" fmla="val 16667"/>
              </a:avLst>
            </a:prstGeom>
            <a:noFill/>
            <a:ln w="3175">
              <a:solidFill>
                <a:srgbClr val="9EA5A9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209800" y="1898651"/>
              <a:ext cx="91440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solidFill>
                    <a:srgbClr val="9EA5A9"/>
                  </a:solidFill>
                  <a:latin typeface="Verdana" pitchFamily="34" charset="0"/>
                </a:rPr>
                <a:t>Search Galleria</a:t>
              </a:r>
              <a:endParaRPr lang="en-US" sz="600" dirty="0">
                <a:solidFill>
                  <a:srgbClr val="9EA5A9"/>
                </a:solidFill>
                <a:latin typeface="Verdana" pitchFamily="34" charset="0"/>
              </a:endParaRPr>
            </a:p>
          </p:txBody>
        </p:sp>
        <p:pic>
          <p:nvPicPr>
            <p:cNvPr id="68" name="Picture 2"/>
            <p:cNvPicPr>
              <a:picLocks noChangeAspect="1" noChangeArrowheads="1"/>
            </p:cNvPicPr>
            <p:nvPr/>
          </p:nvPicPr>
          <p:blipFill>
            <a:blip r:embed="rId12" cstate="print"/>
            <a:srcRect l="57853" t="50356" r="40224" b="47507"/>
            <a:stretch>
              <a:fillRect/>
            </a:stretch>
          </p:blipFill>
          <p:spPr bwMode="auto">
            <a:xfrm>
              <a:off x="3228975" y="1911535"/>
              <a:ext cx="142646" cy="118872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</p:spPr>
        </p:pic>
      </p:grpSp>
      <p:grpSp>
        <p:nvGrpSpPr>
          <p:cNvPr id="3" name="Group 70"/>
          <p:cNvGrpSpPr/>
          <p:nvPr/>
        </p:nvGrpSpPr>
        <p:grpSpPr>
          <a:xfrm>
            <a:off x="727836" y="2125818"/>
            <a:ext cx="2701164" cy="230832"/>
            <a:chOff x="727836" y="2137693"/>
            <a:chExt cx="2701164" cy="230832"/>
          </a:xfrm>
        </p:grpSpPr>
        <p:sp>
          <p:nvSpPr>
            <p:cNvPr id="95" name="Rectangle 94"/>
            <p:cNvSpPr/>
            <p:nvPr/>
          </p:nvSpPr>
          <p:spPr>
            <a:xfrm>
              <a:off x="762000" y="2161602"/>
              <a:ext cx="2667000" cy="184532"/>
            </a:xfrm>
            <a:prstGeom prst="rect">
              <a:avLst/>
            </a:prstGeom>
            <a:gradFill flip="none" rotWithShape="1">
              <a:gsLst>
                <a:gs pos="50000">
                  <a:schemeClr val="tx1">
                    <a:lumMod val="85000"/>
                    <a:lumOff val="15000"/>
                  </a:schemeClr>
                </a:gs>
                <a:gs pos="0">
                  <a:schemeClr val="tx2">
                    <a:lumMod val="20000"/>
                    <a:lumOff val="8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Isosceles Triangle 98"/>
            <p:cNvSpPr/>
            <p:nvPr/>
          </p:nvSpPr>
          <p:spPr>
            <a:xfrm rot="10800000">
              <a:off x="3217307" y="2236335"/>
              <a:ext cx="45719" cy="4571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727836" y="2137693"/>
              <a:ext cx="72648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smtClean="0">
                  <a:solidFill>
                    <a:schemeClr val="bg1"/>
                  </a:solidFill>
                </a:rPr>
                <a:t>Quick Links</a:t>
              </a:r>
              <a:endParaRPr lang="en-US" sz="9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733300" y="2309750"/>
            <a:ext cx="91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BVLGARI</a:t>
            </a:r>
            <a:endParaRPr lang="en-US" sz="800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726140" y="2500050"/>
            <a:ext cx="11304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Men Leather Goods</a:t>
            </a:r>
          </a:p>
        </p:txBody>
      </p:sp>
      <p:grpSp>
        <p:nvGrpSpPr>
          <p:cNvPr id="4" name="Group 102"/>
          <p:cNvGrpSpPr/>
          <p:nvPr/>
        </p:nvGrpSpPr>
        <p:grpSpPr>
          <a:xfrm>
            <a:off x="2575560" y="2506980"/>
            <a:ext cx="797052" cy="178562"/>
            <a:chOff x="4953000" y="4259580"/>
            <a:chExt cx="797052" cy="178562"/>
          </a:xfrm>
        </p:grpSpPr>
        <p:grpSp>
          <p:nvGrpSpPr>
            <p:cNvPr id="5" name="Group 138"/>
            <p:cNvGrpSpPr/>
            <p:nvPr/>
          </p:nvGrpSpPr>
          <p:grpSpPr>
            <a:xfrm>
              <a:off x="4953000" y="4267200"/>
              <a:ext cx="347472" cy="164592"/>
              <a:chOff x="4028981" y="3173226"/>
              <a:chExt cx="347472" cy="164592"/>
            </a:xfrm>
          </p:grpSpPr>
          <p:sp>
            <p:nvSpPr>
              <p:cNvPr id="116" name="Rectangle 115"/>
              <p:cNvSpPr/>
              <p:nvPr/>
            </p:nvSpPr>
            <p:spPr>
              <a:xfrm>
                <a:off x="4028981" y="3173226"/>
                <a:ext cx="347472" cy="164592"/>
              </a:xfrm>
              <a:prstGeom prst="rect">
                <a:avLst/>
              </a:prstGeom>
              <a:solidFill>
                <a:srgbClr val="FFFFFF"/>
              </a:solidFill>
              <a:ln w="635">
                <a:solidFill>
                  <a:schemeClr val="tx1"/>
                </a:solidFill>
              </a:ln>
              <a:effectLst/>
              <a:scene3d>
                <a:camera prst="orthographicFront"/>
                <a:lightRig rig="threePt" dir="t"/>
              </a:scene3d>
              <a:sp3d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0" name="Picture 2" descr="C:\Users\kris\Desktop\soulmates data\nopicT1.gif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>
                <a:off x="4063539" y="3189896"/>
                <a:ext cx="56103" cy="54864"/>
              </a:xfrm>
              <a:prstGeom prst="rect">
                <a:avLst/>
              </a:prstGeom>
              <a:noFill/>
              <a:ln w="508">
                <a:solidFill>
                  <a:schemeClr val="tx1"/>
                </a:solidFill>
              </a:ln>
              <a:effectLst/>
            </p:spPr>
          </p:pic>
          <p:cxnSp>
            <p:nvCxnSpPr>
              <p:cNvPr id="121" name="Straight Connector 120"/>
              <p:cNvCxnSpPr/>
              <p:nvPr/>
            </p:nvCxnSpPr>
            <p:spPr>
              <a:xfrm>
                <a:off x="4166809" y="3195452"/>
                <a:ext cx="164592" cy="410"/>
              </a:xfrm>
              <a:prstGeom prst="line">
                <a:avLst/>
              </a:prstGeom>
              <a:ln w="508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>
                <a:off x="4166809" y="3222822"/>
                <a:ext cx="164592" cy="410"/>
              </a:xfrm>
              <a:prstGeom prst="line">
                <a:avLst/>
              </a:prstGeom>
              <a:ln w="508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>
                <a:off x="4166809" y="3250603"/>
                <a:ext cx="164592" cy="410"/>
              </a:xfrm>
              <a:prstGeom prst="line">
                <a:avLst/>
              </a:prstGeom>
              <a:ln w="508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4061843" y="3277213"/>
                <a:ext cx="274320" cy="410"/>
              </a:xfrm>
              <a:prstGeom prst="line">
                <a:avLst/>
              </a:prstGeom>
              <a:ln w="508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>
                <a:off x="4061843" y="3303202"/>
                <a:ext cx="274320" cy="410"/>
              </a:xfrm>
              <a:prstGeom prst="line">
                <a:avLst/>
              </a:prstGeom>
              <a:ln w="508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193"/>
            <p:cNvGrpSpPr/>
            <p:nvPr/>
          </p:nvGrpSpPr>
          <p:grpSpPr>
            <a:xfrm>
              <a:off x="5345430" y="4259580"/>
              <a:ext cx="404622" cy="178562"/>
              <a:chOff x="5353050" y="4259580"/>
              <a:chExt cx="404622" cy="178562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5410200" y="4273550"/>
                <a:ext cx="347472" cy="164592"/>
              </a:xfrm>
              <a:prstGeom prst="rect">
                <a:avLst/>
              </a:prstGeom>
              <a:solidFill>
                <a:srgbClr val="FFFFFF"/>
              </a:solidFill>
              <a:ln w="635">
                <a:solidFill>
                  <a:schemeClr val="tx1">
                    <a:lumMod val="95000"/>
                    <a:lumOff val="5000"/>
                    <a:alpha val="65000"/>
                  </a:schemeClr>
                </a:solidFill>
              </a:ln>
              <a:effectLst/>
              <a:scene3d>
                <a:camera prst="orthographicFront"/>
                <a:lightRig rig="threePt" dir="t"/>
              </a:scene3d>
              <a:sp3d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7" name="Picture 2" descr="C:\Users\kris\Desktop\soulmates data\nopicT1.gif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>
                <a:off x="5434779" y="4297363"/>
                <a:ext cx="37402" cy="36576"/>
              </a:xfrm>
              <a:prstGeom prst="rect">
                <a:avLst/>
              </a:prstGeom>
              <a:noFill/>
              <a:ln w="635">
                <a:solidFill>
                  <a:schemeClr val="tx1">
                    <a:lumMod val="50000"/>
                    <a:lumOff val="50000"/>
                    <a:alpha val="57000"/>
                  </a:schemeClr>
                </a:solidFill>
              </a:ln>
              <a:effectLst/>
            </p:spPr>
          </p:pic>
          <p:pic>
            <p:nvPicPr>
              <p:cNvPr id="108" name="Picture 2" descr="C:\Users\kris\Desktop\soulmates data\nopicT1.gif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>
                <a:off x="5515386" y="4297363"/>
                <a:ext cx="37402" cy="36576"/>
              </a:xfrm>
              <a:prstGeom prst="rect">
                <a:avLst/>
              </a:prstGeom>
              <a:noFill/>
              <a:ln w="635">
                <a:solidFill>
                  <a:schemeClr val="tx1">
                    <a:lumMod val="50000"/>
                    <a:lumOff val="50000"/>
                    <a:alpha val="57000"/>
                  </a:schemeClr>
                </a:solidFill>
              </a:ln>
              <a:effectLst/>
            </p:spPr>
          </p:pic>
          <p:pic>
            <p:nvPicPr>
              <p:cNvPr id="109" name="Picture 2" descr="C:\Users\kris\Desktop\soulmates data\nopicT1.gif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>
                <a:off x="5595654" y="4297363"/>
                <a:ext cx="37402" cy="36576"/>
              </a:xfrm>
              <a:prstGeom prst="rect">
                <a:avLst/>
              </a:prstGeom>
              <a:noFill/>
              <a:ln w="635">
                <a:solidFill>
                  <a:schemeClr val="tx1">
                    <a:lumMod val="50000"/>
                    <a:lumOff val="50000"/>
                    <a:alpha val="57000"/>
                  </a:schemeClr>
                </a:solidFill>
              </a:ln>
              <a:effectLst/>
            </p:spPr>
          </p:pic>
          <p:pic>
            <p:nvPicPr>
              <p:cNvPr id="110" name="Picture 2" descr="C:\Users\kris\Desktop\soulmates data\nopicT1.gif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>
                <a:off x="5676616" y="4297363"/>
                <a:ext cx="37402" cy="36576"/>
              </a:xfrm>
              <a:prstGeom prst="rect">
                <a:avLst/>
              </a:prstGeom>
              <a:noFill/>
              <a:ln w="635">
                <a:solidFill>
                  <a:schemeClr val="tx1">
                    <a:lumMod val="50000"/>
                    <a:lumOff val="50000"/>
                    <a:alpha val="57000"/>
                  </a:schemeClr>
                </a:solidFill>
              </a:ln>
              <a:effectLst/>
            </p:spPr>
          </p:pic>
          <p:pic>
            <p:nvPicPr>
              <p:cNvPr id="111" name="Picture 2" descr="C:\Users\kris\Desktop\soulmates data\nopicT1.gif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>
                <a:off x="5434779" y="4366950"/>
                <a:ext cx="37402" cy="36576"/>
              </a:xfrm>
              <a:prstGeom prst="rect">
                <a:avLst/>
              </a:prstGeom>
              <a:noFill/>
              <a:ln w="635">
                <a:solidFill>
                  <a:schemeClr val="tx1">
                    <a:lumMod val="50000"/>
                    <a:lumOff val="50000"/>
                    <a:alpha val="57000"/>
                  </a:schemeClr>
                </a:solidFill>
              </a:ln>
              <a:effectLst/>
            </p:spPr>
          </p:pic>
          <p:pic>
            <p:nvPicPr>
              <p:cNvPr id="112" name="Picture 2" descr="C:\Users\kris\Desktop\soulmates data\nopicT1.gif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>
                <a:off x="5515386" y="4366950"/>
                <a:ext cx="37402" cy="36576"/>
              </a:xfrm>
              <a:prstGeom prst="rect">
                <a:avLst/>
              </a:prstGeom>
              <a:noFill/>
              <a:ln w="635">
                <a:solidFill>
                  <a:schemeClr val="tx1">
                    <a:lumMod val="50000"/>
                    <a:lumOff val="50000"/>
                    <a:alpha val="57000"/>
                  </a:schemeClr>
                </a:solidFill>
              </a:ln>
              <a:effectLst/>
            </p:spPr>
          </p:pic>
          <p:pic>
            <p:nvPicPr>
              <p:cNvPr id="113" name="Picture 2" descr="C:\Users\kris\Desktop\soulmates data\nopicT1.gif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>
                <a:off x="5595654" y="4366950"/>
                <a:ext cx="37402" cy="36576"/>
              </a:xfrm>
              <a:prstGeom prst="rect">
                <a:avLst/>
              </a:prstGeom>
              <a:noFill/>
              <a:ln w="635">
                <a:solidFill>
                  <a:schemeClr val="tx1">
                    <a:lumMod val="50000"/>
                    <a:lumOff val="50000"/>
                    <a:alpha val="57000"/>
                  </a:schemeClr>
                </a:solidFill>
              </a:ln>
              <a:effectLst/>
            </p:spPr>
          </p:pic>
          <p:pic>
            <p:nvPicPr>
              <p:cNvPr id="114" name="Picture 2" descr="C:\Users\kris\Desktop\soulmates data\nopicT1.gif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>
                <a:off x="5676616" y="4366950"/>
                <a:ext cx="37402" cy="36576"/>
              </a:xfrm>
              <a:prstGeom prst="rect">
                <a:avLst/>
              </a:prstGeom>
              <a:noFill/>
              <a:ln w="635">
                <a:solidFill>
                  <a:schemeClr val="tx1">
                    <a:lumMod val="50000"/>
                    <a:lumOff val="50000"/>
                    <a:alpha val="57000"/>
                  </a:schemeClr>
                </a:solidFill>
              </a:ln>
              <a:effectLst/>
            </p:spPr>
          </p:pic>
          <p:cxnSp>
            <p:nvCxnSpPr>
              <p:cNvPr id="115" name="Straight Connector 114"/>
              <p:cNvCxnSpPr/>
              <p:nvPr/>
            </p:nvCxnSpPr>
            <p:spPr>
              <a:xfrm rot="16200000" flipH="1">
                <a:off x="5266976" y="4345654"/>
                <a:ext cx="173736" cy="1588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 animBg="1"/>
      <p:bldP spid="63" grpId="0" animBg="1"/>
      <p:bldP spid="6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>
          <a:xfrm>
            <a:off x="4038299" y="5815445"/>
            <a:ext cx="4953000" cy="307777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lang="en-US" sz="1400" b="1" i="1" dirty="0" smtClean="0"/>
              <a:t>          User Action: </a:t>
            </a:r>
            <a:r>
              <a:rPr lang="en-US" sz="1400" dirty="0" smtClean="0"/>
              <a:t>User Clicks on “Add to Cart”</a:t>
            </a:r>
          </a:p>
        </p:txBody>
      </p:sp>
      <p:sp>
        <p:nvSpPr>
          <p:cNvPr id="62" name="Up Arrow 61"/>
          <p:cNvSpPr/>
          <p:nvPr/>
        </p:nvSpPr>
        <p:spPr>
          <a:xfrm rot="19327613">
            <a:off x="4116661" y="5817608"/>
            <a:ext cx="257175" cy="257176"/>
          </a:xfrm>
          <a:prstGeom prst="up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2" descr="C:\Documents and Settings\195211\Local Settings\Temporary Internet Files\Content.IE5\Y83HBHS9\MCj0441493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12627" y="5836227"/>
            <a:ext cx="228486" cy="228486"/>
          </a:xfrm>
          <a:prstGeom prst="rect">
            <a:avLst/>
          </a:prstGeom>
          <a:noFill/>
        </p:spPr>
      </p:pic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4" cstate="print"/>
          <a:srcRect b="1596"/>
          <a:stretch>
            <a:fillRect/>
          </a:stretch>
        </p:blipFill>
        <p:spPr bwMode="auto">
          <a:xfrm>
            <a:off x="498475" y="457200"/>
            <a:ext cx="3209925" cy="577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5" cstate="print"/>
          <a:srcRect t="20731" b="10456"/>
          <a:stretch>
            <a:fillRect/>
          </a:stretch>
        </p:blipFill>
        <p:spPr bwMode="auto">
          <a:xfrm>
            <a:off x="759144" y="5182066"/>
            <a:ext cx="2673666" cy="209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" name="Rectangle 62"/>
          <p:cNvSpPr/>
          <p:nvPr/>
        </p:nvSpPr>
        <p:spPr>
          <a:xfrm>
            <a:off x="1219200" y="1676400"/>
            <a:ext cx="1371600" cy="137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762000" y="4914500"/>
            <a:ext cx="2667000" cy="260732"/>
          </a:xfrm>
          <a:prstGeom prst="rect">
            <a:avLst/>
          </a:prstGeom>
          <a:gradFill flip="none" rotWithShape="1">
            <a:gsLst>
              <a:gs pos="50000">
                <a:schemeClr val="tx1">
                  <a:lumMod val="85000"/>
                  <a:lumOff val="15000"/>
                </a:schemeClr>
              </a:gs>
              <a:gs pos="0">
                <a:schemeClr val="tx2">
                  <a:lumMod val="20000"/>
                  <a:lumOff val="8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1534758" y="4963758"/>
            <a:ext cx="9973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chemeClr val="bg1"/>
                </a:solidFill>
              </a:rPr>
              <a:t>--No items in Cart--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71525" y="2438400"/>
            <a:ext cx="1063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accent4">
                    <a:lumMod val="75000"/>
                  </a:schemeClr>
                </a:solidFill>
              </a:rPr>
              <a:t>BVLGARI  </a:t>
            </a:r>
            <a:r>
              <a:rPr lang="en-US" sz="1050" b="1" u="sng" dirty="0" smtClean="0">
                <a:solidFill>
                  <a:schemeClr val="accent4">
                    <a:lumMod val="75000"/>
                  </a:schemeClr>
                </a:solidFill>
              </a:rPr>
              <a:t>Men</a:t>
            </a:r>
            <a:r>
              <a:rPr lang="en-US" sz="1050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142425" y="2457250"/>
            <a:ext cx="15525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List View | </a:t>
            </a:r>
            <a:r>
              <a:rPr lang="en-US" sz="10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Gallery View</a:t>
            </a:r>
            <a:endParaRPr lang="en-US" sz="1000" b="1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58642" y="2912406"/>
            <a:ext cx="2670358" cy="201168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825317" y="3842365"/>
            <a:ext cx="639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>
                <a:solidFill>
                  <a:schemeClr val="bg1"/>
                </a:solidFill>
              </a:rPr>
              <a:t>Next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200" dirty="0" smtClean="0">
                <a:solidFill>
                  <a:schemeClr val="bg1"/>
                </a:solidFill>
              </a:rPr>
              <a:t>&gt;&gt;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6" name="Snip Single Corner Rectangle 75"/>
          <p:cNvSpPr/>
          <p:nvPr/>
        </p:nvSpPr>
        <p:spPr>
          <a:xfrm>
            <a:off x="766691" y="2721526"/>
            <a:ext cx="609600" cy="192438"/>
          </a:xfrm>
          <a:prstGeom prst="snip1Rect">
            <a:avLst/>
          </a:prstGeom>
          <a:gradFill>
            <a:gsLst>
              <a:gs pos="9000">
                <a:schemeClr val="accent1">
                  <a:lumMod val="75000"/>
                </a:schemeClr>
              </a:gs>
              <a:gs pos="0">
                <a:schemeClr val="tx2">
                  <a:lumMod val="20000"/>
                  <a:lumOff val="80000"/>
                </a:schemeClr>
              </a:gs>
            </a:gsLst>
            <a:lin ang="2700000" scaled="1"/>
          </a:gradFill>
          <a:ln w="31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704850" y="2724150"/>
            <a:ext cx="720069" cy="200055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700" b="1" dirty="0" smtClean="0">
                <a:solidFill>
                  <a:schemeClr val="bg1"/>
                </a:solidFill>
              </a:rPr>
              <a:t>Leather Goods</a:t>
            </a:r>
            <a:endParaRPr lang="en-US" sz="700" b="1" dirty="0">
              <a:solidFill>
                <a:schemeClr val="bg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813288" y="3036659"/>
            <a:ext cx="504825" cy="523875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821371" y="3666434"/>
            <a:ext cx="504825" cy="523875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96035" y="4741647"/>
            <a:ext cx="76200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3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82032" y="4376386"/>
            <a:ext cx="402336" cy="484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TextBox 84"/>
          <p:cNvSpPr txBox="1"/>
          <p:nvPr/>
        </p:nvSpPr>
        <p:spPr>
          <a:xfrm>
            <a:off x="1451495" y="4336675"/>
            <a:ext cx="1184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Bally Milano Large Tote</a:t>
            </a:r>
          </a:p>
          <a:p>
            <a:r>
              <a:rPr lang="en-US" sz="800" b="1" dirty="0" smtClean="0"/>
              <a:t>Dimensions : 70*36*25</a:t>
            </a:r>
          </a:p>
          <a:p>
            <a:r>
              <a:rPr lang="en-US" sz="800" b="1" dirty="0" smtClean="0"/>
              <a:t>Price : HKD – </a:t>
            </a:r>
            <a:r>
              <a:rPr lang="en-US" sz="800" b="1" dirty="0" smtClean="0">
                <a:solidFill>
                  <a:srgbClr val="FF0000"/>
                </a:solidFill>
              </a:rPr>
              <a:t>7,669.0</a:t>
            </a:r>
            <a:endParaRPr lang="en-US" sz="800" b="1" dirty="0">
              <a:solidFill>
                <a:srgbClr val="FF0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30010" y="4346200"/>
            <a:ext cx="504825" cy="523875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/>
          <p:nvPr/>
        </p:nvCxnSpPr>
        <p:spPr>
          <a:xfrm>
            <a:off x="767715" y="3600450"/>
            <a:ext cx="265176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781050" y="4246562"/>
            <a:ext cx="265176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Up Arrow 93"/>
          <p:cNvSpPr/>
          <p:nvPr/>
        </p:nvSpPr>
        <p:spPr>
          <a:xfrm rot="19327613">
            <a:off x="1271058" y="4592108"/>
            <a:ext cx="257175" cy="257176"/>
          </a:xfrm>
          <a:prstGeom prst="up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762000" y="2447926"/>
            <a:ext cx="2667000" cy="2468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pic>
        <p:nvPicPr>
          <p:cNvPr id="96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44738" y="2896789"/>
            <a:ext cx="804417" cy="1074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7" name="Rectangle 96"/>
          <p:cNvSpPr/>
          <p:nvPr/>
        </p:nvSpPr>
        <p:spPr>
          <a:xfrm>
            <a:off x="1021086" y="2808642"/>
            <a:ext cx="886839" cy="1228725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895350" y="2419350"/>
            <a:ext cx="189186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/>
              <a:t>BVLGARI – Milano Large Tote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2000252" y="2653749"/>
            <a:ext cx="111422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800" dirty="0" smtClean="0"/>
          </a:p>
          <a:p>
            <a:endParaRPr lang="en-US" sz="800" dirty="0" smtClean="0"/>
          </a:p>
          <a:p>
            <a:r>
              <a:rPr lang="en-US" sz="800" dirty="0" smtClean="0"/>
              <a:t>Soft contemporary design</a:t>
            </a:r>
          </a:p>
          <a:p>
            <a:pPr>
              <a:buFont typeface="Arial" pitchFamily="34" charset="0"/>
              <a:buChar char="•"/>
            </a:pPr>
            <a:r>
              <a:rPr lang="en-US" sz="800" dirty="0" smtClean="0"/>
              <a:t>Contrasting leather trim</a:t>
            </a:r>
          </a:p>
          <a:p>
            <a:pPr>
              <a:buFont typeface="Arial" pitchFamily="34" charset="0"/>
              <a:buChar char="•"/>
            </a:pPr>
            <a:r>
              <a:rPr lang="en-US" sz="800" dirty="0" smtClean="0"/>
              <a:t>Refined stitching mixed with modern zipper, pocket and hardware instruments</a:t>
            </a:r>
          </a:p>
          <a:p>
            <a:r>
              <a:rPr lang="en-US" sz="800" b="1" dirty="0" smtClean="0"/>
              <a:t>Price : SGD  </a:t>
            </a:r>
            <a:r>
              <a:rPr lang="en-US" sz="800" b="1" dirty="0" smtClean="0">
                <a:solidFill>
                  <a:srgbClr val="FF0000"/>
                </a:solidFill>
              </a:rPr>
              <a:t>7,669.0</a:t>
            </a:r>
          </a:p>
          <a:p>
            <a:endParaRPr lang="en-US" sz="800" dirty="0" smtClean="0"/>
          </a:p>
          <a:p>
            <a:pPr>
              <a:buFont typeface="Arial" pitchFamily="34" charset="0"/>
              <a:buChar char="•"/>
            </a:pPr>
            <a:endParaRPr lang="en-US" sz="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2020130" y="2763078"/>
            <a:ext cx="6463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chemeClr val="accent2">
                    <a:lumMod val="75000"/>
                  </a:schemeClr>
                </a:solidFill>
              </a:rPr>
              <a:t>#12606065</a:t>
            </a:r>
            <a:endParaRPr lang="en-US" dirty="0"/>
          </a:p>
        </p:txBody>
      </p:sp>
      <p:sp>
        <p:nvSpPr>
          <p:cNvPr id="102" name="Isosceles Triangle 101"/>
          <p:cNvSpPr/>
          <p:nvPr/>
        </p:nvSpPr>
        <p:spPr>
          <a:xfrm rot="16200000">
            <a:off x="1062304" y="4108446"/>
            <a:ext cx="92201" cy="107826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  <a:alpha val="62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Isosceles Triangle 102"/>
          <p:cNvSpPr/>
          <p:nvPr/>
        </p:nvSpPr>
        <p:spPr>
          <a:xfrm rot="5400000" flipH="1">
            <a:off x="1852879" y="4108446"/>
            <a:ext cx="92201" cy="107826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  <a:alpha val="62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1324241" y="4056060"/>
            <a:ext cx="3273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1/4</a:t>
            </a:r>
            <a:endParaRPr lang="en-US" sz="800" dirty="0"/>
          </a:p>
        </p:txBody>
      </p:sp>
      <p:pic>
        <p:nvPicPr>
          <p:cNvPr id="105" name="Picture 2" descr="C:\Documents and Settings\195211\Local Settings\Temporary Internet Files\Content.IE5\Y83HBHS9\MCj0441493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490" y="4928909"/>
            <a:ext cx="228486" cy="228486"/>
          </a:xfrm>
          <a:prstGeom prst="rect">
            <a:avLst/>
          </a:prstGeom>
          <a:noFill/>
        </p:spPr>
      </p:pic>
      <p:sp>
        <p:nvSpPr>
          <p:cNvPr id="106" name="TextBox 105"/>
          <p:cNvSpPr txBox="1"/>
          <p:nvPr/>
        </p:nvSpPr>
        <p:spPr>
          <a:xfrm>
            <a:off x="3116468" y="4942241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(0)</a:t>
            </a:r>
            <a:endParaRPr lang="en-US" sz="800" b="1" dirty="0"/>
          </a:p>
        </p:txBody>
      </p:sp>
      <p:pic>
        <p:nvPicPr>
          <p:cNvPr id="107" name="Picture 2"/>
          <p:cNvPicPr>
            <a:picLocks noChangeAspect="1" noChangeArrowheads="1"/>
          </p:cNvPicPr>
          <p:nvPr/>
        </p:nvPicPr>
        <p:blipFill>
          <a:blip r:embed="rId8" cstate="print"/>
          <a:srcRect l="855" t="33645"/>
          <a:stretch>
            <a:fillRect/>
          </a:stretch>
        </p:blipFill>
        <p:spPr bwMode="auto">
          <a:xfrm>
            <a:off x="754144" y="1606151"/>
            <a:ext cx="2674856" cy="26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52475" y="1458912"/>
            <a:ext cx="2676525" cy="167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9" name="Rectangle 108"/>
          <p:cNvSpPr/>
          <p:nvPr/>
        </p:nvSpPr>
        <p:spPr>
          <a:xfrm>
            <a:off x="1171575" y="1668462"/>
            <a:ext cx="1466850" cy="133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1101473" y="1630362"/>
            <a:ext cx="12184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http://m.dfsgalleria.com</a:t>
            </a:r>
            <a:endParaRPr lang="en-US" sz="800" dirty="0"/>
          </a:p>
        </p:txBody>
      </p:sp>
      <p:pic>
        <p:nvPicPr>
          <p:cNvPr id="111" name="Picture 3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7210" t="13409" r="66737" b="80515"/>
          <a:stretch>
            <a:fillRect/>
          </a:stretch>
        </p:blipFill>
        <p:spPr bwMode="auto">
          <a:xfrm>
            <a:off x="747919" y="1904309"/>
            <a:ext cx="871331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" name="Rounded Rectangle 111"/>
          <p:cNvSpPr/>
          <p:nvPr/>
        </p:nvSpPr>
        <p:spPr>
          <a:xfrm>
            <a:off x="2438400" y="4483100"/>
            <a:ext cx="914400" cy="228600"/>
          </a:xfrm>
          <a:prstGeom prst="roundRect">
            <a:avLst>
              <a:gd name="adj" fmla="val 26794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chemeClr val="dk1"/>
                </a:solidFill>
              </a:rPr>
              <a:t>Add to Cart</a:t>
            </a:r>
            <a:endParaRPr lang="en-US" sz="800" b="1" dirty="0">
              <a:solidFill>
                <a:schemeClr val="dk1"/>
              </a:solidFill>
            </a:endParaRPr>
          </a:p>
        </p:txBody>
      </p:sp>
      <p:sp>
        <p:nvSpPr>
          <p:cNvPr id="113" name="Rounded Rectangle 112"/>
          <p:cNvSpPr/>
          <p:nvPr/>
        </p:nvSpPr>
        <p:spPr>
          <a:xfrm>
            <a:off x="809625" y="4483100"/>
            <a:ext cx="1097280" cy="228600"/>
          </a:xfrm>
          <a:prstGeom prst="roundRect">
            <a:avLst>
              <a:gd name="adj" fmla="val 26794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chemeClr val="dk1"/>
                </a:solidFill>
              </a:rPr>
              <a:t>Continue Shopping</a:t>
            </a:r>
            <a:endParaRPr lang="en-US" sz="800" b="1" dirty="0">
              <a:solidFill>
                <a:schemeClr val="dk1"/>
              </a:solidFill>
            </a:endParaRPr>
          </a:p>
        </p:txBody>
      </p:sp>
      <p:pic>
        <p:nvPicPr>
          <p:cNvPr id="114" name="Picture 2" descr="C:\Documents and Settings\195211\Local Settings\Temporary Internet Files\Content.IE5\Y83HBHS9\MCj0441493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01340" y="4494530"/>
            <a:ext cx="228486" cy="228486"/>
          </a:xfrm>
          <a:prstGeom prst="rect">
            <a:avLst/>
          </a:prstGeom>
          <a:noFill/>
        </p:spPr>
      </p:pic>
      <p:sp>
        <p:nvSpPr>
          <p:cNvPr id="115" name="Rectangle 114"/>
          <p:cNvSpPr/>
          <p:nvPr/>
        </p:nvSpPr>
        <p:spPr>
          <a:xfrm>
            <a:off x="933452" y="2438400"/>
            <a:ext cx="2286000" cy="19480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Isosceles Triangle 115"/>
          <p:cNvSpPr/>
          <p:nvPr/>
        </p:nvSpPr>
        <p:spPr>
          <a:xfrm rot="5400000" flipH="1">
            <a:off x="3192371" y="3478117"/>
            <a:ext cx="267521" cy="91440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  <a:alpha val="62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Up Arrow 116"/>
          <p:cNvSpPr/>
          <p:nvPr/>
        </p:nvSpPr>
        <p:spPr>
          <a:xfrm rot="19327613">
            <a:off x="2947458" y="4668307"/>
            <a:ext cx="257175" cy="257176"/>
          </a:xfrm>
          <a:prstGeom prst="up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Isosceles Triangle 118"/>
          <p:cNvSpPr/>
          <p:nvPr/>
        </p:nvSpPr>
        <p:spPr>
          <a:xfrm rot="16200000" flipH="1">
            <a:off x="702538" y="3464655"/>
            <a:ext cx="267521" cy="91440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  <a:alpha val="62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19"/>
          <p:cNvGrpSpPr/>
          <p:nvPr/>
        </p:nvGrpSpPr>
        <p:grpSpPr>
          <a:xfrm>
            <a:off x="2209800" y="1951991"/>
            <a:ext cx="1161821" cy="184666"/>
            <a:chOff x="2209800" y="1898651"/>
            <a:chExt cx="1161821" cy="184666"/>
          </a:xfrm>
        </p:grpSpPr>
        <p:sp>
          <p:nvSpPr>
            <p:cNvPr id="121" name="Rounded Rectangle 120"/>
            <p:cNvSpPr/>
            <p:nvPr/>
          </p:nvSpPr>
          <p:spPr>
            <a:xfrm>
              <a:off x="2239518" y="1904780"/>
              <a:ext cx="941832" cy="137160"/>
            </a:xfrm>
            <a:prstGeom prst="roundRect">
              <a:avLst>
                <a:gd name="adj" fmla="val 16667"/>
              </a:avLst>
            </a:prstGeom>
            <a:noFill/>
            <a:ln w="3175">
              <a:solidFill>
                <a:srgbClr val="9EA5A9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2209800" y="1898651"/>
              <a:ext cx="91440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solidFill>
                    <a:srgbClr val="9EA5A9"/>
                  </a:solidFill>
                  <a:latin typeface="Verdana" pitchFamily="34" charset="0"/>
                </a:rPr>
                <a:t>Search Galleria</a:t>
              </a:r>
              <a:endParaRPr lang="en-US" sz="600" dirty="0">
                <a:solidFill>
                  <a:srgbClr val="9EA5A9"/>
                </a:solidFill>
                <a:latin typeface="Verdana" pitchFamily="34" charset="0"/>
              </a:endParaRPr>
            </a:p>
          </p:txBody>
        </p:sp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11" cstate="print"/>
            <a:srcRect l="57853" t="50356" r="40224" b="47507"/>
            <a:stretch>
              <a:fillRect/>
            </a:stretch>
          </p:blipFill>
          <p:spPr bwMode="auto">
            <a:xfrm>
              <a:off x="3228975" y="1911535"/>
              <a:ext cx="142646" cy="118872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</p:spPr>
        </p:pic>
      </p:grpSp>
      <p:grpSp>
        <p:nvGrpSpPr>
          <p:cNvPr id="3" name="Group 124"/>
          <p:cNvGrpSpPr/>
          <p:nvPr/>
        </p:nvGrpSpPr>
        <p:grpSpPr>
          <a:xfrm>
            <a:off x="727836" y="2125818"/>
            <a:ext cx="2701164" cy="230832"/>
            <a:chOff x="727836" y="2137693"/>
            <a:chExt cx="2701164" cy="230832"/>
          </a:xfrm>
        </p:grpSpPr>
        <p:sp>
          <p:nvSpPr>
            <p:cNvPr id="126" name="Rectangle 125"/>
            <p:cNvSpPr/>
            <p:nvPr/>
          </p:nvSpPr>
          <p:spPr>
            <a:xfrm>
              <a:off x="762000" y="2161602"/>
              <a:ext cx="2667000" cy="184532"/>
            </a:xfrm>
            <a:prstGeom prst="rect">
              <a:avLst/>
            </a:prstGeom>
            <a:gradFill flip="none" rotWithShape="1">
              <a:gsLst>
                <a:gs pos="50000">
                  <a:schemeClr val="tx1">
                    <a:lumMod val="85000"/>
                    <a:lumOff val="15000"/>
                  </a:schemeClr>
                </a:gs>
                <a:gs pos="0">
                  <a:schemeClr val="tx2">
                    <a:lumMod val="20000"/>
                    <a:lumOff val="8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Isosceles Triangle 126"/>
            <p:cNvSpPr/>
            <p:nvPr/>
          </p:nvSpPr>
          <p:spPr>
            <a:xfrm rot="10800000">
              <a:off x="3217307" y="2236335"/>
              <a:ext cx="45719" cy="4571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727836" y="2137693"/>
              <a:ext cx="72648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smtClean="0">
                  <a:solidFill>
                    <a:schemeClr val="bg1"/>
                  </a:solidFill>
                </a:rPr>
                <a:t>Quick Links</a:t>
              </a:r>
              <a:endParaRPr lang="en-US" sz="9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70"/>
          <p:cNvGrpSpPr/>
          <p:nvPr/>
        </p:nvGrpSpPr>
        <p:grpSpPr>
          <a:xfrm>
            <a:off x="2478156" y="4058478"/>
            <a:ext cx="211041" cy="215444"/>
            <a:chOff x="5029200" y="4343400"/>
            <a:chExt cx="211041" cy="215444"/>
          </a:xfrm>
        </p:grpSpPr>
        <p:sp>
          <p:nvSpPr>
            <p:cNvPr id="69" name="Rectangle 68"/>
            <p:cNvSpPr/>
            <p:nvPr/>
          </p:nvSpPr>
          <p:spPr>
            <a:xfrm>
              <a:off x="5057361" y="4352925"/>
              <a:ext cx="182880" cy="18288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029200" y="4343400"/>
              <a:ext cx="1828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/>
                <a:t>1</a:t>
              </a:r>
              <a:endParaRPr lang="en-US" sz="800" b="1" dirty="0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1977888" y="4048539"/>
            <a:ext cx="5998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 Quantity: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1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"/>
          <p:cNvPicPr>
            <a:picLocks noChangeAspect="1" noChangeArrowheads="1"/>
          </p:cNvPicPr>
          <p:nvPr/>
        </p:nvPicPr>
        <p:blipFill>
          <a:blip r:embed="rId2" cstate="print"/>
          <a:srcRect b="1596"/>
          <a:stretch>
            <a:fillRect/>
          </a:stretch>
        </p:blipFill>
        <p:spPr bwMode="auto">
          <a:xfrm>
            <a:off x="498475" y="457200"/>
            <a:ext cx="3209925" cy="577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3" cstate="print"/>
          <a:srcRect t="20731" b="10456"/>
          <a:stretch>
            <a:fillRect/>
          </a:stretch>
        </p:blipFill>
        <p:spPr bwMode="auto">
          <a:xfrm>
            <a:off x="759144" y="5182066"/>
            <a:ext cx="2673666" cy="209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" name="TextBox 59"/>
          <p:cNvSpPr txBox="1"/>
          <p:nvPr/>
        </p:nvSpPr>
        <p:spPr>
          <a:xfrm>
            <a:off x="1534758" y="4963758"/>
            <a:ext cx="9973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chemeClr val="bg1"/>
                </a:solidFill>
              </a:rPr>
              <a:t>--No items in Cart--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762000" y="4914500"/>
            <a:ext cx="2667000" cy="260732"/>
          </a:xfrm>
          <a:prstGeom prst="rect">
            <a:avLst/>
          </a:prstGeom>
          <a:gradFill flip="none" rotWithShape="1">
            <a:gsLst>
              <a:gs pos="50000">
                <a:schemeClr val="tx1">
                  <a:lumMod val="85000"/>
                  <a:lumOff val="15000"/>
                </a:schemeClr>
              </a:gs>
              <a:gs pos="0">
                <a:schemeClr val="tx2">
                  <a:lumMod val="20000"/>
                  <a:lumOff val="8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752475" y="4944708"/>
            <a:ext cx="17411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chemeClr val="bg1"/>
                </a:solidFill>
              </a:rPr>
              <a:t>Added “BVLGARI Milano Large Tote”</a:t>
            </a:r>
            <a:endParaRPr lang="en-US" sz="800" b="1" dirty="0">
              <a:solidFill>
                <a:schemeClr val="bg1"/>
              </a:solidFill>
            </a:endParaRPr>
          </a:p>
        </p:txBody>
      </p:sp>
      <p:pic>
        <p:nvPicPr>
          <p:cNvPr id="123" name="Picture 2" descr="C:\Documents and Settings\195211\Local Settings\Temporary Internet Files\Content.IE5\Y83HBHS9\MCj04414930000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87490" y="4928909"/>
            <a:ext cx="228486" cy="228486"/>
          </a:xfrm>
          <a:prstGeom prst="rect">
            <a:avLst/>
          </a:prstGeom>
          <a:noFill/>
        </p:spPr>
      </p:pic>
      <p:sp>
        <p:nvSpPr>
          <p:cNvPr id="124" name="TextBox 123"/>
          <p:cNvSpPr txBox="1"/>
          <p:nvPr/>
        </p:nvSpPr>
        <p:spPr>
          <a:xfrm>
            <a:off x="3116468" y="4942241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(1)</a:t>
            </a:r>
            <a:endParaRPr lang="en-US" sz="800" b="1" dirty="0"/>
          </a:p>
        </p:txBody>
      </p:sp>
      <p:pic>
        <p:nvPicPr>
          <p:cNvPr id="127" name="Picture 2"/>
          <p:cNvPicPr>
            <a:picLocks noChangeAspect="1" noChangeArrowheads="1"/>
          </p:cNvPicPr>
          <p:nvPr/>
        </p:nvPicPr>
        <p:blipFill>
          <a:blip r:embed="rId5" cstate="print"/>
          <a:srcRect l="855" t="33645"/>
          <a:stretch>
            <a:fillRect/>
          </a:stretch>
        </p:blipFill>
        <p:spPr bwMode="auto">
          <a:xfrm>
            <a:off x="754144" y="1606151"/>
            <a:ext cx="2674856" cy="26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8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2475" y="1458912"/>
            <a:ext cx="2676525" cy="167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" name="Rectangle 128"/>
          <p:cNvSpPr/>
          <p:nvPr/>
        </p:nvSpPr>
        <p:spPr>
          <a:xfrm>
            <a:off x="1171575" y="1668462"/>
            <a:ext cx="1466850" cy="133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1101473" y="1630362"/>
            <a:ext cx="12184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http://m.dfsgalleria.com</a:t>
            </a:r>
            <a:endParaRPr lang="en-US" sz="800" dirty="0"/>
          </a:p>
        </p:txBody>
      </p:sp>
      <p:sp>
        <p:nvSpPr>
          <p:cNvPr id="136" name="Isosceles Triangle 135"/>
          <p:cNvSpPr/>
          <p:nvPr/>
        </p:nvSpPr>
        <p:spPr>
          <a:xfrm rot="10800000">
            <a:off x="3217307" y="2260085"/>
            <a:ext cx="45719" cy="4571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3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7210" t="13409" r="66737" b="80515"/>
          <a:stretch>
            <a:fillRect/>
          </a:stretch>
        </p:blipFill>
        <p:spPr bwMode="auto">
          <a:xfrm>
            <a:off x="747919" y="1904309"/>
            <a:ext cx="871331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" name="TextBox 104"/>
          <p:cNvSpPr txBox="1"/>
          <p:nvPr/>
        </p:nvSpPr>
        <p:spPr>
          <a:xfrm>
            <a:off x="727836" y="2161443"/>
            <a:ext cx="7264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</a:rPr>
              <a:t>Quick Links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038299" y="5815445"/>
            <a:ext cx="4953000" cy="307777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lang="en-US" sz="1400" b="1" i="1" dirty="0" smtClean="0"/>
              <a:t>          User Action: </a:t>
            </a:r>
            <a:r>
              <a:rPr lang="en-US" sz="1400" dirty="0" smtClean="0"/>
              <a:t>User clicks on the “Cart” </a:t>
            </a:r>
          </a:p>
        </p:txBody>
      </p:sp>
      <p:sp>
        <p:nvSpPr>
          <p:cNvPr id="74" name="Up Arrow 73"/>
          <p:cNvSpPr/>
          <p:nvPr/>
        </p:nvSpPr>
        <p:spPr>
          <a:xfrm rot="19327613">
            <a:off x="4116661" y="5817608"/>
            <a:ext cx="257175" cy="257176"/>
          </a:xfrm>
          <a:prstGeom prst="up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Up Arrow 74"/>
          <p:cNvSpPr/>
          <p:nvPr/>
        </p:nvSpPr>
        <p:spPr>
          <a:xfrm rot="19327613">
            <a:off x="3176058" y="5081057"/>
            <a:ext cx="257175" cy="257176"/>
          </a:xfrm>
          <a:prstGeom prst="up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828675" y="3739420"/>
            <a:ext cx="639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>
                <a:solidFill>
                  <a:schemeClr val="bg1"/>
                </a:solidFill>
              </a:rPr>
              <a:t>Next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200" dirty="0" smtClean="0">
                <a:solidFill>
                  <a:schemeClr val="bg1"/>
                </a:solidFill>
              </a:rPr>
              <a:t>&gt;&gt;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00830" y="4228578"/>
            <a:ext cx="400833" cy="457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Rectangle 77"/>
          <p:cNvSpPr/>
          <p:nvPr/>
        </p:nvSpPr>
        <p:spPr>
          <a:xfrm>
            <a:off x="816646" y="2893958"/>
            <a:ext cx="504825" cy="523875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0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92063" y="3580952"/>
            <a:ext cx="402336" cy="469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1" name="Rectangle 100"/>
          <p:cNvSpPr/>
          <p:nvPr/>
        </p:nvSpPr>
        <p:spPr>
          <a:xfrm>
            <a:off x="824729" y="3563489"/>
            <a:ext cx="504825" cy="523875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1445926" y="2845873"/>
            <a:ext cx="1165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Milano Large Tote</a:t>
            </a:r>
          </a:p>
          <a:p>
            <a:r>
              <a:rPr lang="en-US" sz="800" b="1" dirty="0" smtClean="0"/>
              <a:t>Dimensions : 52*37*25</a:t>
            </a:r>
          </a:p>
          <a:p>
            <a:r>
              <a:rPr lang="en-US" sz="800" b="1" dirty="0" smtClean="0"/>
              <a:t>Price : SGD  </a:t>
            </a:r>
            <a:r>
              <a:rPr lang="en-US" sz="800" b="1" dirty="0" smtClean="0">
                <a:solidFill>
                  <a:srgbClr val="FF0000"/>
                </a:solidFill>
              </a:rPr>
              <a:t>9,990.0</a:t>
            </a:r>
            <a:endParaRPr lang="en-US" sz="800" b="1" dirty="0">
              <a:solidFill>
                <a:srgbClr val="FF0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452357" y="3498906"/>
            <a:ext cx="1165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Milano Computer Brief</a:t>
            </a:r>
          </a:p>
          <a:p>
            <a:r>
              <a:rPr lang="en-US" sz="800" b="1" dirty="0" smtClean="0"/>
              <a:t>Dimensions : 50*35*22</a:t>
            </a:r>
          </a:p>
          <a:p>
            <a:r>
              <a:rPr lang="en-US" sz="800" b="1" dirty="0" smtClean="0"/>
              <a:t>Price : SGD </a:t>
            </a:r>
            <a:r>
              <a:rPr lang="en-US" sz="800" b="1" dirty="0" smtClean="0">
                <a:solidFill>
                  <a:srgbClr val="FF0000"/>
                </a:solidFill>
              </a:rPr>
              <a:t>7,960.0</a:t>
            </a:r>
          </a:p>
        </p:txBody>
      </p:sp>
      <p:pic>
        <p:nvPicPr>
          <p:cNvPr id="107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63252" y="2908126"/>
            <a:ext cx="402336" cy="484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8" name="TextBox 107"/>
          <p:cNvSpPr txBox="1"/>
          <p:nvPr/>
        </p:nvSpPr>
        <p:spPr>
          <a:xfrm>
            <a:off x="1454853" y="4139585"/>
            <a:ext cx="1205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Lenny small overnighter</a:t>
            </a:r>
          </a:p>
          <a:p>
            <a:r>
              <a:rPr lang="en-US" sz="800" b="1" dirty="0" smtClean="0"/>
              <a:t>Dimensions : 70*36*25</a:t>
            </a:r>
          </a:p>
          <a:p>
            <a:r>
              <a:rPr lang="en-US" sz="800" b="1" dirty="0" smtClean="0"/>
              <a:t>Price : SGD  </a:t>
            </a:r>
            <a:r>
              <a:rPr lang="en-US" sz="800" b="1" dirty="0" smtClean="0">
                <a:solidFill>
                  <a:srgbClr val="FF0000"/>
                </a:solidFill>
              </a:rPr>
              <a:t>7,669.0</a:t>
            </a:r>
            <a:endParaRPr lang="en-US" sz="800" b="1" dirty="0">
              <a:solidFill>
                <a:srgbClr val="FF0000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833368" y="4198805"/>
            <a:ext cx="504825" cy="523875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/>
          <p:cNvCxnSpPr/>
          <p:nvPr/>
        </p:nvCxnSpPr>
        <p:spPr>
          <a:xfrm>
            <a:off x="771073" y="3467688"/>
            <a:ext cx="265792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784408" y="4123739"/>
            <a:ext cx="264459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2057400" y="4572000"/>
            <a:ext cx="12378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i="1" dirty="0" smtClean="0">
                <a:solidFill>
                  <a:srgbClr val="C00000"/>
                </a:solidFill>
              </a:rPr>
              <a:t>(Currently Not available)</a:t>
            </a:r>
            <a:endParaRPr lang="en-US" sz="800" b="1" i="1" dirty="0">
              <a:solidFill>
                <a:srgbClr val="C0000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33300" y="2309750"/>
            <a:ext cx="91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BVLGARI</a:t>
            </a:r>
            <a:endParaRPr lang="en-US" sz="800" b="1" dirty="0"/>
          </a:p>
        </p:txBody>
      </p:sp>
      <p:sp>
        <p:nvSpPr>
          <p:cNvPr id="115" name="TextBox 114"/>
          <p:cNvSpPr txBox="1"/>
          <p:nvPr/>
        </p:nvSpPr>
        <p:spPr>
          <a:xfrm>
            <a:off x="726140" y="2500050"/>
            <a:ext cx="11304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Men Leather Goods</a:t>
            </a:r>
          </a:p>
        </p:txBody>
      </p:sp>
      <p:grpSp>
        <p:nvGrpSpPr>
          <p:cNvPr id="2" name="Group 115"/>
          <p:cNvGrpSpPr/>
          <p:nvPr/>
        </p:nvGrpSpPr>
        <p:grpSpPr>
          <a:xfrm>
            <a:off x="2575560" y="2506980"/>
            <a:ext cx="797052" cy="178562"/>
            <a:chOff x="4953000" y="4259580"/>
            <a:chExt cx="797052" cy="178562"/>
          </a:xfrm>
        </p:grpSpPr>
        <p:grpSp>
          <p:nvGrpSpPr>
            <p:cNvPr id="3" name="Group 138"/>
            <p:cNvGrpSpPr/>
            <p:nvPr/>
          </p:nvGrpSpPr>
          <p:grpSpPr>
            <a:xfrm>
              <a:off x="4953000" y="4267200"/>
              <a:ext cx="347472" cy="164592"/>
              <a:chOff x="4028981" y="3173226"/>
              <a:chExt cx="347472" cy="164592"/>
            </a:xfrm>
          </p:grpSpPr>
          <p:sp>
            <p:nvSpPr>
              <p:cNvPr id="140" name="Rectangle 139"/>
              <p:cNvSpPr/>
              <p:nvPr/>
            </p:nvSpPr>
            <p:spPr>
              <a:xfrm>
                <a:off x="4028981" y="3173226"/>
                <a:ext cx="347472" cy="164592"/>
              </a:xfrm>
              <a:prstGeom prst="rect">
                <a:avLst/>
              </a:prstGeom>
              <a:solidFill>
                <a:srgbClr val="FFFFFF"/>
              </a:solidFill>
              <a:ln w="635">
                <a:solidFill>
                  <a:schemeClr val="tx1"/>
                </a:solidFill>
              </a:ln>
              <a:effectLst/>
              <a:scene3d>
                <a:camera prst="orthographicFront"/>
                <a:lightRig rig="threePt" dir="t"/>
              </a:scene3d>
              <a:sp3d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1" name="Picture 2" descr="C:\Users\kris\Desktop\soulmates data\nopicT1.gif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4063539" y="3189896"/>
                <a:ext cx="56103" cy="54864"/>
              </a:xfrm>
              <a:prstGeom prst="rect">
                <a:avLst/>
              </a:prstGeom>
              <a:noFill/>
              <a:ln w="508">
                <a:solidFill>
                  <a:schemeClr val="tx1"/>
                </a:solidFill>
              </a:ln>
              <a:effectLst/>
            </p:spPr>
          </p:pic>
          <p:cxnSp>
            <p:nvCxnSpPr>
              <p:cNvPr id="142" name="Straight Connector 141"/>
              <p:cNvCxnSpPr/>
              <p:nvPr/>
            </p:nvCxnSpPr>
            <p:spPr>
              <a:xfrm>
                <a:off x="4166809" y="3195452"/>
                <a:ext cx="164592" cy="410"/>
              </a:xfrm>
              <a:prstGeom prst="line">
                <a:avLst/>
              </a:prstGeom>
              <a:ln w="508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4166809" y="3222822"/>
                <a:ext cx="164592" cy="410"/>
              </a:xfrm>
              <a:prstGeom prst="line">
                <a:avLst/>
              </a:prstGeom>
              <a:ln w="508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4166809" y="3250603"/>
                <a:ext cx="164592" cy="410"/>
              </a:xfrm>
              <a:prstGeom prst="line">
                <a:avLst/>
              </a:prstGeom>
              <a:ln w="508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4061843" y="3277213"/>
                <a:ext cx="274320" cy="410"/>
              </a:xfrm>
              <a:prstGeom prst="line">
                <a:avLst/>
              </a:prstGeom>
              <a:ln w="508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>
                <a:off x="4061843" y="3303202"/>
                <a:ext cx="274320" cy="410"/>
              </a:xfrm>
              <a:prstGeom prst="line">
                <a:avLst/>
              </a:prstGeom>
              <a:ln w="508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193"/>
            <p:cNvGrpSpPr/>
            <p:nvPr/>
          </p:nvGrpSpPr>
          <p:grpSpPr>
            <a:xfrm>
              <a:off x="5345430" y="4259580"/>
              <a:ext cx="404622" cy="178562"/>
              <a:chOff x="5353050" y="4259580"/>
              <a:chExt cx="404622" cy="178562"/>
            </a:xfrm>
          </p:grpSpPr>
          <p:sp>
            <p:nvSpPr>
              <p:cNvPr id="119" name="Rectangle 118"/>
              <p:cNvSpPr/>
              <p:nvPr/>
            </p:nvSpPr>
            <p:spPr>
              <a:xfrm>
                <a:off x="5410200" y="4273550"/>
                <a:ext cx="347472" cy="164592"/>
              </a:xfrm>
              <a:prstGeom prst="rect">
                <a:avLst/>
              </a:prstGeom>
              <a:solidFill>
                <a:srgbClr val="FFFFFF"/>
              </a:solidFill>
              <a:ln w="635">
                <a:solidFill>
                  <a:schemeClr val="tx1">
                    <a:lumMod val="95000"/>
                    <a:lumOff val="5000"/>
                    <a:alpha val="65000"/>
                  </a:schemeClr>
                </a:solidFill>
              </a:ln>
              <a:effectLst/>
              <a:scene3d>
                <a:camera prst="orthographicFront"/>
                <a:lightRig rig="threePt" dir="t"/>
              </a:scene3d>
              <a:sp3d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0" name="Picture 2" descr="C:\Users\kris\Desktop\soulmates data\nopicT1.gif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5434779" y="4297363"/>
                <a:ext cx="37402" cy="36576"/>
              </a:xfrm>
              <a:prstGeom prst="rect">
                <a:avLst/>
              </a:prstGeom>
              <a:noFill/>
              <a:ln w="635">
                <a:solidFill>
                  <a:schemeClr val="tx1">
                    <a:lumMod val="50000"/>
                    <a:lumOff val="50000"/>
                    <a:alpha val="57000"/>
                  </a:schemeClr>
                </a:solidFill>
              </a:ln>
              <a:effectLst/>
            </p:spPr>
          </p:pic>
          <p:pic>
            <p:nvPicPr>
              <p:cNvPr id="126" name="Picture 2" descr="C:\Users\kris\Desktop\soulmates data\nopicT1.gif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5515386" y="4297363"/>
                <a:ext cx="37402" cy="36576"/>
              </a:xfrm>
              <a:prstGeom prst="rect">
                <a:avLst/>
              </a:prstGeom>
              <a:noFill/>
              <a:ln w="635">
                <a:solidFill>
                  <a:schemeClr val="tx1">
                    <a:lumMod val="50000"/>
                    <a:lumOff val="50000"/>
                    <a:alpha val="57000"/>
                  </a:schemeClr>
                </a:solidFill>
              </a:ln>
              <a:effectLst/>
            </p:spPr>
          </p:pic>
          <p:pic>
            <p:nvPicPr>
              <p:cNvPr id="131" name="Picture 2" descr="C:\Users\kris\Desktop\soulmates data\nopicT1.gif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5595654" y="4297363"/>
                <a:ext cx="37402" cy="36576"/>
              </a:xfrm>
              <a:prstGeom prst="rect">
                <a:avLst/>
              </a:prstGeom>
              <a:noFill/>
              <a:ln w="635">
                <a:solidFill>
                  <a:schemeClr val="tx1">
                    <a:lumMod val="50000"/>
                    <a:lumOff val="50000"/>
                    <a:alpha val="57000"/>
                  </a:schemeClr>
                </a:solidFill>
              </a:ln>
              <a:effectLst/>
            </p:spPr>
          </p:pic>
          <p:pic>
            <p:nvPicPr>
              <p:cNvPr id="132" name="Picture 2" descr="C:\Users\kris\Desktop\soulmates data\nopicT1.gif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5676616" y="4297363"/>
                <a:ext cx="37402" cy="36576"/>
              </a:xfrm>
              <a:prstGeom prst="rect">
                <a:avLst/>
              </a:prstGeom>
              <a:noFill/>
              <a:ln w="635">
                <a:solidFill>
                  <a:schemeClr val="tx1">
                    <a:lumMod val="50000"/>
                    <a:lumOff val="50000"/>
                    <a:alpha val="57000"/>
                  </a:schemeClr>
                </a:solidFill>
              </a:ln>
              <a:effectLst/>
            </p:spPr>
          </p:pic>
          <p:pic>
            <p:nvPicPr>
              <p:cNvPr id="133" name="Picture 2" descr="C:\Users\kris\Desktop\soulmates data\nopicT1.gif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5434779" y="4366950"/>
                <a:ext cx="37402" cy="36576"/>
              </a:xfrm>
              <a:prstGeom prst="rect">
                <a:avLst/>
              </a:prstGeom>
              <a:noFill/>
              <a:ln w="635">
                <a:solidFill>
                  <a:schemeClr val="tx1">
                    <a:lumMod val="50000"/>
                    <a:lumOff val="50000"/>
                    <a:alpha val="57000"/>
                  </a:schemeClr>
                </a:solidFill>
              </a:ln>
              <a:effectLst/>
            </p:spPr>
          </p:pic>
          <p:pic>
            <p:nvPicPr>
              <p:cNvPr id="135" name="Picture 2" descr="C:\Users\kris\Desktop\soulmates data\nopicT1.gif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5515386" y="4366950"/>
                <a:ext cx="37402" cy="36576"/>
              </a:xfrm>
              <a:prstGeom prst="rect">
                <a:avLst/>
              </a:prstGeom>
              <a:noFill/>
              <a:ln w="635">
                <a:solidFill>
                  <a:schemeClr val="tx1">
                    <a:lumMod val="50000"/>
                    <a:lumOff val="50000"/>
                    <a:alpha val="57000"/>
                  </a:schemeClr>
                </a:solidFill>
              </a:ln>
              <a:effectLst/>
            </p:spPr>
          </p:pic>
          <p:pic>
            <p:nvPicPr>
              <p:cNvPr id="137" name="Picture 2" descr="C:\Users\kris\Desktop\soulmates data\nopicT1.gif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5595654" y="4366950"/>
                <a:ext cx="37402" cy="36576"/>
              </a:xfrm>
              <a:prstGeom prst="rect">
                <a:avLst/>
              </a:prstGeom>
              <a:noFill/>
              <a:ln w="635">
                <a:solidFill>
                  <a:schemeClr val="tx1">
                    <a:lumMod val="50000"/>
                    <a:lumOff val="50000"/>
                    <a:alpha val="57000"/>
                  </a:schemeClr>
                </a:solidFill>
              </a:ln>
              <a:effectLst/>
            </p:spPr>
          </p:pic>
          <p:pic>
            <p:nvPicPr>
              <p:cNvPr id="138" name="Picture 2" descr="C:\Users\kris\Desktop\soulmates data\nopicT1.gif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5676616" y="4366950"/>
                <a:ext cx="37402" cy="36576"/>
              </a:xfrm>
              <a:prstGeom prst="rect">
                <a:avLst/>
              </a:prstGeom>
              <a:noFill/>
              <a:ln w="635">
                <a:solidFill>
                  <a:schemeClr val="tx1">
                    <a:lumMod val="50000"/>
                    <a:lumOff val="50000"/>
                    <a:alpha val="57000"/>
                  </a:schemeClr>
                </a:solidFill>
              </a:ln>
              <a:effectLst/>
            </p:spPr>
          </p:pic>
          <p:cxnSp>
            <p:nvCxnSpPr>
              <p:cNvPr id="139" name="Straight Connector 138"/>
              <p:cNvCxnSpPr/>
              <p:nvPr/>
            </p:nvCxnSpPr>
            <p:spPr>
              <a:xfrm rot="16200000" flipH="1">
                <a:off x="5266976" y="4345654"/>
                <a:ext cx="173736" cy="1588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Group 146"/>
          <p:cNvGrpSpPr/>
          <p:nvPr/>
        </p:nvGrpSpPr>
        <p:grpSpPr>
          <a:xfrm>
            <a:off x="727836" y="2125818"/>
            <a:ext cx="2701164" cy="230832"/>
            <a:chOff x="727836" y="2137693"/>
            <a:chExt cx="2701164" cy="230832"/>
          </a:xfrm>
        </p:grpSpPr>
        <p:sp>
          <p:nvSpPr>
            <p:cNvPr id="148" name="Rectangle 147"/>
            <p:cNvSpPr/>
            <p:nvPr/>
          </p:nvSpPr>
          <p:spPr>
            <a:xfrm>
              <a:off x="762000" y="2161602"/>
              <a:ext cx="2667000" cy="184532"/>
            </a:xfrm>
            <a:prstGeom prst="rect">
              <a:avLst/>
            </a:prstGeom>
            <a:gradFill flip="none" rotWithShape="1">
              <a:gsLst>
                <a:gs pos="50000">
                  <a:schemeClr val="tx1">
                    <a:lumMod val="85000"/>
                    <a:lumOff val="15000"/>
                  </a:schemeClr>
                </a:gs>
                <a:gs pos="0">
                  <a:schemeClr val="tx2">
                    <a:lumMod val="20000"/>
                    <a:lumOff val="8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Isosceles Triangle 148"/>
            <p:cNvSpPr/>
            <p:nvPr/>
          </p:nvSpPr>
          <p:spPr>
            <a:xfrm rot="10800000">
              <a:off x="3217307" y="2236335"/>
              <a:ext cx="45719" cy="4571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727836" y="2137693"/>
              <a:ext cx="72648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smtClean="0">
                  <a:solidFill>
                    <a:schemeClr val="bg1"/>
                  </a:solidFill>
                </a:rPr>
                <a:t>Quick Links</a:t>
              </a:r>
              <a:endParaRPr lang="en-US" sz="9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Group 151"/>
          <p:cNvGrpSpPr/>
          <p:nvPr/>
        </p:nvGrpSpPr>
        <p:grpSpPr>
          <a:xfrm>
            <a:off x="2209800" y="1951991"/>
            <a:ext cx="1161821" cy="184666"/>
            <a:chOff x="2209800" y="1898651"/>
            <a:chExt cx="1161821" cy="184666"/>
          </a:xfrm>
        </p:grpSpPr>
        <p:sp>
          <p:nvSpPr>
            <p:cNvPr id="153" name="Rounded Rectangle 152"/>
            <p:cNvSpPr/>
            <p:nvPr/>
          </p:nvSpPr>
          <p:spPr>
            <a:xfrm>
              <a:off x="2239518" y="1904780"/>
              <a:ext cx="941832" cy="137160"/>
            </a:xfrm>
            <a:prstGeom prst="roundRect">
              <a:avLst>
                <a:gd name="adj" fmla="val 16667"/>
              </a:avLst>
            </a:prstGeom>
            <a:noFill/>
            <a:ln w="3175">
              <a:solidFill>
                <a:srgbClr val="9EA5A9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2209800" y="1898651"/>
              <a:ext cx="91440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solidFill>
                    <a:srgbClr val="9EA5A9"/>
                  </a:solidFill>
                  <a:latin typeface="Verdana" pitchFamily="34" charset="0"/>
                </a:rPr>
                <a:t>Search Galleria</a:t>
              </a:r>
              <a:endParaRPr lang="en-US" sz="600" dirty="0">
                <a:solidFill>
                  <a:srgbClr val="9EA5A9"/>
                </a:solidFill>
                <a:latin typeface="Verdana" pitchFamily="34" charset="0"/>
              </a:endParaRPr>
            </a:p>
          </p:txBody>
        </p:sp>
        <p:pic>
          <p:nvPicPr>
            <p:cNvPr id="155" name="Picture 2"/>
            <p:cNvPicPr>
              <a:picLocks noChangeAspect="1" noChangeArrowheads="1"/>
            </p:cNvPicPr>
            <p:nvPr/>
          </p:nvPicPr>
          <p:blipFill>
            <a:blip r:embed="rId12" cstate="print"/>
            <a:srcRect l="57853" t="50356" r="40224" b="47507"/>
            <a:stretch>
              <a:fillRect/>
            </a:stretch>
          </p:blipFill>
          <p:spPr bwMode="auto">
            <a:xfrm>
              <a:off x="3228975" y="1911535"/>
              <a:ext cx="142646" cy="118872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</p:spPr>
        </p:pic>
      </p:grpSp>
      <p:sp>
        <p:nvSpPr>
          <p:cNvPr id="66" name="TextBox 65"/>
          <p:cNvSpPr txBox="1"/>
          <p:nvPr/>
        </p:nvSpPr>
        <p:spPr>
          <a:xfrm>
            <a:off x="2363292" y="4944303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</a:rPr>
              <a:t>SGD 7,669</a:t>
            </a:r>
            <a:endParaRPr lang="en-US" sz="9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4" grpId="0" animBg="1"/>
      <p:bldP spid="7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4"/>
          <p:cNvPicPr>
            <a:picLocks noChangeAspect="1" noChangeArrowheads="1"/>
          </p:cNvPicPr>
          <p:nvPr/>
        </p:nvPicPr>
        <p:blipFill>
          <a:blip r:embed="rId3" cstate="print"/>
          <a:srcRect b="1596"/>
          <a:stretch>
            <a:fillRect/>
          </a:stretch>
        </p:blipFill>
        <p:spPr bwMode="auto">
          <a:xfrm>
            <a:off x="498475" y="457200"/>
            <a:ext cx="3209925" cy="577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" name="Picture 2"/>
          <p:cNvPicPr>
            <a:picLocks noChangeAspect="1" noChangeArrowheads="1"/>
          </p:cNvPicPr>
          <p:nvPr/>
        </p:nvPicPr>
        <p:blipFill>
          <a:blip r:embed="rId4" cstate="print"/>
          <a:srcRect t="20731" b="10456"/>
          <a:stretch>
            <a:fillRect/>
          </a:stretch>
        </p:blipFill>
        <p:spPr bwMode="auto">
          <a:xfrm>
            <a:off x="759144" y="5182066"/>
            <a:ext cx="2673666" cy="209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" name="Rectangle 94"/>
          <p:cNvSpPr/>
          <p:nvPr/>
        </p:nvSpPr>
        <p:spPr>
          <a:xfrm>
            <a:off x="1219200" y="1676400"/>
            <a:ext cx="1371600" cy="137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762000" y="2438400"/>
            <a:ext cx="2667000" cy="246888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2000">
                <a:schemeClr val="bg1">
                  <a:lumMod val="95000"/>
                </a:schemeClr>
              </a:gs>
              <a:gs pos="0">
                <a:schemeClr val="bg1">
                  <a:lumMod val="95000"/>
                </a:schemeClr>
              </a:gs>
            </a:gsLst>
          </a:gradFill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62000" y="2450928"/>
            <a:ext cx="2667000" cy="2308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My shopping Cart</a:t>
            </a:r>
            <a:endParaRPr lang="en-US" sz="900" b="1" dirty="0"/>
          </a:p>
        </p:txBody>
      </p:sp>
      <p:sp>
        <p:nvSpPr>
          <p:cNvPr id="60" name="Rectangle 59"/>
          <p:cNvSpPr/>
          <p:nvPr/>
        </p:nvSpPr>
        <p:spPr>
          <a:xfrm>
            <a:off x="762000" y="2667001"/>
            <a:ext cx="2667000" cy="1524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784225" y="2628900"/>
            <a:ext cx="5969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Product</a:t>
            </a:r>
            <a:endParaRPr lang="en-US" sz="8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1924050" y="2628900"/>
            <a:ext cx="5969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Quantity</a:t>
            </a:r>
            <a:endParaRPr lang="en-US" sz="8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2667000" y="2628900"/>
            <a:ext cx="5969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Amount</a:t>
            </a:r>
            <a:endParaRPr lang="en-US" sz="800" b="1" dirty="0"/>
          </a:p>
        </p:txBody>
      </p:sp>
      <p:pic>
        <p:nvPicPr>
          <p:cNvPr id="14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62982" y="2978826"/>
            <a:ext cx="402336" cy="484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1" name="TextBox 140"/>
          <p:cNvSpPr txBox="1"/>
          <p:nvPr/>
        </p:nvSpPr>
        <p:spPr>
          <a:xfrm>
            <a:off x="1313177" y="2910540"/>
            <a:ext cx="981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Dimensions </a:t>
            </a:r>
          </a:p>
          <a:p>
            <a:r>
              <a:rPr lang="en-US" sz="800" b="1" dirty="0" smtClean="0"/>
              <a:t>70*36*25</a:t>
            </a:r>
          </a:p>
          <a:p>
            <a:r>
              <a:rPr lang="en-US" sz="800" b="1" dirty="0" smtClean="0"/>
              <a:t>Price : SGD </a:t>
            </a:r>
            <a:r>
              <a:rPr lang="en-US" sz="800" b="1" dirty="0" smtClean="0">
                <a:solidFill>
                  <a:srgbClr val="FF0000"/>
                </a:solidFill>
              </a:rPr>
              <a:t>7,669.0</a:t>
            </a:r>
            <a:endParaRPr lang="en-US" sz="800" b="1" dirty="0">
              <a:solidFill>
                <a:srgbClr val="FF0000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810960" y="2948640"/>
            <a:ext cx="504825" cy="523875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/>
          <p:cNvSpPr txBox="1"/>
          <p:nvPr/>
        </p:nvSpPr>
        <p:spPr>
          <a:xfrm>
            <a:off x="714115" y="3475505"/>
            <a:ext cx="86273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b="1" dirty="0" smtClean="0"/>
              <a:t>Milano Large Tote</a:t>
            </a:r>
            <a:endParaRPr lang="en-US" sz="700" dirty="0"/>
          </a:p>
        </p:txBody>
      </p:sp>
      <p:sp>
        <p:nvSpPr>
          <p:cNvPr id="74" name="Rectangle 73"/>
          <p:cNvSpPr/>
          <p:nvPr/>
        </p:nvSpPr>
        <p:spPr>
          <a:xfrm>
            <a:off x="762000" y="4914500"/>
            <a:ext cx="2667000" cy="260732"/>
          </a:xfrm>
          <a:prstGeom prst="rect">
            <a:avLst/>
          </a:prstGeom>
          <a:gradFill flip="none" rotWithShape="1">
            <a:gsLst>
              <a:gs pos="50000">
                <a:schemeClr val="tx1">
                  <a:lumMod val="85000"/>
                  <a:lumOff val="15000"/>
                </a:schemeClr>
              </a:gs>
              <a:gs pos="0">
                <a:schemeClr val="tx2">
                  <a:lumMod val="20000"/>
                  <a:lumOff val="8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3" name="Picture 2" descr="C:\Documents and Settings\195211\Local Settings\Temporary Internet Files\Content.IE5\Y83HBHS9\MCj04414930000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87490" y="4928909"/>
            <a:ext cx="228486" cy="228486"/>
          </a:xfrm>
          <a:prstGeom prst="rect">
            <a:avLst/>
          </a:prstGeom>
          <a:noFill/>
        </p:spPr>
      </p:pic>
      <p:sp>
        <p:nvSpPr>
          <p:cNvPr id="86" name="TextBox 85"/>
          <p:cNvSpPr txBox="1"/>
          <p:nvPr/>
        </p:nvSpPr>
        <p:spPr>
          <a:xfrm>
            <a:off x="3116468" y="4942241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(1)</a:t>
            </a:r>
            <a:endParaRPr lang="en-US" sz="800" b="1" dirty="0"/>
          </a:p>
        </p:txBody>
      </p:sp>
      <p:cxnSp>
        <p:nvCxnSpPr>
          <p:cNvPr id="68" name="Straight Connector 67"/>
          <p:cNvCxnSpPr/>
          <p:nvPr/>
        </p:nvCxnSpPr>
        <p:spPr>
          <a:xfrm>
            <a:off x="752061" y="4124739"/>
            <a:ext cx="2695575" cy="18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51451" y="4237386"/>
            <a:ext cx="457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Total</a:t>
            </a:r>
            <a:endParaRPr lang="en-US" sz="1000" b="1" dirty="0"/>
          </a:p>
        </p:txBody>
      </p:sp>
      <p:sp>
        <p:nvSpPr>
          <p:cNvPr id="88" name="Rectangle 87"/>
          <p:cNvSpPr/>
          <p:nvPr/>
        </p:nvSpPr>
        <p:spPr>
          <a:xfrm>
            <a:off x="2599068" y="4250637"/>
            <a:ext cx="7473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dirty="0" smtClean="0"/>
              <a:t>SGD : </a:t>
            </a:r>
            <a:r>
              <a:rPr lang="en-US" sz="800" b="1" dirty="0" smtClean="0">
                <a:solidFill>
                  <a:srgbClr val="FF0000"/>
                </a:solidFill>
              </a:rPr>
              <a:t>7,669.0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2104197" y="2914501"/>
            <a:ext cx="182880" cy="182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2076036" y="2904976"/>
            <a:ext cx="1828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1</a:t>
            </a:r>
            <a:endParaRPr lang="en-US" sz="800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2666172" y="2895451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7,669.0</a:t>
            </a:r>
            <a:endParaRPr lang="en-US" sz="800" dirty="0"/>
          </a:p>
        </p:txBody>
      </p:sp>
      <p:pic>
        <p:nvPicPr>
          <p:cNvPr id="116" name="Picture 2"/>
          <p:cNvPicPr>
            <a:picLocks noChangeAspect="1" noChangeArrowheads="1"/>
          </p:cNvPicPr>
          <p:nvPr/>
        </p:nvPicPr>
        <p:blipFill>
          <a:blip r:embed="rId7" cstate="print"/>
          <a:srcRect l="855" t="33645"/>
          <a:stretch>
            <a:fillRect/>
          </a:stretch>
        </p:blipFill>
        <p:spPr bwMode="auto">
          <a:xfrm>
            <a:off x="754144" y="1606151"/>
            <a:ext cx="2674856" cy="26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7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52475" y="1458912"/>
            <a:ext cx="2676525" cy="167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8" name="Rectangle 117"/>
          <p:cNvSpPr/>
          <p:nvPr/>
        </p:nvSpPr>
        <p:spPr>
          <a:xfrm>
            <a:off x="1171575" y="1668462"/>
            <a:ext cx="1466850" cy="133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1101473" y="1630362"/>
            <a:ext cx="12184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http://m.dfsgalleria.com</a:t>
            </a:r>
            <a:endParaRPr lang="en-US" sz="800" dirty="0"/>
          </a:p>
        </p:txBody>
      </p:sp>
      <p:sp>
        <p:nvSpPr>
          <p:cNvPr id="122" name="Isosceles Triangle 121"/>
          <p:cNvSpPr/>
          <p:nvPr/>
        </p:nvSpPr>
        <p:spPr>
          <a:xfrm rot="10800000">
            <a:off x="3241639" y="2285074"/>
            <a:ext cx="45719" cy="4571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762000" y="2185352"/>
            <a:ext cx="2667000" cy="184532"/>
          </a:xfrm>
          <a:prstGeom prst="rect">
            <a:avLst/>
          </a:prstGeom>
          <a:gradFill flip="none" rotWithShape="1">
            <a:gsLst>
              <a:gs pos="50000">
                <a:schemeClr val="tx1">
                  <a:lumMod val="85000"/>
                  <a:lumOff val="15000"/>
                </a:schemeClr>
              </a:gs>
              <a:gs pos="0">
                <a:schemeClr val="tx2">
                  <a:lumMod val="20000"/>
                  <a:lumOff val="8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Isosceles Triangle 126"/>
          <p:cNvSpPr/>
          <p:nvPr/>
        </p:nvSpPr>
        <p:spPr>
          <a:xfrm rot="10800000">
            <a:off x="3217307" y="2260085"/>
            <a:ext cx="45719" cy="4571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3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7210" t="13409" r="66737" b="80515"/>
          <a:stretch>
            <a:fillRect/>
          </a:stretch>
        </p:blipFill>
        <p:spPr bwMode="auto">
          <a:xfrm>
            <a:off x="747919" y="1904309"/>
            <a:ext cx="871331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" name="TextBox 58"/>
          <p:cNvSpPr txBox="1"/>
          <p:nvPr/>
        </p:nvSpPr>
        <p:spPr>
          <a:xfrm>
            <a:off x="5486400" y="2819400"/>
            <a:ext cx="5164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Reserve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62" name="Picture 2" descr="C:\Documents and Settings\195211\Local Settings\Temporary Internet Files\Content.IE5\Y83HBHS9\MCj04414930000[1]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200400" y="2474174"/>
            <a:ext cx="152400" cy="152400"/>
          </a:xfrm>
          <a:prstGeom prst="rect">
            <a:avLst/>
          </a:prstGeom>
          <a:noFill/>
        </p:spPr>
      </p:pic>
      <p:pic>
        <p:nvPicPr>
          <p:cNvPr id="103" name="Picture 2"/>
          <p:cNvPicPr>
            <a:picLocks noChangeAspect="1" noChangeArrowheads="1"/>
          </p:cNvPicPr>
          <p:nvPr/>
        </p:nvPicPr>
        <p:blipFill>
          <a:blip r:embed="rId11" cstate="print"/>
          <a:srcRect l="57853" t="50356" r="40224" b="47507"/>
          <a:stretch>
            <a:fillRect/>
          </a:stretch>
        </p:blipFill>
        <p:spPr bwMode="auto">
          <a:xfrm>
            <a:off x="3170583" y="1961322"/>
            <a:ext cx="142646" cy="118872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107" name="Rectangle 106"/>
          <p:cNvSpPr/>
          <p:nvPr/>
        </p:nvSpPr>
        <p:spPr>
          <a:xfrm>
            <a:off x="2448339" y="1954695"/>
            <a:ext cx="649558" cy="13363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727836" y="2161443"/>
            <a:ext cx="7264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</a:rPr>
              <a:t>Quick Links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62000" y="1839191"/>
            <a:ext cx="2667000" cy="585216"/>
          </a:xfrm>
          <a:prstGeom prst="rect">
            <a:avLst/>
          </a:prstGeom>
          <a:solidFill>
            <a:schemeClr val="tx1">
              <a:lumMod val="50000"/>
              <a:lumOff val="50000"/>
              <a:alpha val="96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038299" y="5815445"/>
            <a:ext cx="4953000" cy="307777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lang="en-US" sz="1400" b="1" i="1" dirty="0" smtClean="0"/>
              <a:t>          User Action: </a:t>
            </a:r>
            <a:r>
              <a:rPr lang="en-US" sz="1400" dirty="0" smtClean="0"/>
              <a:t>User clicks on “Reserve” to reserve product(s) </a:t>
            </a:r>
          </a:p>
        </p:txBody>
      </p:sp>
      <p:sp>
        <p:nvSpPr>
          <p:cNvPr id="56" name="Up Arrow 55"/>
          <p:cNvSpPr/>
          <p:nvPr/>
        </p:nvSpPr>
        <p:spPr>
          <a:xfrm rot="19327613">
            <a:off x="4116661" y="5817608"/>
            <a:ext cx="257175" cy="257176"/>
          </a:xfrm>
          <a:prstGeom prst="up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2638425" y="4591050"/>
            <a:ext cx="685800" cy="255032"/>
          </a:xfrm>
          <a:prstGeom prst="roundRect">
            <a:avLst>
              <a:gd name="adj" fmla="val 26794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dk1"/>
                </a:solidFill>
              </a:rPr>
              <a:t>Reserve</a:t>
            </a:r>
            <a:endParaRPr lang="en-US" sz="800" b="1" dirty="0">
              <a:solidFill>
                <a:schemeClr val="dk1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809625" y="4591050"/>
            <a:ext cx="1097280" cy="228600"/>
          </a:xfrm>
          <a:prstGeom prst="roundRect">
            <a:avLst>
              <a:gd name="adj" fmla="val 26794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chemeClr val="dk1"/>
                </a:solidFill>
              </a:rPr>
              <a:t>Continue Shopping</a:t>
            </a:r>
            <a:endParaRPr lang="en-US" sz="800" b="1" dirty="0">
              <a:solidFill>
                <a:schemeClr val="dk1"/>
              </a:solidFill>
            </a:endParaRPr>
          </a:p>
        </p:txBody>
      </p:sp>
      <p:grpSp>
        <p:nvGrpSpPr>
          <p:cNvPr id="2" name="Group 66"/>
          <p:cNvGrpSpPr/>
          <p:nvPr/>
        </p:nvGrpSpPr>
        <p:grpSpPr>
          <a:xfrm>
            <a:off x="3220085" y="2922270"/>
            <a:ext cx="152400" cy="160020"/>
            <a:chOff x="3185160" y="3082290"/>
            <a:chExt cx="152400" cy="160020"/>
          </a:xfrm>
        </p:grpSpPr>
        <p:sp>
          <p:nvSpPr>
            <p:cNvPr id="69" name="Rectangle 68"/>
            <p:cNvSpPr/>
            <p:nvPr/>
          </p:nvSpPr>
          <p:spPr>
            <a:xfrm>
              <a:off x="3185160" y="3082290"/>
              <a:ext cx="152400" cy="1524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Multiply 69"/>
            <p:cNvSpPr/>
            <p:nvPr/>
          </p:nvSpPr>
          <p:spPr>
            <a:xfrm>
              <a:off x="3185160" y="3089910"/>
              <a:ext cx="152400" cy="152400"/>
            </a:xfrm>
            <a:prstGeom prst="mathMultiply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752475" y="4944708"/>
            <a:ext cx="17411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chemeClr val="bg1"/>
                </a:solidFill>
              </a:rPr>
              <a:t>Added “BVLGARI Milano Large Tote”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363292" y="4944303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</a:rPr>
              <a:t>SGD 7,669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52947" y="4925841"/>
            <a:ext cx="2667000" cy="228600"/>
          </a:xfrm>
          <a:prstGeom prst="rect">
            <a:avLst/>
          </a:prstGeom>
          <a:solidFill>
            <a:schemeClr val="tx1">
              <a:lumMod val="50000"/>
              <a:lumOff val="50000"/>
              <a:alpha val="96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Up Arrow 96"/>
          <p:cNvSpPr/>
          <p:nvPr/>
        </p:nvSpPr>
        <p:spPr>
          <a:xfrm rot="19327613">
            <a:off x="3099858" y="4700058"/>
            <a:ext cx="257175" cy="257176"/>
          </a:xfrm>
          <a:prstGeom prst="up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9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2" cstate="print"/>
          <a:srcRect b="1596"/>
          <a:stretch>
            <a:fillRect/>
          </a:stretch>
        </p:blipFill>
        <p:spPr bwMode="auto">
          <a:xfrm>
            <a:off x="498475" y="457200"/>
            <a:ext cx="3209925" cy="577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 cstate="print"/>
          <a:srcRect t="20731" b="10456"/>
          <a:stretch>
            <a:fillRect/>
          </a:stretch>
        </p:blipFill>
        <p:spPr bwMode="auto">
          <a:xfrm>
            <a:off x="759144" y="5182066"/>
            <a:ext cx="2673666" cy="209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Rectangle 41"/>
          <p:cNvSpPr/>
          <p:nvPr/>
        </p:nvSpPr>
        <p:spPr>
          <a:xfrm>
            <a:off x="1219200" y="1676400"/>
            <a:ext cx="1371600" cy="137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762000" y="2189820"/>
            <a:ext cx="12843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/>
                </a:solidFill>
              </a:rPr>
              <a:t>Pick up information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62000" y="4914500"/>
            <a:ext cx="2667000" cy="260732"/>
          </a:xfrm>
          <a:prstGeom prst="rect">
            <a:avLst/>
          </a:prstGeom>
          <a:gradFill flip="none" rotWithShape="1">
            <a:gsLst>
              <a:gs pos="50000">
                <a:schemeClr val="tx1">
                  <a:lumMod val="85000"/>
                  <a:lumOff val="15000"/>
                </a:schemeClr>
              </a:gs>
              <a:gs pos="0">
                <a:schemeClr val="tx2">
                  <a:lumMod val="20000"/>
                  <a:lumOff val="8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Picture 2" descr="C:\Documents and Settings\195211\Local Settings\Temporary Internet Files\Content.IE5\Y83HBHS9\MCj04414930000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87490" y="4928909"/>
            <a:ext cx="228486" cy="228486"/>
          </a:xfrm>
          <a:prstGeom prst="rect">
            <a:avLst/>
          </a:prstGeom>
          <a:noFill/>
        </p:spPr>
      </p:pic>
      <p:sp>
        <p:nvSpPr>
          <p:cNvPr id="66" name="TextBox 65"/>
          <p:cNvSpPr txBox="1"/>
          <p:nvPr/>
        </p:nvSpPr>
        <p:spPr>
          <a:xfrm>
            <a:off x="3116468" y="4942241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(1)</a:t>
            </a:r>
            <a:endParaRPr lang="en-US" sz="800" b="1" dirty="0"/>
          </a:p>
        </p:txBody>
      </p:sp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5" cstate="print"/>
          <a:srcRect l="855" t="33645"/>
          <a:stretch>
            <a:fillRect/>
          </a:stretch>
        </p:blipFill>
        <p:spPr bwMode="auto">
          <a:xfrm>
            <a:off x="754144" y="1606151"/>
            <a:ext cx="2674856" cy="26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2475" y="1458912"/>
            <a:ext cx="2676525" cy="167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" name="Rectangle 92"/>
          <p:cNvSpPr/>
          <p:nvPr/>
        </p:nvSpPr>
        <p:spPr>
          <a:xfrm>
            <a:off x="1171575" y="1668462"/>
            <a:ext cx="1466850" cy="133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1101473" y="1630362"/>
            <a:ext cx="12184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http://m.dfsgalleria.com</a:t>
            </a:r>
            <a:endParaRPr lang="en-US" sz="800" dirty="0"/>
          </a:p>
        </p:txBody>
      </p:sp>
      <p:sp>
        <p:nvSpPr>
          <p:cNvPr id="97" name="Rectangle 96"/>
          <p:cNvSpPr/>
          <p:nvPr/>
        </p:nvSpPr>
        <p:spPr>
          <a:xfrm>
            <a:off x="762000" y="2185352"/>
            <a:ext cx="2667000" cy="184532"/>
          </a:xfrm>
          <a:prstGeom prst="rect">
            <a:avLst/>
          </a:prstGeom>
          <a:gradFill flip="none" rotWithShape="1">
            <a:gsLst>
              <a:gs pos="50000">
                <a:schemeClr val="tx1">
                  <a:lumMod val="85000"/>
                  <a:lumOff val="15000"/>
                </a:schemeClr>
              </a:gs>
              <a:gs pos="0">
                <a:schemeClr val="tx2">
                  <a:lumMod val="20000"/>
                  <a:lumOff val="8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7210" t="13409" r="66737" b="80515"/>
          <a:stretch>
            <a:fillRect/>
          </a:stretch>
        </p:blipFill>
        <p:spPr bwMode="auto">
          <a:xfrm>
            <a:off x="747919" y="1904309"/>
            <a:ext cx="871331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" name="TextBox 54"/>
          <p:cNvSpPr txBox="1"/>
          <p:nvPr/>
        </p:nvSpPr>
        <p:spPr>
          <a:xfrm>
            <a:off x="707337" y="2447925"/>
            <a:ext cx="9573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</a:rPr>
              <a:t>*</a:t>
            </a:r>
            <a:r>
              <a:rPr lang="en-US" sz="900" b="1" dirty="0" smtClean="0"/>
              <a:t>Pick Up Details</a:t>
            </a:r>
            <a:endParaRPr lang="en-US" sz="9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040712" y="2686050"/>
            <a:ext cx="11432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I’ll personally pick it up</a:t>
            </a:r>
            <a:endParaRPr 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040712" y="2867025"/>
            <a:ext cx="1518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Will be picked by some one else</a:t>
            </a:r>
            <a:endParaRPr lang="en-US" sz="800" dirty="0"/>
          </a:p>
        </p:txBody>
      </p:sp>
      <p:sp>
        <p:nvSpPr>
          <p:cNvPr id="58" name="Oval 57"/>
          <p:cNvSpPr/>
          <p:nvPr/>
        </p:nvSpPr>
        <p:spPr>
          <a:xfrm>
            <a:off x="993087" y="2743199"/>
            <a:ext cx="89624" cy="85341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993087" y="2933699"/>
            <a:ext cx="89624" cy="85341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716862" y="3238500"/>
            <a:ext cx="1907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rgbClr val="FF0000"/>
                </a:solidFill>
              </a:rPr>
              <a:t>*</a:t>
            </a:r>
            <a:r>
              <a:rPr lang="en-US" sz="800" b="1" dirty="0" smtClean="0"/>
              <a:t>Reservation will be picked up between:</a:t>
            </a:r>
            <a:endParaRPr lang="en-US" sz="800" b="1" dirty="0"/>
          </a:p>
        </p:txBody>
      </p:sp>
      <p:sp>
        <p:nvSpPr>
          <p:cNvPr id="62" name="Rectangle 61"/>
          <p:cNvSpPr/>
          <p:nvPr/>
        </p:nvSpPr>
        <p:spPr>
          <a:xfrm>
            <a:off x="888312" y="3495676"/>
            <a:ext cx="742950" cy="16192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1783662" y="3467100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and</a:t>
            </a:r>
            <a:endParaRPr lang="en-US" sz="800" dirty="0"/>
          </a:p>
        </p:txBody>
      </p:sp>
      <p:pic>
        <p:nvPicPr>
          <p:cNvPr id="68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659837" y="3490914"/>
            <a:ext cx="150329" cy="15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" name="Rectangle 68"/>
          <p:cNvSpPr/>
          <p:nvPr/>
        </p:nvSpPr>
        <p:spPr>
          <a:xfrm>
            <a:off x="2228850" y="3486151"/>
            <a:ext cx="742950" cy="16192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12387" y="3490914"/>
            <a:ext cx="150329" cy="15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1" name="Straight Connector 70"/>
          <p:cNvCxnSpPr/>
          <p:nvPr/>
        </p:nvCxnSpPr>
        <p:spPr>
          <a:xfrm>
            <a:off x="767715" y="3886200"/>
            <a:ext cx="265176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62000" y="3914775"/>
            <a:ext cx="12121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Optional Information</a:t>
            </a:r>
            <a:endParaRPr lang="en-US" sz="9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733425" y="4114800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b="1" i="1" dirty="0" smtClean="0"/>
              <a:t>Provide us with optional information so that we serve you better.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27836" y="2161443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</a:rPr>
              <a:t>Pick Up Information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35912" y="4381104"/>
            <a:ext cx="10214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Arrival in Singapore</a:t>
            </a:r>
            <a:endParaRPr lang="en-US" sz="800" b="1" dirty="0"/>
          </a:p>
        </p:txBody>
      </p:sp>
      <p:sp>
        <p:nvSpPr>
          <p:cNvPr id="78" name="Rectangle 77"/>
          <p:cNvSpPr/>
          <p:nvPr/>
        </p:nvSpPr>
        <p:spPr>
          <a:xfrm>
            <a:off x="812112" y="4714480"/>
            <a:ext cx="742950" cy="13716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666875" y="4714480"/>
            <a:ext cx="742950" cy="13716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121855" y="4690914"/>
            <a:ext cx="150329" cy="15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" name="TextBox 81"/>
          <p:cNvSpPr txBox="1"/>
          <p:nvPr/>
        </p:nvSpPr>
        <p:spPr>
          <a:xfrm>
            <a:off x="733425" y="4518085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Airline</a:t>
            </a:r>
            <a:endParaRPr lang="en-US" sz="800" b="1" dirty="0"/>
          </a:p>
        </p:txBody>
      </p:sp>
      <p:sp>
        <p:nvSpPr>
          <p:cNvPr id="83" name="Rectangle 82"/>
          <p:cNvSpPr/>
          <p:nvPr/>
        </p:nvSpPr>
        <p:spPr>
          <a:xfrm>
            <a:off x="2486025" y="4714479"/>
            <a:ext cx="590550" cy="13716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1609725" y="4521032"/>
            <a:ext cx="5918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Flight No.</a:t>
            </a:r>
            <a:endParaRPr lang="en-US" sz="8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2447925" y="4521032"/>
            <a:ext cx="386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Date</a:t>
            </a:r>
            <a:endParaRPr lang="en-US" sz="800" b="1" dirty="0"/>
          </a:p>
        </p:txBody>
      </p:sp>
      <p:sp>
        <p:nvSpPr>
          <p:cNvPr id="47" name="Rectangle 46"/>
          <p:cNvSpPr/>
          <p:nvPr/>
        </p:nvSpPr>
        <p:spPr>
          <a:xfrm>
            <a:off x="4038299" y="5815445"/>
            <a:ext cx="4953000" cy="307777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lang="en-US" sz="1400" b="1" i="1" dirty="0" smtClean="0"/>
              <a:t>          User Action: </a:t>
            </a:r>
            <a:r>
              <a:rPr lang="en-US" sz="1400" dirty="0" smtClean="0"/>
              <a:t>User Scrolls down to view rest of the form</a:t>
            </a:r>
          </a:p>
        </p:txBody>
      </p:sp>
      <p:sp>
        <p:nvSpPr>
          <p:cNvPr id="48" name="Up Arrow 47"/>
          <p:cNvSpPr/>
          <p:nvPr/>
        </p:nvSpPr>
        <p:spPr>
          <a:xfrm rot="19327613">
            <a:off x="4116661" y="5817608"/>
            <a:ext cx="257175" cy="257176"/>
          </a:xfrm>
          <a:prstGeom prst="up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Up Arrow 49"/>
          <p:cNvSpPr/>
          <p:nvPr/>
        </p:nvSpPr>
        <p:spPr>
          <a:xfrm rot="19327613">
            <a:off x="2642658" y="3938058"/>
            <a:ext cx="257175" cy="257176"/>
          </a:xfrm>
          <a:prstGeom prst="up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53"/>
          <p:cNvGrpSpPr/>
          <p:nvPr/>
        </p:nvGrpSpPr>
        <p:grpSpPr>
          <a:xfrm>
            <a:off x="2209800" y="1951991"/>
            <a:ext cx="1161821" cy="184666"/>
            <a:chOff x="2209800" y="1898651"/>
            <a:chExt cx="1161821" cy="184666"/>
          </a:xfrm>
        </p:grpSpPr>
        <p:sp>
          <p:nvSpPr>
            <p:cNvPr id="63" name="Rounded Rectangle 62"/>
            <p:cNvSpPr/>
            <p:nvPr/>
          </p:nvSpPr>
          <p:spPr>
            <a:xfrm>
              <a:off x="2239518" y="1904780"/>
              <a:ext cx="941832" cy="137160"/>
            </a:xfrm>
            <a:prstGeom prst="roundRect">
              <a:avLst>
                <a:gd name="adj" fmla="val 16667"/>
              </a:avLst>
            </a:prstGeom>
            <a:noFill/>
            <a:ln w="3175">
              <a:solidFill>
                <a:srgbClr val="9EA5A9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209800" y="1898651"/>
              <a:ext cx="91440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solidFill>
                    <a:srgbClr val="9EA5A9"/>
                  </a:solidFill>
                  <a:latin typeface="Verdana" pitchFamily="34" charset="0"/>
                </a:rPr>
                <a:t>Search Galleria</a:t>
              </a:r>
              <a:endParaRPr lang="en-US" sz="600" dirty="0">
                <a:solidFill>
                  <a:srgbClr val="9EA5A9"/>
                </a:solidFill>
                <a:latin typeface="Verdana" pitchFamily="34" charset="0"/>
              </a:endParaRPr>
            </a:p>
          </p:txBody>
        </p:sp>
        <p:pic>
          <p:nvPicPr>
            <p:cNvPr id="80" name="Picture 2"/>
            <p:cNvPicPr>
              <a:picLocks noChangeAspect="1" noChangeArrowheads="1"/>
            </p:cNvPicPr>
            <p:nvPr/>
          </p:nvPicPr>
          <p:blipFill>
            <a:blip r:embed="rId9" cstate="print"/>
            <a:srcRect l="57853" t="50356" r="40224" b="47507"/>
            <a:stretch>
              <a:fillRect/>
            </a:stretch>
          </p:blipFill>
          <p:spPr bwMode="auto">
            <a:xfrm>
              <a:off x="3228975" y="1911535"/>
              <a:ext cx="142646" cy="118872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</p:spPr>
        </p:pic>
      </p:grpSp>
      <p:sp>
        <p:nvSpPr>
          <p:cNvPr id="53" name="TextBox 52"/>
          <p:cNvSpPr txBox="1"/>
          <p:nvPr/>
        </p:nvSpPr>
        <p:spPr>
          <a:xfrm>
            <a:off x="2363292" y="4944303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</a:rPr>
              <a:t>SGD 7,669</a:t>
            </a:r>
            <a:endParaRPr lang="en-US" sz="9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5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2" cstate="print"/>
          <a:srcRect b="1596"/>
          <a:stretch>
            <a:fillRect/>
          </a:stretch>
        </p:blipFill>
        <p:spPr bwMode="auto">
          <a:xfrm>
            <a:off x="498475" y="457200"/>
            <a:ext cx="3209925" cy="577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 cstate="print"/>
          <a:srcRect t="20731" b="10456"/>
          <a:stretch>
            <a:fillRect/>
          </a:stretch>
        </p:blipFill>
        <p:spPr bwMode="auto">
          <a:xfrm>
            <a:off x="759144" y="5182066"/>
            <a:ext cx="2673666" cy="209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Rectangle 41"/>
          <p:cNvSpPr/>
          <p:nvPr/>
        </p:nvSpPr>
        <p:spPr>
          <a:xfrm>
            <a:off x="1219200" y="1676400"/>
            <a:ext cx="1371600" cy="137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762000" y="2189820"/>
            <a:ext cx="12843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/>
                </a:solidFill>
              </a:rPr>
              <a:t>Pick up information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62000" y="4914500"/>
            <a:ext cx="2667000" cy="260732"/>
          </a:xfrm>
          <a:prstGeom prst="rect">
            <a:avLst/>
          </a:prstGeom>
          <a:gradFill flip="none" rotWithShape="1">
            <a:gsLst>
              <a:gs pos="50000">
                <a:schemeClr val="tx1">
                  <a:lumMod val="85000"/>
                  <a:lumOff val="15000"/>
                </a:schemeClr>
              </a:gs>
              <a:gs pos="0">
                <a:schemeClr val="tx2">
                  <a:lumMod val="20000"/>
                  <a:lumOff val="8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Picture 2" descr="C:\Documents and Settings\195211\Local Settings\Temporary Internet Files\Content.IE5\Y83HBHS9\MCj04414930000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87490" y="4928909"/>
            <a:ext cx="228486" cy="228486"/>
          </a:xfrm>
          <a:prstGeom prst="rect">
            <a:avLst/>
          </a:prstGeom>
          <a:noFill/>
        </p:spPr>
      </p:pic>
      <p:sp>
        <p:nvSpPr>
          <p:cNvPr id="66" name="TextBox 65"/>
          <p:cNvSpPr txBox="1"/>
          <p:nvPr/>
        </p:nvSpPr>
        <p:spPr>
          <a:xfrm>
            <a:off x="3116468" y="4942241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(1)</a:t>
            </a:r>
            <a:endParaRPr lang="en-US" sz="800" b="1" dirty="0"/>
          </a:p>
        </p:txBody>
      </p:sp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5" cstate="print"/>
          <a:srcRect l="855" t="33645"/>
          <a:stretch>
            <a:fillRect/>
          </a:stretch>
        </p:blipFill>
        <p:spPr bwMode="auto">
          <a:xfrm>
            <a:off x="754144" y="1606151"/>
            <a:ext cx="2674856" cy="26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2475" y="1458912"/>
            <a:ext cx="2676525" cy="167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" name="Rectangle 92"/>
          <p:cNvSpPr/>
          <p:nvPr/>
        </p:nvSpPr>
        <p:spPr>
          <a:xfrm>
            <a:off x="1171575" y="1668462"/>
            <a:ext cx="1466850" cy="133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1101473" y="1630362"/>
            <a:ext cx="12184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http://m.dfsgalleria.com</a:t>
            </a:r>
            <a:endParaRPr lang="en-US" sz="800" dirty="0"/>
          </a:p>
        </p:txBody>
      </p:sp>
      <p:sp>
        <p:nvSpPr>
          <p:cNvPr id="97" name="Rectangle 96"/>
          <p:cNvSpPr/>
          <p:nvPr/>
        </p:nvSpPr>
        <p:spPr>
          <a:xfrm>
            <a:off x="762000" y="2185352"/>
            <a:ext cx="2667000" cy="184532"/>
          </a:xfrm>
          <a:prstGeom prst="rect">
            <a:avLst/>
          </a:prstGeom>
          <a:gradFill flip="none" rotWithShape="1">
            <a:gsLst>
              <a:gs pos="50000">
                <a:schemeClr val="tx1">
                  <a:lumMod val="85000"/>
                  <a:lumOff val="15000"/>
                </a:schemeClr>
              </a:gs>
              <a:gs pos="0">
                <a:schemeClr val="tx2">
                  <a:lumMod val="20000"/>
                  <a:lumOff val="8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7210" t="13409" r="66737" b="80515"/>
          <a:stretch>
            <a:fillRect/>
          </a:stretch>
        </p:blipFill>
        <p:spPr bwMode="auto">
          <a:xfrm>
            <a:off x="747919" y="1904309"/>
            <a:ext cx="871331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31"/>
          <p:cNvSpPr txBox="1"/>
          <p:nvPr/>
        </p:nvSpPr>
        <p:spPr>
          <a:xfrm>
            <a:off x="735912" y="2409825"/>
            <a:ext cx="10214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Arrival in Singapore</a:t>
            </a:r>
            <a:endParaRPr lang="en-US" sz="800" b="1" dirty="0"/>
          </a:p>
        </p:txBody>
      </p:sp>
      <p:sp>
        <p:nvSpPr>
          <p:cNvPr id="33" name="Rectangle 32"/>
          <p:cNvSpPr/>
          <p:nvPr/>
        </p:nvSpPr>
        <p:spPr>
          <a:xfrm>
            <a:off x="812112" y="2743201"/>
            <a:ext cx="742950" cy="13716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666875" y="2743201"/>
            <a:ext cx="742950" cy="13716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112429" y="2729061"/>
            <a:ext cx="150329" cy="15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TextBox 35"/>
          <p:cNvSpPr txBox="1"/>
          <p:nvPr/>
        </p:nvSpPr>
        <p:spPr>
          <a:xfrm>
            <a:off x="733425" y="2546806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Airline</a:t>
            </a:r>
            <a:endParaRPr lang="en-US" sz="800" b="1" dirty="0"/>
          </a:p>
        </p:txBody>
      </p:sp>
      <p:sp>
        <p:nvSpPr>
          <p:cNvPr id="38" name="Rectangle 37"/>
          <p:cNvSpPr/>
          <p:nvPr/>
        </p:nvSpPr>
        <p:spPr>
          <a:xfrm>
            <a:off x="2486025" y="2743200"/>
            <a:ext cx="590550" cy="13716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609725" y="2549753"/>
            <a:ext cx="5918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Flight No.</a:t>
            </a:r>
            <a:endParaRPr lang="en-US" sz="8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2447925" y="2549753"/>
            <a:ext cx="386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Date</a:t>
            </a:r>
            <a:endParaRPr lang="en-US" sz="8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714375" y="2905125"/>
            <a:ext cx="12971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Departure from Singapore</a:t>
            </a:r>
            <a:endParaRPr lang="en-US" sz="800" b="1" dirty="0"/>
          </a:p>
        </p:txBody>
      </p:sp>
      <p:sp>
        <p:nvSpPr>
          <p:cNvPr id="44" name="Rectangle 43"/>
          <p:cNvSpPr/>
          <p:nvPr/>
        </p:nvSpPr>
        <p:spPr>
          <a:xfrm>
            <a:off x="809625" y="3248026"/>
            <a:ext cx="742950" cy="13716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664388" y="3248026"/>
            <a:ext cx="742950" cy="13716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116845" y="3233391"/>
            <a:ext cx="150329" cy="15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" name="TextBox 46"/>
          <p:cNvSpPr txBox="1"/>
          <p:nvPr/>
        </p:nvSpPr>
        <p:spPr>
          <a:xfrm>
            <a:off x="730938" y="3051631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Airline</a:t>
            </a:r>
            <a:endParaRPr lang="en-US" sz="800" b="1" dirty="0"/>
          </a:p>
        </p:txBody>
      </p:sp>
      <p:sp>
        <p:nvSpPr>
          <p:cNvPr id="48" name="Rectangle 47"/>
          <p:cNvSpPr/>
          <p:nvPr/>
        </p:nvSpPr>
        <p:spPr>
          <a:xfrm>
            <a:off x="2483538" y="3248025"/>
            <a:ext cx="590550" cy="13716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607238" y="3054578"/>
            <a:ext cx="5918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Flight No.</a:t>
            </a:r>
            <a:endParaRPr lang="en-US" sz="8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2445438" y="3054578"/>
            <a:ext cx="386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Date</a:t>
            </a:r>
            <a:endParaRPr lang="en-US" sz="8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723900" y="3457575"/>
            <a:ext cx="8146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Length of Stay:</a:t>
            </a:r>
            <a:endParaRPr lang="en-US" sz="800" b="1" dirty="0"/>
          </a:p>
        </p:txBody>
      </p:sp>
      <p:sp>
        <p:nvSpPr>
          <p:cNvPr id="67" name="Rectangle 66"/>
          <p:cNvSpPr/>
          <p:nvPr/>
        </p:nvSpPr>
        <p:spPr>
          <a:xfrm>
            <a:off x="838200" y="3657601"/>
            <a:ext cx="274320" cy="13716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1066800" y="3638550"/>
            <a:ext cx="3802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days</a:t>
            </a:r>
            <a:endParaRPr lang="en-US" sz="8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1905000" y="3467100"/>
            <a:ext cx="15247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What is Your purpose of Travel:</a:t>
            </a:r>
            <a:endParaRPr lang="en-US" sz="800" b="1" dirty="0"/>
          </a:p>
        </p:txBody>
      </p:sp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9" cstate="print"/>
          <a:srcRect l="51703" t="58787" r="37400" b="38488"/>
          <a:stretch>
            <a:fillRect/>
          </a:stretch>
        </p:blipFill>
        <p:spPr bwMode="auto">
          <a:xfrm>
            <a:off x="2000250" y="3648075"/>
            <a:ext cx="877824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" name="TextBox 76"/>
          <p:cNvSpPr txBox="1"/>
          <p:nvPr/>
        </p:nvSpPr>
        <p:spPr>
          <a:xfrm>
            <a:off x="723900" y="3848100"/>
            <a:ext cx="11913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Where are you staying :</a:t>
            </a:r>
            <a:endParaRPr lang="en-US" sz="800" b="1" dirty="0"/>
          </a:p>
        </p:txBody>
      </p:sp>
      <p:sp>
        <p:nvSpPr>
          <p:cNvPr id="78" name="Rectangle 77"/>
          <p:cNvSpPr/>
          <p:nvPr/>
        </p:nvSpPr>
        <p:spPr>
          <a:xfrm>
            <a:off x="819150" y="4048125"/>
            <a:ext cx="914400" cy="13716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1928811" y="3857625"/>
            <a:ext cx="11641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Accommodation Type: </a:t>
            </a:r>
            <a:endParaRPr lang="en-US" sz="800" b="1" dirty="0"/>
          </a:p>
        </p:txBody>
      </p:sp>
      <p:pic>
        <p:nvPicPr>
          <p:cNvPr id="80" name="Picture 2"/>
          <p:cNvPicPr>
            <a:picLocks noChangeAspect="1" noChangeArrowheads="1"/>
          </p:cNvPicPr>
          <p:nvPr/>
        </p:nvPicPr>
        <p:blipFill>
          <a:blip r:embed="rId9" cstate="print"/>
          <a:srcRect l="51703" t="58787" r="37400" b="38488"/>
          <a:stretch>
            <a:fillRect/>
          </a:stretch>
        </p:blipFill>
        <p:spPr bwMode="auto">
          <a:xfrm>
            <a:off x="2019300" y="4029075"/>
            <a:ext cx="877824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" name="TextBox 80"/>
          <p:cNvSpPr txBox="1"/>
          <p:nvPr/>
        </p:nvSpPr>
        <p:spPr>
          <a:xfrm>
            <a:off x="733425" y="4248150"/>
            <a:ext cx="15023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With whom are you travelling :</a:t>
            </a:r>
            <a:endParaRPr lang="en-US" sz="800" b="1" dirty="0"/>
          </a:p>
        </p:txBody>
      </p:sp>
      <p:pic>
        <p:nvPicPr>
          <p:cNvPr id="82" name="Picture 2"/>
          <p:cNvPicPr>
            <a:picLocks noChangeAspect="1" noChangeArrowheads="1"/>
          </p:cNvPicPr>
          <p:nvPr/>
        </p:nvPicPr>
        <p:blipFill>
          <a:blip r:embed="rId9" cstate="print"/>
          <a:srcRect l="51703" t="58787" r="37400" b="38488"/>
          <a:stretch>
            <a:fillRect/>
          </a:stretch>
        </p:blipFill>
        <p:spPr bwMode="auto">
          <a:xfrm>
            <a:off x="838200" y="4429125"/>
            <a:ext cx="877824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" name="TextBox 85"/>
          <p:cNvSpPr txBox="1"/>
          <p:nvPr/>
        </p:nvSpPr>
        <p:spPr>
          <a:xfrm>
            <a:off x="742950" y="4634851"/>
            <a:ext cx="20104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What will be your mode of transportation :</a:t>
            </a:r>
            <a:endParaRPr lang="en-US" sz="8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727836" y="2161443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</a:rPr>
              <a:t>Pick Up Information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038299" y="5815445"/>
            <a:ext cx="4953000" cy="307777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lang="en-US" sz="1400" b="1" i="1" dirty="0" smtClean="0"/>
              <a:t>          User Action: </a:t>
            </a:r>
            <a:r>
              <a:rPr lang="en-US" sz="1400" dirty="0" smtClean="0"/>
              <a:t>User Scrolls down to view rest of the form</a:t>
            </a:r>
          </a:p>
        </p:txBody>
      </p:sp>
      <p:sp>
        <p:nvSpPr>
          <p:cNvPr id="58" name="Up Arrow 57"/>
          <p:cNvSpPr/>
          <p:nvPr/>
        </p:nvSpPr>
        <p:spPr>
          <a:xfrm rot="19327613">
            <a:off x="4116661" y="5817608"/>
            <a:ext cx="257175" cy="257176"/>
          </a:xfrm>
          <a:prstGeom prst="up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Up Arrow 63"/>
          <p:cNvSpPr/>
          <p:nvPr/>
        </p:nvSpPr>
        <p:spPr>
          <a:xfrm rot="19327613">
            <a:off x="3023657" y="3938057"/>
            <a:ext cx="257175" cy="257176"/>
          </a:xfrm>
          <a:prstGeom prst="up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3348228" y="2375916"/>
            <a:ext cx="76200" cy="25328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352800" y="3332020"/>
            <a:ext cx="7620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70"/>
          <p:cNvGrpSpPr/>
          <p:nvPr/>
        </p:nvGrpSpPr>
        <p:grpSpPr>
          <a:xfrm>
            <a:off x="2209800" y="1951991"/>
            <a:ext cx="1161821" cy="184666"/>
            <a:chOff x="2209800" y="1898651"/>
            <a:chExt cx="1161821" cy="184666"/>
          </a:xfrm>
        </p:grpSpPr>
        <p:sp>
          <p:nvSpPr>
            <p:cNvPr id="72" name="Rounded Rectangle 71"/>
            <p:cNvSpPr/>
            <p:nvPr/>
          </p:nvSpPr>
          <p:spPr>
            <a:xfrm>
              <a:off x="2239518" y="1904780"/>
              <a:ext cx="941832" cy="137160"/>
            </a:xfrm>
            <a:prstGeom prst="roundRect">
              <a:avLst>
                <a:gd name="adj" fmla="val 16667"/>
              </a:avLst>
            </a:prstGeom>
            <a:noFill/>
            <a:ln w="3175">
              <a:solidFill>
                <a:srgbClr val="9EA5A9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209800" y="1898651"/>
              <a:ext cx="91440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solidFill>
                    <a:srgbClr val="9EA5A9"/>
                  </a:solidFill>
                  <a:latin typeface="Verdana" pitchFamily="34" charset="0"/>
                </a:rPr>
                <a:t>Search Galleria</a:t>
              </a:r>
              <a:endParaRPr lang="en-US" sz="600" dirty="0">
                <a:solidFill>
                  <a:srgbClr val="9EA5A9"/>
                </a:solidFill>
                <a:latin typeface="Verdana" pitchFamily="34" charset="0"/>
              </a:endParaRPr>
            </a:p>
          </p:txBody>
        </p:sp>
        <p:pic>
          <p:nvPicPr>
            <p:cNvPr id="85" name="Picture 2"/>
            <p:cNvPicPr>
              <a:picLocks noChangeAspect="1" noChangeArrowheads="1"/>
            </p:cNvPicPr>
            <p:nvPr/>
          </p:nvPicPr>
          <p:blipFill>
            <a:blip r:embed="rId10" cstate="print"/>
            <a:srcRect l="57853" t="50356" r="40224" b="47507"/>
            <a:stretch>
              <a:fillRect/>
            </a:stretch>
          </p:blipFill>
          <p:spPr bwMode="auto">
            <a:xfrm>
              <a:off x="3228975" y="1911535"/>
              <a:ext cx="142646" cy="118872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</p:spPr>
        </p:pic>
      </p:grpSp>
      <p:sp>
        <p:nvSpPr>
          <p:cNvPr id="56" name="TextBox 55"/>
          <p:cNvSpPr txBox="1"/>
          <p:nvPr/>
        </p:nvSpPr>
        <p:spPr>
          <a:xfrm>
            <a:off x="2363292" y="4944303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</a:rPr>
              <a:t>SGD 7,669</a:t>
            </a:r>
            <a:endParaRPr lang="en-US" sz="9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6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2" cstate="print"/>
          <a:srcRect b="1596"/>
          <a:stretch>
            <a:fillRect/>
          </a:stretch>
        </p:blipFill>
        <p:spPr bwMode="auto">
          <a:xfrm>
            <a:off x="498475" y="457200"/>
            <a:ext cx="3209925" cy="577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 cstate="print"/>
          <a:srcRect t="20731" b="10456"/>
          <a:stretch>
            <a:fillRect/>
          </a:stretch>
        </p:blipFill>
        <p:spPr bwMode="auto">
          <a:xfrm>
            <a:off x="759144" y="5182066"/>
            <a:ext cx="2673666" cy="209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Rectangle 41"/>
          <p:cNvSpPr/>
          <p:nvPr/>
        </p:nvSpPr>
        <p:spPr>
          <a:xfrm>
            <a:off x="1219200" y="1676400"/>
            <a:ext cx="1371600" cy="137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762000" y="2189820"/>
            <a:ext cx="12843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/>
                </a:solidFill>
              </a:rPr>
              <a:t>Pick up information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62000" y="4914500"/>
            <a:ext cx="2667000" cy="260732"/>
          </a:xfrm>
          <a:prstGeom prst="rect">
            <a:avLst/>
          </a:prstGeom>
          <a:gradFill flip="none" rotWithShape="1">
            <a:gsLst>
              <a:gs pos="50000">
                <a:schemeClr val="tx1">
                  <a:lumMod val="85000"/>
                  <a:lumOff val="15000"/>
                </a:schemeClr>
              </a:gs>
              <a:gs pos="0">
                <a:schemeClr val="tx2">
                  <a:lumMod val="20000"/>
                  <a:lumOff val="8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Picture 2" descr="C:\Documents and Settings\195211\Local Settings\Temporary Internet Files\Content.IE5\Y83HBHS9\MCj04414930000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87490" y="4928909"/>
            <a:ext cx="228486" cy="228486"/>
          </a:xfrm>
          <a:prstGeom prst="rect">
            <a:avLst/>
          </a:prstGeom>
          <a:noFill/>
        </p:spPr>
      </p:pic>
      <p:sp>
        <p:nvSpPr>
          <p:cNvPr id="66" name="TextBox 65"/>
          <p:cNvSpPr txBox="1"/>
          <p:nvPr/>
        </p:nvSpPr>
        <p:spPr>
          <a:xfrm>
            <a:off x="3116468" y="4942241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(1)</a:t>
            </a:r>
            <a:endParaRPr lang="en-US" sz="800" b="1" dirty="0"/>
          </a:p>
        </p:txBody>
      </p:sp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5" cstate="print"/>
          <a:srcRect l="855" t="33645"/>
          <a:stretch>
            <a:fillRect/>
          </a:stretch>
        </p:blipFill>
        <p:spPr bwMode="auto">
          <a:xfrm>
            <a:off x="754144" y="1606151"/>
            <a:ext cx="2674856" cy="26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2475" y="1458912"/>
            <a:ext cx="2676525" cy="167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" name="Rectangle 92"/>
          <p:cNvSpPr/>
          <p:nvPr/>
        </p:nvSpPr>
        <p:spPr>
          <a:xfrm>
            <a:off x="1171575" y="1668462"/>
            <a:ext cx="1466850" cy="133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1101473" y="1630362"/>
            <a:ext cx="12184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http://m.dfsgalleria.com</a:t>
            </a:r>
            <a:endParaRPr lang="en-US" sz="800" dirty="0"/>
          </a:p>
        </p:txBody>
      </p:sp>
      <p:sp>
        <p:nvSpPr>
          <p:cNvPr id="97" name="Rectangle 96"/>
          <p:cNvSpPr/>
          <p:nvPr/>
        </p:nvSpPr>
        <p:spPr>
          <a:xfrm>
            <a:off x="762000" y="2185352"/>
            <a:ext cx="2667000" cy="184532"/>
          </a:xfrm>
          <a:prstGeom prst="rect">
            <a:avLst/>
          </a:prstGeom>
          <a:gradFill flip="none" rotWithShape="1">
            <a:gsLst>
              <a:gs pos="50000">
                <a:schemeClr val="tx1">
                  <a:lumMod val="85000"/>
                  <a:lumOff val="15000"/>
                </a:schemeClr>
              </a:gs>
              <a:gs pos="0">
                <a:schemeClr val="tx2">
                  <a:lumMod val="20000"/>
                  <a:lumOff val="8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7210" t="13409" r="66737" b="80515"/>
          <a:stretch>
            <a:fillRect/>
          </a:stretch>
        </p:blipFill>
        <p:spPr bwMode="auto">
          <a:xfrm>
            <a:off x="747919" y="1904309"/>
            <a:ext cx="871331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" name="TextBox 54"/>
          <p:cNvSpPr txBox="1"/>
          <p:nvPr/>
        </p:nvSpPr>
        <p:spPr>
          <a:xfrm>
            <a:off x="742950" y="3267075"/>
            <a:ext cx="1241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How often do you travel:</a:t>
            </a:r>
            <a:endParaRPr lang="en-US" sz="800" b="1" dirty="0"/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8" cstate="print"/>
          <a:srcRect l="51703" t="58787" r="37400" b="38488"/>
          <a:stretch>
            <a:fillRect/>
          </a:stretch>
        </p:blipFill>
        <p:spPr bwMode="auto">
          <a:xfrm>
            <a:off x="819150" y="3467100"/>
            <a:ext cx="877824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" name="TextBox 56"/>
          <p:cNvSpPr txBox="1"/>
          <p:nvPr/>
        </p:nvSpPr>
        <p:spPr>
          <a:xfrm>
            <a:off x="742950" y="2435733"/>
            <a:ext cx="20104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What will be your mode of transportation :</a:t>
            </a:r>
            <a:endParaRPr lang="en-US" sz="800" b="1" dirty="0"/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8" cstate="print"/>
          <a:srcRect l="51703" t="58787" r="37400" b="38488"/>
          <a:stretch>
            <a:fillRect/>
          </a:stretch>
        </p:blipFill>
        <p:spPr bwMode="auto">
          <a:xfrm>
            <a:off x="838200" y="2626233"/>
            <a:ext cx="877824" cy="16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" name="TextBox 58"/>
          <p:cNvSpPr txBox="1"/>
          <p:nvPr/>
        </p:nvSpPr>
        <p:spPr>
          <a:xfrm>
            <a:off x="752475" y="2847975"/>
            <a:ext cx="15359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What is your brand preference :</a:t>
            </a:r>
            <a:endParaRPr lang="en-US" sz="800" b="1" dirty="0"/>
          </a:p>
        </p:txBody>
      </p:sp>
      <p:sp>
        <p:nvSpPr>
          <p:cNvPr id="60" name="Rectangle 59"/>
          <p:cNvSpPr/>
          <p:nvPr/>
        </p:nvSpPr>
        <p:spPr>
          <a:xfrm>
            <a:off x="857250" y="3053715"/>
            <a:ext cx="742950" cy="13716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2590800" y="4295775"/>
            <a:ext cx="685800" cy="255032"/>
          </a:xfrm>
          <a:prstGeom prst="roundRect">
            <a:avLst>
              <a:gd name="adj" fmla="val 26794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dk1"/>
                </a:solidFill>
              </a:rPr>
              <a:t>Proceed</a:t>
            </a:r>
            <a:endParaRPr lang="en-US" sz="800" dirty="0">
              <a:solidFill>
                <a:schemeClr val="dk1"/>
              </a:solidFill>
            </a:endParaRPr>
          </a:p>
        </p:txBody>
      </p:sp>
      <p:sp>
        <p:nvSpPr>
          <p:cNvPr id="64" name="Up Arrow 63"/>
          <p:cNvSpPr/>
          <p:nvPr/>
        </p:nvSpPr>
        <p:spPr>
          <a:xfrm rot="19327613">
            <a:off x="3023658" y="4471457"/>
            <a:ext cx="257175" cy="257176"/>
          </a:xfrm>
          <a:prstGeom prst="up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727836" y="2161443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</a:rPr>
              <a:t>Pick Up Information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038299" y="5815445"/>
            <a:ext cx="4953000" cy="307777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lang="en-US" sz="1400" b="1" i="1" dirty="0" smtClean="0"/>
              <a:t>          User Action: </a:t>
            </a:r>
            <a:r>
              <a:rPr lang="en-US" sz="1400" dirty="0" smtClean="0"/>
              <a:t>User clicks on “Proceed” button</a:t>
            </a:r>
          </a:p>
        </p:txBody>
      </p:sp>
      <p:sp>
        <p:nvSpPr>
          <p:cNvPr id="31" name="Up Arrow 30"/>
          <p:cNvSpPr/>
          <p:nvPr/>
        </p:nvSpPr>
        <p:spPr>
          <a:xfrm rot="19327613">
            <a:off x="4116661" y="5817608"/>
            <a:ext cx="257175" cy="257176"/>
          </a:xfrm>
          <a:prstGeom prst="up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39"/>
          <p:cNvGrpSpPr/>
          <p:nvPr/>
        </p:nvGrpSpPr>
        <p:grpSpPr>
          <a:xfrm>
            <a:off x="2209800" y="1951991"/>
            <a:ext cx="1161821" cy="184666"/>
            <a:chOff x="2209800" y="1898651"/>
            <a:chExt cx="1161821" cy="184666"/>
          </a:xfrm>
        </p:grpSpPr>
        <p:sp>
          <p:nvSpPr>
            <p:cNvPr id="41" name="Rounded Rectangle 40"/>
            <p:cNvSpPr/>
            <p:nvPr/>
          </p:nvSpPr>
          <p:spPr>
            <a:xfrm>
              <a:off x="2239518" y="1904780"/>
              <a:ext cx="941832" cy="137160"/>
            </a:xfrm>
            <a:prstGeom prst="roundRect">
              <a:avLst>
                <a:gd name="adj" fmla="val 16667"/>
              </a:avLst>
            </a:prstGeom>
            <a:noFill/>
            <a:ln w="3175">
              <a:solidFill>
                <a:srgbClr val="9EA5A9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209800" y="1898651"/>
              <a:ext cx="91440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solidFill>
                    <a:srgbClr val="9EA5A9"/>
                  </a:solidFill>
                  <a:latin typeface="Verdana" pitchFamily="34" charset="0"/>
                </a:rPr>
                <a:t>Search Galleria</a:t>
              </a:r>
              <a:endParaRPr lang="en-US" sz="600" dirty="0">
                <a:solidFill>
                  <a:srgbClr val="9EA5A9"/>
                </a:solidFill>
                <a:latin typeface="Verdana" pitchFamily="34" charset="0"/>
              </a:endParaRPr>
            </a:p>
          </p:txBody>
        </p:sp>
        <p:pic>
          <p:nvPicPr>
            <p:cNvPr id="44" name="Picture 2"/>
            <p:cNvPicPr>
              <a:picLocks noChangeAspect="1" noChangeArrowheads="1"/>
            </p:cNvPicPr>
            <p:nvPr/>
          </p:nvPicPr>
          <p:blipFill>
            <a:blip r:embed="rId9" cstate="print"/>
            <a:srcRect l="57853" t="50356" r="40224" b="47507"/>
            <a:stretch>
              <a:fillRect/>
            </a:stretch>
          </p:blipFill>
          <p:spPr bwMode="auto">
            <a:xfrm>
              <a:off x="3228975" y="1911535"/>
              <a:ext cx="142646" cy="118872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</p:spPr>
        </p:pic>
      </p:grpSp>
      <p:sp>
        <p:nvSpPr>
          <p:cNvPr id="34" name="TextBox 33"/>
          <p:cNvSpPr txBox="1"/>
          <p:nvPr/>
        </p:nvSpPr>
        <p:spPr>
          <a:xfrm>
            <a:off x="2363292" y="4944303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</a:rPr>
              <a:t>SGD 7,669</a:t>
            </a:r>
            <a:endParaRPr lang="en-US" sz="9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30" grpId="0" animBg="1"/>
      <p:bldP spid="3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 b="1596"/>
          <a:stretch>
            <a:fillRect/>
          </a:stretch>
        </p:blipFill>
        <p:spPr bwMode="auto">
          <a:xfrm>
            <a:off x="498475" y="457200"/>
            <a:ext cx="3209925" cy="577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 t="20731" b="10456"/>
          <a:stretch>
            <a:fillRect/>
          </a:stretch>
        </p:blipFill>
        <p:spPr bwMode="auto">
          <a:xfrm>
            <a:off x="759144" y="5182066"/>
            <a:ext cx="2673666" cy="209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762000" y="2185352"/>
            <a:ext cx="2667000" cy="184532"/>
          </a:xfrm>
          <a:prstGeom prst="rect">
            <a:avLst/>
          </a:prstGeom>
          <a:gradFill flip="none" rotWithShape="1">
            <a:gsLst>
              <a:gs pos="50000">
                <a:schemeClr val="tx1">
                  <a:lumMod val="85000"/>
                  <a:lumOff val="15000"/>
                </a:schemeClr>
              </a:gs>
              <a:gs pos="0">
                <a:schemeClr val="tx2">
                  <a:lumMod val="20000"/>
                  <a:lumOff val="8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2000" y="4953000"/>
            <a:ext cx="2667000" cy="260732"/>
          </a:xfrm>
          <a:prstGeom prst="rect">
            <a:avLst/>
          </a:prstGeom>
          <a:gradFill flip="none" rotWithShape="1">
            <a:gsLst>
              <a:gs pos="50000">
                <a:schemeClr val="tx1">
                  <a:lumMod val="85000"/>
                  <a:lumOff val="15000"/>
                </a:schemeClr>
              </a:gs>
              <a:gs pos="0">
                <a:schemeClr val="tx2">
                  <a:lumMod val="20000"/>
                  <a:lumOff val="8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 descr="C:\Documents and Settings\195211\Local Settings\Temporary Internet Files\Content.IE5\Y83HBHS9\MCj04414930000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87490" y="4928909"/>
            <a:ext cx="228486" cy="228486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3116468" y="4942241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(1)</a:t>
            </a:r>
            <a:endParaRPr lang="en-US" sz="8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746396" y="2346598"/>
            <a:ext cx="15520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50000"/>
                  </a:schemeClr>
                </a:solidFill>
              </a:rPr>
              <a:t>Reservation Confirmation</a:t>
            </a:r>
            <a:endParaRPr 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62000" y="3619500"/>
            <a:ext cx="26459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Thank you for reserving these items at DFS galleria </a:t>
            </a:r>
          </a:p>
          <a:p>
            <a:r>
              <a:rPr lang="en-US" sz="800" dirty="0" smtClean="0"/>
              <a:t>Singapore.</a:t>
            </a:r>
          </a:p>
          <a:p>
            <a:r>
              <a:rPr lang="en-US" sz="800" dirty="0" smtClean="0"/>
              <a:t>We look forward to seeing you at DFS galleria between “27-09-09” and “27-10-09 “. Should there be any issues with  Your reservation our reservation coordinator will Keep in touch with you. You’ll receive an e-mail confirmation shortly</a:t>
            </a:r>
            <a:endParaRPr 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762000" y="2667595"/>
            <a:ext cx="21659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Reservation Number  : </a:t>
            </a:r>
            <a:r>
              <a:rPr lang="en-US" sz="900" b="1" dirty="0" smtClean="0">
                <a:solidFill>
                  <a:srgbClr val="C00000"/>
                </a:solidFill>
              </a:rPr>
              <a:t>#1298</a:t>
            </a:r>
          </a:p>
          <a:p>
            <a:r>
              <a:rPr lang="en-US" sz="900" dirty="0" smtClean="0"/>
              <a:t>Name on Reservation: </a:t>
            </a:r>
            <a:r>
              <a:rPr lang="en-US" sz="900" b="1" dirty="0" smtClean="0"/>
              <a:t>Mr. John</a:t>
            </a:r>
          </a:p>
          <a:p>
            <a:r>
              <a:rPr lang="en-US" sz="900" dirty="0" smtClean="0"/>
              <a:t>Pick Up Location :</a:t>
            </a:r>
            <a:r>
              <a:rPr lang="en-US" sz="900" b="1" dirty="0" smtClean="0"/>
              <a:t>DFS galleria Scotts Road</a:t>
            </a:r>
          </a:p>
          <a:p>
            <a:r>
              <a:rPr lang="en-US" sz="900" b="1" dirty="0" smtClean="0"/>
              <a:t>                                 25 Scotts Road</a:t>
            </a:r>
          </a:p>
          <a:p>
            <a:r>
              <a:rPr lang="en-US" sz="900" b="1" dirty="0" smtClean="0"/>
              <a:t>                                 Singapore 228220</a:t>
            </a:r>
          </a:p>
          <a:p>
            <a:endParaRPr lang="en-US" sz="9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746396" y="2499593"/>
            <a:ext cx="12009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Reservation Details : </a:t>
            </a:r>
            <a:endParaRPr lang="en-US" sz="900" b="1" dirty="0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946421" y="3575323"/>
            <a:ext cx="2200275" cy="952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809014" y="2932063"/>
            <a:ext cx="5405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u="sng" dirty="0" smtClean="0">
                <a:solidFill>
                  <a:srgbClr val="0066FF"/>
                </a:solidFill>
              </a:rPr>
              <a:t>Change</a:t>
            </a:r>
          </a:p>
        </p:txBody>
      </p: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5" cstate="print"/>
          <a:srcRect l="855" t="33645"/>
          <a:stretch>
            <a:fillRect/>
          </a:stretch>
        </p:blipFill>
        <p:spPr bwMode="auto">
          <a:xfrm>
            <a:off x="754144" y="1606151"/>
            <a:ext cx="2674856" cy="26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2475" y="1458912"/>
            <a:ext cx="2676525" cy="167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Rectangle 49"/>
          <p:cNvSpPr/>
          <p:nvPr/>
        </p:nvSpPr>
        <p:spPr>
          <a:xfrm>
            <a:off x="1171575" y="1668462"/>
            <a:ext cx="1466850" cy="133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101473" y="1630362"/>
            <a:ext cx="12184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http://m.dfsgalleria.com</a:t>
            </a:r>
            <a:endParaRPr lang="en-US" sz="800" dirty="0"/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7210" t="13409" r="66737" b="80515"/>
          <a:stretch>
            <a:fillRect/>
          </a:stretch>
        </p:blipFill>
        <p:spPr bwMode="auto">
          <a:xfrm>
            <a:off x="747919" y="1904309"/>
            <a:ext cx="871331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TextBox 34"/>
          <p:cNvSpPr txBox="1"/>
          <p:nvPr/>
        </p:nvSpPr>
        <p:spPr>
          <a:xfrm>
            <a:off x="727836" y="2161443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</a:rPr>
              <a:t>Pick Up Information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958931" y="481445"/>
            <a:ext cx="3014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RESERVATION CONFIRMATION</a:t>
            </a:r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2209800" y="4495800"/>
            <a:ext cx="1097280" cy="228600"/>
          </a:xfrm>
          <a:prstGeom prst="roundRect">
            <a:avLst>
              <a:gd name="adj" fmla="val 26794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chemeClr val="dk1"/>
                </a:solidFill>
              </a:rPr>
              <a:t>Continue Shopping</a:t>
            </a:r>
            <a:endParaRPr lang="en-US" sz="800" b="1" dirty="0">
              <a:solidFill>
                <a:schemeClr val="dk1"/>
              </a:solidFill>
            </a:endParaRPr>
          </a:p>
        </p:txBody>
      </p:sp>
      <p:grpSp>
        <p:nvGrpSpPr>
          <p:cNvPr id="2" name="Group 52"/>
          <p:cNvGrpSpPr/>
          <p:nvPr/>
        </p:nvGrpSpPr>
        <p:grpSpPr>
          <a:xfrm>
            <a:off x="2209800" y="1951991"/>
            <a:ext cx="1161821" cy="184666"/>
            <a:chOff x="2209800" y="1898651"/>
            <a:chExt cx="1161821" cy="184666"/>
          </a:xfrm>
        </p:grpSpPr>
        <p:sp>
          <p:nvSpPr>
            <p:cNvPr id="54" name="Rounded Rectangle 53"/>
            <p:cNvSpPr/>
            <p:nvPr/>
          </p:nvSpPr>
          <p:spPr>
            <a:xfrm>
              <a:off x="2239518" y="1904780"/>
              <a:ext cx="941832" cy="137160"/>
            </a:xfrm>
            <a:prstGeom prst="roundRect">
              <a:avLst>
                <a:gd name="adj" fmla="val 16667"/>
              </a:avLst>
            </a:prstGeom>
            <a:noFill/>
            <a:ln w="3175">
              <a:solidFill>
                <a:srgbClr val="9EA5A9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209800" y="1898651"/>
              <a:ext cx="91440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solidFill>
                    <a:srgbClr val="9EA5A9"/>
                  </a:solidFill>
                  <a:latin typeface="Verdana" pitchFamily="34" charset="0"/>
                </a:rPr>
                <a:t>Search Galleria</a:t>
              </a:r>
              <a:endParaRPr lang="en-US" sz="600" dirty="0">
                <a:solidFill>
                  <a:srgbClr val="9EA5A9"/>
                </a:solidFill>
                <a:latin typeface="Verdana" pitchFamily="34" charset="0"/>
              </a:endParaRPr>
            </a:p>
          </p:txBody>
        </p:sp>
        <p:pic>
          <p:nvPicPr>
            <p:cNvPr id="56" name="Picture 2"/>
            <p:cNvPicPr>
              <a:picLocks noChangeAspect="1" noChangeArrowheads="1"/>
            </p:cNvPicPr>
            <p:nvPr/>
          </p:nvPicPr>
          <p:blipFill>
            <a:blip r:embed="rId8" cstate="print"/>
            <a:srcRect l="57853" t="50356" r="40224" b="47507"/>
            <a:stretch>
              <a:fillRect/>
            </a:stretch>
          </p:blipFill>
          <p:spPr bwMode="auto">
            <a:xfrm>
              <a:off x="3228975" y="1911535"/>
              <a:ext cx="142646" cy="118872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</p:spPr>
        </p:pic>
      </p:grpSp>
      <p:sp>
        <p:nvSpPr>
          <p:cNvPr id="30" name="TextBox 29"/>
          <p:cNvSpPr txBox="1"/>
          <p:nvPr/>
        </p:nvSpPr>
        <p:spPr>
          <a:xfrm>
            <a:off x="2363292" y="4944303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</a:rPr>
              <a:t>SGD 7,669</a:t>
            </a:r>
            <a:endParaRPr lang="en-US" sz="9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8"/>
          <p:cNvSpPr>
            <a:spLocks noGrp="1" noChangeArrowheads="1"/>
          </p:cNvSpPr>
          <p:nvPr>
            <p:ph type="ctrTitle"/>
          </p:nvPr>
        </p:nvSpPr>
        <p:spPr bwMode="auto">
          <a:xfrm>
            <a:off x="990600" y="2590800"/>
            <a:ext cx="3810000" cy="762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algn="l" defTabSz="457200" eaLnBrk="1" hangingPunct="1">
              <a:buClr>
                <a:srgbClr val="FFFFFF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200" b="1" smtClean="0">
                <a:solidFill>
                  <a:srgbClr val="FFFFFF"/>
                </a:solidFill>
                <a:ea typeface="Arial Unicode MS" pitchFamily="34" charset="-128"/>
                <a:cs typeface="Arial Unicode MS" pitchFamily="34" charset="-128"/>
              </a:rPr>
              <a:t>Wal-Mart HEP – Customer Pickup</a:t>
            </a:r>
          </a:p>
        </p:txBody>
      </p:sp>
      <p:pic>
        <p:nvPicPr>
          <p:cNvPr id="7171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56200" y="1724025"/>
            <a:ext cx="3759200" cy="2552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EB929B-57AB-4FBA-8B2A-E2EB0802E67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1860</Words>
  <Application>Microsoft Office PowerPoint</Application>
  <PresentationFormat>On-screen Show (4:3)</PresentationFormat>
  <Paragraphs>543</Paragraphs>
  <Slides>35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Wal-Mart HEP – Customer Pickup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DFS Galleria  UI Screens for Mobile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</vt:vector>
  </TitlesOfParts>
  <Company>Cognizant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144694</dc:creator>
  <cp:lastModifiedBy>m8081363</cp:lastModifiedBy>
  <cp:revision>23</cp:revision>
  <dcterms:created xsi:type="dcterms:W3CDTF">2009-10-29T03:44:45Z</dcterms:created>
  <dcterms:modified xsi:type="dcterms:W3CDTF">2010-10-20T17:58:52Z</dcterms:modified>
</cp:coreProperties>
</file>