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4" r:id="rId2"/>
  </p:sldMasterIdLst>
  <p:notesMasterIdLst>
    <p:notesMasterId r:id="rId27"/>
  </p:notesMasterIdLst>
  <p:sldIdLst>
    <p:sldId id="377" r:id="rId3"/>
    <p:sldId id="256" r:id="rId4"/>
    <p:sldId id="303" r:id="rId5"/>
    <p:sldId id="359" r:id="rId6"/>
    <p:sldId id="360" r:id="rId7"/>
    <p:sldId id="361" r:id="rId8"/>
    <p:sldId id="362" r:id="rId9"/>
    <p:sldId id="363" r:id="rId10"/>
    <p:sldId id="364" r:id="rId11"/>
    <p:sldId id="296" r:id="rId12"/>
    <p:sldId id="365" r:id="rId13"/>
    <p:sldId id="368" r:id="rId14"/>
    <p:sldId id="370" r:id="rId15"/>
    <p:sldId id="298" r:id="rId16"/>
    <p:sldId id="306" r:id="rId17"/>
    <p:sldId id="366" r:id="rId18"/>
    <p:sldId id="367" r:id="rId19"/>
    <p:sldId id="369" r:id="rId20"/>
    <p:sldId id="371" r:id="rId21"/>
    <p:sldId id="372" r:id="rId22"/>
    <p:sldId id="373" r:id="rId23"/>
    <p:sldId id="374" r:id="rId24"/>
    <p:sldId id="375" r:id="rId25"/>
    <p:sldId id="376" r:id="rId26"/>
  </p:sldIdLst>
  <p:sldSz cx="9144000" cy="5040313"/>
  <p:notesSz cx="6858000" cy="9144000"/>
  <p:embeddedFontLst>
    <p:embeddedFont>
      <p:font typeface="华文细黑" panose="02010600040101010101" pitchFamily="2" charset="-122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华康俪金黑W8(P)" panose="020B0800000000000000" pitchFamily="34" charset="-122"/>
      <p:regular r:id="rId33"/>
    </p:embeddedFont>
    <p:embeddedFont>
      <p:font typeface="微软雅黑" panose="020B0503020204020204" pitchFamily="34" charset="-122"/>
      <p:regular r:id="rId34"/>
      <p:bold r:id="rId35"/>
    </p:embeddedFont>
    <p:embeddedFont>
      <p:font typeface="黑体" panose="02010609060101010101" pitchFamily="49" charset="-122"/>
      <p:regular r:id="rId36"/>
    </p:embeddedFont>
    <p:embeddedFont>
      <p:font typeface="方正北魏楷书简体" panose="03000509000000000000" pitchFamily="65" charset="-122"/>
      <p:regular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C9AF5B3-6C30-4B23-BA96-CC4425574B90}">
          <p14:sldIdLst>
            <p14:sldId id="377"/>
            <p14:sldId id="256"/>
            <p14:sldId id="303"/>
            <p14:sldId id="359"/>
            <p14:sldId id="360"/>
            <p14:sldId id="361"/>
            <p14:sldId id="362"/>
            <p14:sldId id="363"/>
            <p14:sldId id="364"/>
            <p14:sldId id="296"/>
            <p14:sldId id="365"/>
            <p14:sldId id="368"/>
            <p14:sldId id="370"/>
            <p14:sldId id="298"/>
            <p14:sldId id="306"/>
            <p14:sldId id="366"/>
            <p14:sldId id="367"/>
            <p14:sldId id="369"/>
            <p14:sldId id="371"/>
            <p14:sldId id="372"/>
            <p14:sldId id="373"/>
            <p14:sldId id="374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0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4F81BD"/>
    <a:srgbClr val="BFBFBF"/>
    <a:srgbClr val="F3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3" autoAdjust="0"/>
    <p:restoredTop sz="94660"/>
  </p:normalViewPr>
  <p:slideViewPr>
    <p:cSldViewPr showGuides="1">
      <p:cViewPr varScale="1">
        <p:scale>
          <a:sx n="92" d="100"/>
          <a:sy n="92" d="100"/>
        </p:scale>
        <p:origin x="726" y="78"/>
      </p:cViewPr>
      <p:guideLst>
        <p:guide orient="horz" pos="2540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F8B3B-5124-42C1-A561-A1C4BC53EED2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19088" y="685800"/>
            <a:ext cx="621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E228E-3611-4C2A-9F4E-6818F1EDB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9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65764"/>
            <a:ext cx="7772400" cy="1080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56177"/>
            <a:ext cx="6400800" cy="12880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9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4139952" y="21590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理论框架与研究假设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539552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 smtClean="0"/>
              <a:t>第一行加粗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21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 userDrawn="1"/>
        </p:nvSpPr>
        <p:spPr>
          <a:xfrm>
            <a:off x="6533704" y="215900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研究方法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 smtClean="0"/>
              <a:t>第一行加粗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22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 userDrawn="1"/>
        </p:nvSpPr>
        <p:spPr>
          <a:xfrm>
            <a:off x="6020744" y="2159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分析与讨论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 smtClean="0"/>
              <a:t>第一行加粗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6020744" y="2159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结论与建议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 smtClean="0"/>
              <a:t>第一行加粗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5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0679"/>
            <a:ext cx="3008313" cy="85405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0679"/>
            <a:ext cx="5111750" cy="430176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54733"/>
            <a:ext cx="3008313" cy="3447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80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28219"/>
            <a:ext cx="5486400" cy="41652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0361"/>
            <a:ext cx="5486400" cy="302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3944746"/>
            <a:ext cx="5486400" cy="591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032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76073"/>
            <a:ext cx="8229600" cy="332637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15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8177"/>
            <a:ext cx="2057400" cy="316069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77"/>
            <a:ext cx="6019800" cy="31606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31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65275"/>
            <a:ext cx="7772400" cy="1081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55913"/>
            <a:ext cx="6400800" cy="12890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08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6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6073"/>
            <a:ext cx="8229600" cy="33263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665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38500"/>
            <a:ext cx="7772400" cy="10017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36775"/>
            <a:ext cx="7772400" cy="11017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27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3325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3325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00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8713"/>
            <a:ext cx="4040188" cy="469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598613"/>
            <a:ext cx="4040188" cy="2903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28713"/>
            <a:ext cx="4041775" cy="469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98613"/>
            <a:ext cx="4041775" cy="2903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10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09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11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3008313" cy="854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0025"/>
            <a:ext cx="5111750" cy="43021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54100"/>
            <a:ext cx="3008313" cy="3448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37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29013"/>
            <a:ext cx="5486400" cy="41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0850"/>
            <a:ext cx="548640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3944938"/>
            <a:ext cx="5486400" cy="592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35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43005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43005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3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38868"/>
            <a:ext cx="7772400" cy="1001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36300"/>
            <a:ext cx="7772400" cy="11025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5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64554"/>
            <a:ext cx="4038600" cy="244431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64554"/>
            <a:ext cx="4038600" cy="244431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3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8237"/>
            <a:ext cx="4040188" cy="4701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598433"/>
            <a:ext cx="4040188" cy="290401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28237"/>
            <a:ext cx="4041775" cy="4701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598433"/>
            <a:ext cx="4041775" cy="290401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5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6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67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559627" y="2159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绪论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 smtClean="0"/>
              <a:t>第一行加粗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8229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5511" userDrawn="1">
          <p15:clr>
            <a:srgbClr val="FBAE40"/>
          </p15:clr>
        </p15:guide>
        <p15:guide id="2" orient="horz" pos="1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 userDrawn="1"/>
        </p:nvSpPr>
        <p:spPr>
          <a:xfrm>
            <a:off x="7559627" y="2159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目录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380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7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51594"/>
            <a:ext cx="9144000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4658625"/>
            <a:ext cx="914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716436"/>
            <a:ext cx="9144000" cy="32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606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3" r:id="rId8"/>
    <p:sldLayoutId id="2147483677" r:id="rId9"/>
    <p:sldLayoutId id="2147483660" r:id="rId10"/>
    <p:sldLayoutId id="2147483662" r:id="rId11"/>
    <p:sldLayoutId id="2147483661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839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76338"/>
            <a:ext cx="8229600" cy="332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672013"/>
            <a:ext cx="21336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646B-F8D4-40C7-8EB6-0AC746299FE6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672013"/>
            <a:ext cx="28956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72013"/>
            <a:ext cx="21336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ingyan.baidu.com/article/7e440953f583572fc0e2ef94.html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Microsoft_Excel_97-2003____1.xls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2988" y="1584052"/>
            <a:ext cx="710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使用</a:t>
            </a:r>
            <a:r>
              <a:rPr lang="zh-CN" altLang="en-US" dirty="0" smtClean="0">
                <a:latin typeface="+mj-ea"/>
                <a:ea typeface="+mj-ea"/>
              </a:rPr>
              <a:t>前请先安装压缩包内的字体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【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华康俪金黑和方正北魏楷书简体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】</a:t>
            </a: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具体安装方法请点击下面链接：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  <a:hlinkClick r:id="rId2"/>
              </a:rPr>
              <a:t>http://jingyan.baidu.com/article/7e440953f583572fc0e2ef94.html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66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24012"/>
            <a:ext cx="4720716" cy="171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4"/>
          <p:cNvSpPr txBox="1"/>
          <p:nvPr/>
        </p:nvSpPr>
        <p:spPr>
          <a:xfrm>
            <a:off x="3604427" y="2837805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答辩人   曹某某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3864114" y="23406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论文标题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6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248561" y="1872084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4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参考版式</a:t>
            </a:r>
            <a:endParaRPr lang="zh-CN" altLang="en-US" sz="4800" dirty="0">
              <a:solidFill>
                <a:schemeClr val="tx2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0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971" y="1251881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在线评论对网络</a:t>
            </a:r>
            <a:r>
              <a:rPr lang="zh-CN" altLang="en-US" sz="40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消费者</a:t>
            </a:r>
            <a:endParaRPr lang="en-US" altLang="zh-CN" sz="4000" dirty="0" smtClean="0">
              <a:solidFill>
                <a:schemeClr val="tx2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sz="40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购买决策</a:t>
            </a:r>
            <a:r>
              <a:rPr lang="zh-CN" altLang="en-US" sz="4000" dirty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的影响研究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2971" y="2880196"/>
            <a:ext cx="20185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答辩人       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指导老师    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360430"/>
            <a:ext cx="467544" cy="234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665957" y="287567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曹某某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5957" y="328553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周某某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5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9912" y="3233265"/>
            <a:ext cx="5040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We’ve changed our </a:t>
            </a:r>
            <a:r>
              <a:rPr lang="en-US" altLang="zh-CN" sz="2400" dirty="0" smtClean="0"/>
              <a:t>teaching </a:t>
            </a:r>
            <a:r>
              <a:rPr lang="en-US" altLang="zh-CN" sz="2400" dirty="0"/>
              <a:t>model </a:t>
            </a:r>
            <a:r>
              <a:rPr lang="en-US" altLang="zh-CN" sz="2400" dirty="0" smtClean="0"/>
              <a:t>to a </a:t>
            </a:r>
            <a:r>
              <a:rPr lang="en-US" altLang="zh-CN" sz="2400" dirty="0"/>
              <a:t>learning </a:t>
            </a:r>
            <a:r>
              <a:rPr lang="en-US" altLang="zh-CN" sz="2400" dirty="0" smtClean="0"/>
              <a:t>model.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4644008" y="3992254"/>
            <a:ext cx="4398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dirty="0" smtClean="0"/>
              <a:t>——A </a:t>
            </a:r>
            <a:r>
              <a:rPr lang="en-US" altLang="zh-CN" sz="2000" dirty="0"/>
              <a:t>principal in the progressing site</a:t>
            </a:r>
            <a:endParaRPr lang="zh-CN" altLang="en-US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9" b="43101"/>
          <a:stretch/>
        </p:blipFill>
        <p:spPr bwMode="auto">
          <a:xfrm>
            <a:off x="-26715" y="531862"/>
            <a:ext cx="9170713" cy="26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59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083" y="1989980"/>
            <a:ext cx="1238250" cy="1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4027" y="1800076"/>
            <a:ext cx="7223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beliefs that puts the customer’s interest first, while not excluding those of all other stakeholders…in order to develop a long-term profitable[viable] enterprise.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634164"/>
            <a:ext cx="1238250" cy="1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59491" y="647948"/>
            <a:ext cx="34091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Orientation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920" y="3190309"/>
            <a:ext cx="3913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——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Deshpandé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, Farley &amp; Webster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1993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791964"/>
            <a:ext cx="611560" cy="288032"/>
          </a:xfrm>
          <a:prstGeom prst="rect">
            <a:avLst/>
          </a:prstGeom>
          <a:solidFill>
            <a:schemeClr val="tx2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50910" y="791964"/>
            <a:ext cx="0" cy="288032"/>
          </a:xfrm>
          <a:prstGeom prst="line">
            <a:avLst/>
          </a:prstGeom>
          <a:ln w="95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99592" y="1558210"/>
            <a:ext cx="7344816" cy="1923892"/>
            <a:chOff x="1008775" y="1368028"/>
            <a:chExt cx="7344816" cy="1923892"/>
          </a:xfrm>
        </p:grpSpPr>
        <p:sp>
          <p:nvSpPr>
            <p:cNvPr id="8" name="矩形 7"/>
            <p:cNvSpPr/>
            <p:nvPr/>
          </p:nvSpPr>
          <p:spPr>
            <a:xfrm>
              <a:off x="1008775" y="1368028"/>
              <a:ext cx="73448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Marketing researchers emphasize the importance of having accurate market intelligence throughout the organization to ensure customer requirements are met and competitive forces repelled.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042988" y="2376140"/>
              <a:ext cx="7129412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051507" y="2491702"/>
              <a:ext cx="873957" cy="769441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H1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22444" y="2460923"/>
              <a:ext cx="59766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</a:rPr>
                <a:t>在线评论的相关性与在线评论的感知有用性是正相关系。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0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73736"/>
              </p:ext>
            </p:extLst>
          </p:nvPr>
        </p:nvGraphicFramePr>
        <p:xfrm>
          <a:off x="1547664" y="838565"/>
          <a:ext cx="6192688" cy="275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图表" r:id="rId4" imgW="6968332" imgH="3103133" progId="Excel.Chart.8">
                  <p:embed/>
                </p:oleObj>
              </mc:Choice>
              <mc:Fallback>
                <p:oleObj name="图表" r:id="rId4" imgW="6968332" imgH="3103133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838565"/>
                        <a:ext cx="6192688" cy="2757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899592" y="1079996"/>
            <a:ext cx="0" cy="230425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06555" y="3595893"/>
            <a:ext cx="0" cy="648072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42988" y="3558291"/>
            <a:ext cx="684076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dirty="0" smtClean="0"/>
              <a:t>从图表中可以得到的信息</a:t>
            </a:r>
            <a:r>
              <a:rPr lang="en-US" altLang="zh-CN" dirty="0" smtClean="0"/>
              <a:t>1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dirty="0" smtClean="0"/>
              <a:t>从图表中可以得到的信息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6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467544" y="1152004"/>
            <a:ext cx="0" cy="108012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9552" y="1079996"/>
            <a:ext cx="237626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dirty="0" smtClean="0"/>
              <a:t>从图表中可以得到的信息</a:t>
            </a:r>
            <a:r>
              <a:rPr lang="en-US" altLang="zh-CN" dirty="0" smtClean="0"/>
              <a:t>1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dirty="0" smtClean="0"/>
              <a:t>从图表中可以得到的信息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17493"/>
              </p:ext>
            </p:extLst>
          </p:nvPr>
        </p:nvGraphicFramePr>
        <p:xfrm>
          <a:off x="3059832" y="1152004"/>
          <a:ext cx="5599535" cy="297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9373"/>
                <a:gridCol w="1040394"/>
                <a:gridCol w="1399884"/>
                <a:gridCol w="1399884"/>
              </a:tblGrid>
              <a:tr h="29215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 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频数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百分比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累计百分比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  <a:tr h="29215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性别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  <a:tr h="29215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男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158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79%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79%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  <a:tr h="29215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女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42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21%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  <a:tr h="29215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年龄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  <a:tr h="29215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20</a:t>
                      </a:r>
                      <a:r>
                        <a:rPr lang="zh-CN" sz="1300" kern="0">
                          <a:effectLst/>
                        </a:rPr>
                        <a:t>岁以下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1.5%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1.5%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  <a:tr h="29215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21-34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50%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51.5%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  <a:tr h="29215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35-44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68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34%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85.5%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  <a:tr h="29215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45-54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23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11.5%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97%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  <a:tr h="29215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55-64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100%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6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68028"/>
            <a:ext cx="4720716" cy="171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4"/>
          <p:cNvSpPr txBox="1"/>
          <p:nvPr/>
        </p:nvSpPr>
        <p:spPr>
          <a:xfrm>
            <a:off x="3604427" y="3024212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答辩人   曹某某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043103" y="2604483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在线评论对网络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消费者购买决策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的影响研究</a:t>
            </a:r>
          </a:p>
        </p:txBody>
      </p:sp>
    </p:spTree>
    <p:extLst>
      <p:ext uri="{BB962C8B-B14F-4D97-AF65-F5344CB8AC3E}">
        <p14:creationId xmlns:p14="http://schemas.microsoft.com/office/powerpoint/2010/main" val="319631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248561" y="1872084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4800" dirty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86619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971" y="1251881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请输入论文标题</a:t>
            </a:r>
            <a:endParaRPr lang="en-US" altLang="zh-CN" sz="4000" dirty="0" smtClean="0">
              <a:solidFill>
                <a:schemeClr val="tx2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2971" y="2808188"/>
            <a:ext cx="30957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答辩人       曹某某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  <a:p>
            <a:pPr algn="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指导老师   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乐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某某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360430"/>
            <a:ext cx="467544" cy="234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763688" y="1079996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【</a:t>
            </a: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壹</a:t>
            </a:r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】</a:t>
            </a: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关于字体</a:t>
            </a:r>
            <a:endParaRPr lang="zh-CN" altLang="en-US" sz="2800" dirty="0">
              <a:solidFill>
                <a:schemeClr val="tx2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1939702" y="1683610"/>
            <a:ext cx="3877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本模版所用字体有以下四种</a:t>
            </a:r>
            <a:endParaRPr lang="zh-CN" altLang="en-US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57607" y="2306064"/>
            <a:ext cx="4555414" cy="1048918"/>
            <a:chOff x="2231416" y="2209190"/>
            <a:chExt cx="4555414" cy="1048918"/>
          </a:xfrm>
        </p:grpSpPr>
        <p:sp>
          <p:nvSpPr>
            <p:cNvPr id="5" name="文本框 1"/>
            <p:cNvSpPr txBox="1">
              <a:spLocks noChangeArrowheads="1"/>
            </p:cNvSpPr>
            <p:nvPr/>
          </p:nvSpPr>
          <p:spPr bwMode="auto">
            <a:xfrm>
              <a:off x="2231416" y="2209190"/>
              <a:ext cx="1723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400" dirty="0" smtClean="0">
                  <a:latin typeface="+mj-ea"/>
                  <a:ea typeface="+mj-ea"/>
                  <a:cs typeface="Times New Roman" panose="02020603050405020304" pitchFamily="18" charset="0"/>
                </a:rPr>
                <a:t>华康俪金黑</a:t>
              </a:r>
              <a:endParaRPr lang="zh-CN" altLang="en-US" sz="2400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1"/>
            <p:cNvSpPr txBox="1">
              <a:spLocks noChangeArrowheads="1"/>
            </p:cNvSpPr>
            <p:nvPr/>
          </p:nvSpPr>
          <p:spPr bwMode="auto">
            <a:xfrm>
              <a:off x="4139952" y="2232124"/>
              <a:ext cx="2646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400" dirty="0">
                  <a:latin typeface="方正北魏楷书简体" panose="03000509000000000000" pitchFamily="65" charset="-122"/>
                  <a:ea typeface="方正北魏楷书简体" panose="03000509000000000000" pitchFamily="65" charset="-122"/>
                  <a:cs typeface="Times New Roman" panose="02020603050405020304" pitchFamily="18" charset="0"/>
                </a:rPr>
                <a:t>方正北魏楷书简体</a:t>
              </a:r>
            </a:p>
          </p:txBody>
        </p:sp>
        <p:sp>
          <p:nvSpPr>
            <p:cNvPr id="7" name="文本框 1"/>
            <p:cNvSpPr txBox="1">
              <a:spLocks noChangeArrowheads="1"/>
            </p:cNvSpPr>
            <p:nvPr/>
          </p:nvSpPr>
          <p:spPr bwMode="auto">
            <a:xfrm>
              <a:off x="2250888" y="2796443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400" dirty="0">
                  <a:latin typeface="+mn-ea"/>
                  <a:ea typeface="+mn-ea"/>
                  <a:cs typeface="Times New Roman" panose="02020603050405020304" pitchFamily="18" charset="0"/>
                </a:rPr>
                <a:t>微软雅黑</a:t>
              </a:r>
            </a:p>
          </p:txBody>
        </p:sp>
        <p:sp>
          <p:nvSpPr>
            <p:cNvPr id="8" name="文本框 1"/>
            <p:cNvSpPr txBox="1">
              <a:spLocks noChangeArrowheads="1"/>
            </p:cNvSpPr>
            <p:nvPr/>
          </p:nvSpPr>
          <p:spPr bwMode="auto">
            <a:xfrm>
              <a:off x="4139952" y="2796443"/>
              <a:ext cx="25655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400" dirty="0" smtClean="0">
                  <a:latin typeface="+mn-lt"/>
                  <a:ea typeface="+mn-ea"/>
                  <a:cs typeface="Times New Roman" panose="02020603050405020304" pitchFamily="18" charset="0"/>
                </a:rPr>
                <a:t>Times New Roman</a:t>
              </a:r>
              <a:endParaRPr lang="zh-CN" altLang="en-US" sz="2400" dirty="0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85599" y="2363417"/>
            <a:ext cx="0" cy="9603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683568" y="769463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【</a:t>
            </a:r>
            <a:r>
              <a:rPr lang="zh-CN" altLang="en-US" sz="2800" dirty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贰</a:t>
            </a:r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】</a:t>
            </a: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关于版式转换</a:t>
            </a:r>
            <a:endParaRPr lang="zh-CN" altLang="en-US" sz="2800" dirty="0">
              <a:solidFill>
                <a:schemeClr val="tx2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859582" y="1373077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右键→版式，即可在各版式间切换</a:t>
            </a:r>
            <a:endParaRPr lang="zh-CN" altLang="en-US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93599"/>
            <a:ext cx="6829425" cy="20669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683568" y="268744"/>
            <a:ext cx="6288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【</a:t>
            </a:r>
            <a:r>
              <a:rPr lang="zh-CN" altLang="en-US" sz="2800" dirty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叁</a:t>
            </a:r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】</a:t>
            </a: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我想改变右上角的标题怎么办？</a:t>
            </a:r>
            <a:endParaRPr lang="zh-CN" altLang="en-US" sz="2800" dirty="0">
              <a:solidFill>
                <a:schemeClr val="tx2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71600" y="893631"/>
            <a:ext cx="2448272" cy="515666"/>
            <a:chOff x="971600" y="1440036"/>
            <a:chExt cx="3760664" cy="79208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/>
            <a:srcRect b="61516"/>
            <a:stretch/>
          </p:blipFill>
          <p:spPr>
            <a:xfrm>
              <a:off x="971600" y="1440036"/>
              <a:ext cx="3760664" cy="79208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2627784" y="1479386"/>
              <a:ext cx="2016224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899592" y="1533530"/>
            <a:ext cx="28083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dirty="0" smtClean="0">
                <a:latin typeface="+mj-ea"/>
                <a:ea typeface="+mj-ea"/>
                <a:cs typeface="Times New Roman" panose="02020603050405020304" pitchFamily="18" charset="0"/>
              </a:rPr>
              <a:t>1 【</a:t>
            </a:r>
            <a:r>
              <a:rPr lang="zh-CN" altLang="en-US" sz="1600" dirty="0" smtClean="0">
                <a:latin typeface="+mj-ea"/>
                <a:ea typeface="+mj-ea"/>
                <a:cs typeface="Times New Roman" panose="02020603050405020304" pitchFamily="18" charset="0"/>
              </a:rPr>
              <a:t>视图</a:t>
            </a:r>
            <a:r>
              <a:rPr lang="en-US" altLang="zh-CN" sz="1600" dirty="0" smtClean="0">
                <a:latin typeface="+mj-ea"/>
                <a:ea typeface="+mj-ea"/>
                <a:cs typeface="Times New Roman" panose="02020603050405020304" pitchFamily="18" charset="0"/>
              </a:rPr>
              <a:t>】</a:t>
            </a:r>
            <a:r>
              <a:rPr lang="zh-CN" altLang="en-US" sz="1600" dirty="0" smtClean="0">
                <a:latin typeface="+mj-ea"/>
                <a:ea typeface="+mj-ea"/>
                <a:cs typeface="Times New Roman" panose="02020603050405020304" pitchFamily="18" charset="0"/>
              </a:rPr>
              <a:t>→</a:t>
            </a:r>
            <a:r>
              <a:rPr lang="en-US" altLang="zh-CN" sz="1600" dirty="0" smtClean="0">
                <a:latin typeface="+mj-ea"/>
                <a:ea typeface="+mj-ea"/>
                <a:cs typeface="Times New Roman" panose="02020603050405020304" pitchFamily="18" charset="0"/>
              </a:rPr>
              <a:t>【</a:t>
            </a:r>
            <a:r>
              <a:rPr lang="zh-CN" altLang="en-US" sz="1600" dirty="0" smtClean="0">
                <a:latin typeface="+mj-ea"/>
                <a:ea typeface="+mj-ea"/>
                <a:cs typeface="Times New Roman" panose="02020603050405020304" pitchFamily="18" charset="0"/>
              </a:rPr>
              <a:t>幻灯片母版</a:t>
            </a:r>
            <a:r>
              <a:rPr lang="en-US" altLang="zh-CN" sz="1600" dirty="0" smtClean="0">
                <a:latin typeface="+mj-ea"/>
                <a:ea typeface="+mj-ea"/>
                <a:cs typeface="Times New Roman" panose="02020603050405020304" pitchFamily="18" charset="0"/>
              </a:rPr>
              <a:t>】</a:t>
            </a:r>
            <a:endParaRPr lang="zh-CN" altLang="en-US" sz="16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24300"/>
            <a:ext cx="4608512" cy="10034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2843808" y="2270888"/>
            <a:ext cx="518608" cy="465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1" name="文本框 1"/>
          <p:cNvSpPr txBox="1">
            <a:spLocks noChangeArrowheads="1"/>
          </p:cNvSpPr>
          <p:nvPr/>
        </p:nvSpPr>
        <p:spPr bwMode="auto">
          <a:xfrm>
            <a:off x="899592" y="3015456"/>
            <a:ext cx="31683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dirty="0" smtClean="0">
                <a:latin typeface="+mj-ea"/>
                <a:ea typeface="+mj-ea"/>
                <a:cs typeface="Times New Roman" panose="02020603050405020304" pitchFamily="18" charset="0"/>
              </a:rPr>
              <a:t>2  </a:t>
            </a:r>
            <a:r>
              <a:rPr lang="zh-CN" altLang="en-US" sz="1600" dirty="0" smtClean="0">
                <a:latin typeface="+mj-ea"/>
                <a:ea typeface="+mj-ea"/>
                <a:cs typeface="Times New Roman" panose="02020603050405020304" pitchFamily="18" charset="0"/>
              </a:rPr>
              <a:t>找到对应的小标题即可修改</a:t>
            </a:r>
            <a:endParaRPr lang="zh-CN" altLang="en-US" sz="16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49" y="3384252"/>
            <a:ext cx="4608512" cy="10094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2"/>
          <p:cNvSpPr txBox="1"/>
          <p:nvPr/>
        </p:nvSpPr>
        <p:spPr>
          <a:xfrm>
            <a:off x="5940152" y="4300611"/>
            <a:ext cx="3185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同理也可以改变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下方长条形的颜色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442135" y="1633574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【</a:t>
            </a: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肆</a:t>
            </a:r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】</a:t>
            </a: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关于配色</a:t>
            </a:r>
            <a:endParaRPr lang="zh-CN" altLang="en-US" sz="2800" dirty="0">
              <a:solidFill>
                <a:schemeClr val="tx2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1618149" y="2204201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本模版用了三种颜色：</a:t>
            </a:r>
            <a:r>
              <a:rPr lang="zh-CN" altLang="en-US" sz="24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蓝</a:t>
            </a:r>
            <a:r>
              <a:rPr lang="zh-CN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，黑，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灰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文本框 1"/>
          <p:cNvSpPr txBox="1">
            <a:spLocks noChangeArrowheads="1"/>
          </p:cNvSpPr>
          <p:nvPr/>
        </p:nvSpPr>
        <p:spPr bwMode="auto">
          <a:xfrm>
            <a:off x="1618149" y="2698853"/>
            <a:ext cx="60837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答辩是个庄重的场合，蓝色可以适当地将气氛压下。</a:t>
            </a:r>
            <a:endParaRPr lang="en-US" altLang="zh-CN" sz="2000" dirty="0" smtClean="0">
              <a:solidFill>
                <a:schemeClr val="tx2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+mj-ea"/>
                <a:ea typeface="+mj-ea"/>
                <a:cs typeface="Times New Roman" panose="02020603050405020304" pitchFamily="18" charset="0"/>
              </a:rPr>
              <a:t>黑主体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，灰则负责制造层次感。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97814" y="1633574"/>
            <a:ext cx="5748373" cy="1773165"/>
            <a:chOff x="1442135" y="1633574"/>
            <a:chExt cx="5748373" cy="1773165"/>
          </a:xfrm>
        </p:grpSpPr>
        <p:sp>
          <p:nvSpPr>
            <p:cNvPr id="4" name="文本框 1"/>
            <p:cNvSpPr txBox="1">
              <a:spLocks noChangeArrowheads="1"/>
            </p:cNvSpPr>
            <p:nvPr/>
          </p:nvSpPr>
          <p:spPr bwMode="auto">
            <a:xfrm>
              <a:off x="1442135" y="1633574"/>
              <a:ext cx="51459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800" dirty="0" smtClean="0">
                  <a:solidFill>
                    <a:schemeClr val="tx2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【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伍</a:t>
              </a:r>
              <a:r>
                <a:rPr lang="en-US" altLang="zh-CN" sz="2800" dirty="0" smtClean="0">
                  <a:solidFill>
                    <a:schemeClr val="tx2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】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关于该</a:t>
              </a:r>
              <a:r>
                <a:rPr lang="en-US" altLang="zh-CN" sz="2800" dirty="0" smtClean="0">
                  <a:solidFill>
                    <a:schemeClr val="tx2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PPT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还有其他疑问</a:t>
              </a:r>
              <a:endParaRPr lang="zh-CN" altLang="en-US" sz="2800" dirty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3" name="文本框 1"/>
            <p:cNvSpPr txBox="1">
              <a:spLocks noChangeArrowheads="1"/>
            </p:cNvSpPr>
            <p:nvPr/>
          </p:nvSpPr>
          <p:spPr bwMode="auto">
            <a:xfrm>
              <a:off x="1618149" y="2204201"/>
              <a:ext cx="55723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400" dirty="0" smtClean="0">
                  <a:latin typeface="+mj-ea"/>
                  <a:ea typeface="+mj-ea"/>
                  <a:cs typeface="Times New Roman" panose="02020603050405020304" pitchFamily="18" charset="0"/>
                </a:rPr>
                <a:t>如果你在新浪微博上，欢迎</a:t>
              </a:r>
              <a:r>
                <a:rPr lang="en-US" altLang="zh-CN" sz="2400" dirty="0" smtClean="0">
                  <a:latin typeface="+mj-ea"/>
                  <a:ea typeface="+mj-ea"/>
                  <a:cs typeface="Times New Roman" panose="02020603050405020304" pitchFamily="18" charset="0"/>
                </a:rPr>
                <a:t>@</a:t>
              </a:r>
              <a:r>
                <a:rPr lang="zh-CN" altLang="en-US" sz="2400" dirty="0" smtClean="0">
                  <a:latin typeface="+mj-ea"/>
                  <a:ea typeface="+mj-ea"/>
                  <a:cs typeface="Times New Roman" panose="02020603050405020304" pitchFamily="18" charset="0"/>
                </a:rPr>
                <a:t>曹将</a:t>
              </a:r>
              <a:r>
                <a:rPr lang="en-US" altLang="zh-CN" sz="2400" dirty="0" err="1" smtClean="0">
                  <a:latin typeface="+mj-ea"/>
                  <a:ea typeface="+mj-ea"/>
                  <a:cs typeface="Times New Roman" panose="02020603050405020304" pitchFamily="18" charset="0"/>
                </a:rPr>
                <a:t>PPTao</a:t>
              </a:r>
              <a:endParaRPr lang="zh-CN" altLang="en-US" sz="2400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1618149" y="2698853"/>
              <a:ext cx="48013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000" dirty="0" smtClean="0">
                  <a:latin typeface="+mj-ea"/>
                  <a:ea typeface="+mj-ea"/>
                  <a:cs typeface="Times New Roman" panose="02020603050405020304" pitchFamily="18" charset="0"/>
                </a:rPr>
                <a:t>如果你习惯用邮件交流，欢迎发送问题至</a:t>
              </a:r>
              <a:endParaRPr lang="en-US" altLang="zh-CN" sz="2000" dirty="0" smtClean="0"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2000" dirty="0" smtClean="0">
                  <a:latin typeface="+mj-ea"/>
                  <a:ea typeface="+mj-ea"/>
                  <a:cs typeface="Times New Roman" panose="02020603050405020304" pitchFamily="18" charset="0"/>
                </a:rPr>
                <a:t>caojiangppt@qq.com</a:t>
              </a:r>
              <a:endParaRPr lang="zh-CN" altLang="en-US" sz="2000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06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15616" y="1778720"/>
            <a:ext cx="4024313" cy="646113"/>
            <a:chOff x="2699792" y="1450206"/>
            <a:chExt cx="4024313" cy="646113"/>
          </a:xfrm>
        </p:grpSpPr>
        <p:sp>
          <p:nvSpPr>
            <p:cNvPr id="14" name="文本框 13"/>
            <p:cNvSpPr txBox="1"/>
            <p:nvPr/>
          </p:nvSpPr>
          <p:spPr>
            <a:xfrm>
              <a:off x="2699792" y="1450206"/>
              <a:ext cx="441325" cy="6461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3126830" y="1566094"/>
              <a:ext cx="184150" cy="3968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3307805" y="1523231"/>
              <a:ext cx="3416300" cy="523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理论框架与研究假设</a:t>
              </a:r>
            </a:p>
          </p:txBody>
        </p:sp>
      </p:grpSp>
      <p:grpSp>
        <p:nvGrpSpPr>
          <p:cNvPr id="17" name="组合 29"/>
          <p:cNvGrpSpPr>
            <a:grpSpLocks/>
          </p:cNvGrpSpPr>
          <p:nvPr/>
        </p:nvGrpSpPr>
        <p:grpSpPr bwMode="auto">
          <a:xfrm>
            <a:off x="3749102" y="1007988"/>
            <a:ext cx="2228850" cy="646113"/>
            <a:chOff x="944675" y="2321360"/>
            <a:chExt cx="2228418" cy="646331"/>
          </a:xfrm>
        </p:grpSpPr>
        <p:sp>
          <p:nvSpPr>
            <p:cNvPr id="18" name="文本框 17"/>
            <p:cNvSpPr txBox="1"/>
            <p:nvPr/>
          </p:nvSpPr>
          <p:spPr>
            <a:xfrm>
              <a:off x="944675" y="2321360"/>
              <a:ext cx="441239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1371629" y="2438875"/>
              <a:ext cx="184114" cy="3954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552569" y="2395998"/>
              <a:ext cx="1620524" cy="5224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文献综述</a:t>
              </a:r>
            </a:p>
          </p:txBody>
        </p:sp>
      </p:grpSp>
      <p:grpSp>
        <p:nvGrpSpPr>
          <p:cNvPr id="21" name="组合 37"/>
          <p:cNvGrpSpPr>
            <a:grpSpLocks/>
          </p:cNvGrpSpPr>
          <p:nvPr/>
        </p:nvGrpSpPr>
        <p:grpSpPr bwMode="auto">
          <a:xfrm>
            <a:off x="1122310" y="1007988"/>
            <a:ext cx="1509713" cy="646113"/>
            <a:chOff x="944675" y="2321360"/>
            <a:chExt cx="1510272" cy="646331"/>
          </a:xfrm>
        </p:grpSpPr>
        <p:sp>
          <p:nvSpPr>
            <p:cNvPr id="22" name="文本框 21"/>
            <p:cNvSpPr txBox="1"/>
            <p:nvPr/>
          </p:nvSpPr>
          <p:spPr>
            <a:xfrm>
              <a:off x="944675" y="2321360"/>
              <a:ext cx="441488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1371871" y="2438875"/>
              <a:ext cx="184218" cy="3954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552913" y="2395998"/>
              <a:ext cx="902034" cy="5224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绪论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22310" y="2507383"/>
            <a:ext cx="2228850" cy="646112"/>
            <a:chOff x="2699792" y="2178869"/>
            <a:chExt cx="2228850" cy="646112"/>
          </a:xfrm>
        </p:grpSpPr>
        <p:sp>
          <p:nvSpPr>
            <p:cNvPr id="25" name="文本框 24"/>
            <p:cNvSpPr txBox="1"/>
            <p:nvPr/>
          </p:nvSpPr>
          <p:spPr>
            <a:xfrm>
              <a:off x="2699792" y="2178869"/>
              <a:ext cx="441325" cy="646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3126830" y="2296344"/>
              <a:ext cx="184150" cy="3952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3307805" y="2253481"/>
              <a:ext cx="1620837" cy="522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研究方法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49102" y="2520083"/>
            <a:ext cx="2587625" cy="646112"/>
            <a:chOff x="2699792" y="2909119"/>
            <a:chExt cx="2587625" cy="646112"/>
          </a:xfrm>
        </p:grpSpPr>
        <p:sp>
          <p:nvSpPr>
            <p:cNvPr id="28" name="文本框 27"/>
            <p:cNvSpPr txBox="1"/>
            <p:nvPr/>
          </p:nvSpPr>
          <p:spPr>
            <a:xfrm>
              <a:off x="2699792" y="2909119"/>
              <a:ext cx="441325" cy="646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flipH="1">
              <a:off x="3126830" y="3025006"/>
              <a:ext cx="184150" cy="3968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3307805" y="2982144"/>
              <a:ext cx="1979612" cy="523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分析与讨论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122310" y="3281565"/>
            <a:ext cx="2587625" cy="646113"/>
            <a:chOff x="2699792" y="3637781"/>
            <a:chExt cx="2587625" cy="646113"/>
          </a:xfrm>
        </p:grpSpPr>
        <p:sp>
          <p:nvSpPr>
            <p:cNvPr id="31" name="文本框 30"/>
            <p:cNvSpPr txBox="1"/>
            <p:nvPr/>
          </p:nvSpPr>
          <p:spPr>
            <a:xfrm>
              <a:off x="2699792" y="3637781"/>
              <a:ext cx="441325" cy="6461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6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H="1">
              <a:off x="3126830" y="3755256"/>
              <a:ext cx="184150" cy="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307805" y="3712394"/>
              <a:ext cx="1979612" cy="5222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结论与建议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797202" y="1872084"/>
            <a:ext cx="55495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zh-CN" altLang="en-US" sz="4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6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6000" dirty="0">
            <a:solidFill>
              <a:schemeClr val="tx2"/>
            </a:solidFill>
            <a:latin typeface="+mj-ea"/>
            <a:ea typeface="+mj-ea"/>
          </a:defRPr>
        </a:defPPr>
      </a:lstStyle>
    </a:spDef>
    <a:lnDef>
      <a:spPr>
        <a:ln w="9525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437</Words>
  <Application>Microsoft Office PowerPoint</Application>
  <PresentationFormat>自定义</PresentationFormat>
  <Paragraphs>104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华文细黑</vt:lpstr>
      <vt:lpstr>Calibri</vt:lpstr>
      <vt:lpstr>华康俪金黑W8(P)</vt:lpstr>
      <vt:lpstr>Times New Roman</vt:lpstr>
      <vt:lpstr>微软雅黑</vt:lpstr>
      <vt:lpstr>Arial</vt:lpstr>
      <vt:lpstr>黑体</vt:lpstr>
      <vt:lpstr>方正北魏楷书简体</vt:lpstr>
      <vt:lpstr>Wingdings</vt:lpstr>
      <vt:lpstr>宋体</vt:lpstr>
      <vt:lpstr>Office 主题​​</vt:lpstr>
      <vt:lpstr>自定义设计方案</vt:lpstr>
      <vt:lpstr>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曹将</cp:lastModifiedBy>
  <cp:revision>207</cp:revision>
  <dcterms:created xsi:type="dcterms:W3CDTF">2012-09-27T04:08:32Z</dcterms:created>
  <dcterms:modified xsi:type="dcterms:W3CDTF">2014-02-27T02:16:21Z</dcterms:modified>
</cp:coreProperties>
</file>