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60" r:id="rId4"/>
    <p:sldId id="266" r:id="rId5"/>
    <p:sldId id="270" r:id="rId6"/>
    <p:sldId id="316" r:id="rId7"/>
    <p:sldId id="320" r:id="rId8"/>
    <p:sldId id="321" r:id="rId9"/>
    <p:sldId id="317" r:id="rId10"/>
    <p:sldId id="322" r:id="rId11"/>
    <p:sldId id="318" r:id="rId12"/>
    <p:sldId id="319" r:id="rId13"/>
    <p:sldId id="288" r:id="rId14"/>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14F"/>
    <a:srgbClr val="0174AB"/>
    <a:srgbClr val="666666"/>
    <a:srgbClr val="BFC0C0"/>
    <a:srgbClr val="9F9D9A"/>
    <a:srgbClr val="0A377B"/>
    <a:srgbClr val="000000"/>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35" autoAdjust="0"/>
    <p:restoredTop sz="94660"/>
  </p:normalViewPr>
  <p:slideViewPr>
    <p:cSldViewPr snapToGrid="0" showGuides="1">
      <p:cViewPr varScale="1">
        <p:scale>
          <a:sx n="106" d="100"/>
          <a:sy n="106" d="100"/>
        </p:scale>
        <p:origin x="-300" y="-90"/>
      </p:cViewPr>
      <p:guideLst>
        <p:guide orient="horz" pos="234"/>
        <p:guide orient="horz" pos="1174"/>
        <p:guide orient="horz" pos="2290"/>
        <p:guide orient="horz" pos="3190"/>
        <p:guide pos="5076"/>
        <p:guide pos="152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fld>
            <a:endParaRPr lang="zh-HK"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078355"/>
            <a:ext cx="9144000" cy="261874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940996" y="2323455"/>
            <a:ext cx="7021979" cy="1753235"/>
          </a:xfrm>
          <a:prstGeom prst="rect">
            <a:avLst/>
          </a:prstGeom>
          <a:noFill/>
        </p:spPr>
        <p:txBody>
          <a:bodyPr wrap="square" rtlCol="0">
            <a:spAutoFit/>
          </a:bodyPr>
          <a:lstStyle/>
          <a:p>
            <a:pPr algn="ctr"/>
            <a:r>
              <a:rPr lang="zh-CN" altLang="en-US" sz="5400" b="1" spc="300" dirty="0">
                <a:solidFill>
                  <a:schemeClr val="bg1"/>
                </a:solidFill>
                <a:latin typeface="微软雅黑" panose="020B0503020204020204" pitchFamily="34" charset="-122"/>
                <a:ea typeface="微软雅黑" panose="020B0503020204020204" pitchFamily="34" charset="-122"/>
              </a:rPr>
              <a:t>基于安卓的可穿戴设备的</a:t>
            </a:r>
            <a:r>
              <a:rPr lang="en-US" altLang="zh-CN" sz="5400" b="1" spc="300" dirty="0">
                <a:solidFill>
                  <a:schemeClr val="bg1"/>
                </a:solidFill>
                <a:latin typeface="微软雅黑" panose="020B0503020204020204" pitchFamily="34" charset="-122"/>
                <a:ea typeface="微软雅黑" panose="020B0503020204020204" pitchFamily="34" charset="-122"/>
              </a:rPr>
              <a:t>APP</a:t>
            </a:r>
            <a:r>
              <a:rPr lang="zh-CN" altLang="en-US" sz="5400" b="1" spc="300" dirty="0">
                <a:solidFill>
                  <a:schemeClr val="bg1"/>
                </a:solidFill>
                <a:latin typeface="微软雅黑" panose="020B0503020204020204" pitchFamily="34" charset="-122"/>
                <a:ea typeface="微软雅黑" panose="020B0503020204020204" pitchFamily="34" charset="-122"/>
              </a:rPr>
              <a:t>设计</a:t>
            </a:r>
            <a:endParaRPr lang="zh-CN" altLang="en-US" sz="5400" b="1" spc="30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4800420"/>
            <a:ext cx="1357313" cy="400052"/>
          </a:xfrm>
          <a:prstGeom prst="rect">
            <a:avLst/>
          </a:prstGeom>
          <a:solidFill>
            <a:schemeClr val="accent1">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HK" sz="2000" b="1" spc="300" dirty="0">
                <a:latin typeface="微软雅黑" panose="020B0503020204020204" pitchFamily="34" charset="-122"/>
                <a:ea typeface="微软雅黑" panose="020B0503020204020204" pitchFamily="34" charset="-122"/>
              </a:rPr>
              <a:t>学生姓名</a:t>
            </a:r>
            <a:endParaRPr lang="zh-CN" altLang="zh-HK"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892778"/>
            <a:ext cx="1357313" cy="400052"/>
          </a:xfrm>
          <a:prstGeom prst="rect">
            <a:avLst/>
          </a:prstGeom>
          <a:solidFill>
            <a:schemeClr val="accent1">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398780"/>
          </a:xfrm>
          <a:prstGeom prst="rect">
            <a:avLst/>
          </a:prstGeom>
          <a:noFill/>
        </p:spPr>
        <p:txBody>
          <a:bodyPr wrap="square" rtlCol="0">
            <a:spAutoFit/>
          </a:bodyPr>
          <a:lstStyle/>
          <a:p>
            <a:r>
              <a:rPr lang="zh-CN" altLang="en-US" sz="2000" b="1" spc="300" dirty="0">
                <a:solidFill>
                  <a:schemeClr val="tx1">
                    <a:lumMod val="75000"/>
                    <a:lumOff val="25000"/>
                  </a:schemeClr>
                </a:solidFill>
                <a:latin typeface="微软雅黑" panose="020B0503020204020204" pitchFamily="34" charset="-122"/>
                <a:ea typeface="微软雅黑" panose="020B0503020204020204" pitchFamily="34" charset="-122"/>
              </a:rPr>
              <a:t>郑宝仁</a:t>
            </a:r>
            <a:endParaRPr lang="zh-CN" altLang="en-US" sz="2000"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645" y="5321935"/>
            <a:ext cx="2733040" cy="398780"/>
          </a:xfrm>
          <a:prstGeom prst="rect">
            <a:avLst/>
          </a:prstGeom>
          <a:noFill/>
        </p:spPr>
        <p:txBody>
          <a:bodyPr wrap="square" rtlCol="0">
            <a:spAutoFit/>
          </a:bodyPr>
          <a:lstStyle/>
          <a:p>
            <a:r>
              <a:rPr lang="en-US" altLang="zh-HK" sz="2000" b="1" spc="300" dirty="0">
                <a:solidFill>
                  <a:schemeClr val="tx1">
                    <a:lumMod val="75000"/>
                    <a:lumOff val="25000"/>
                  </a:schemeClr>
                </a:solidFill>
                <a:latin typeface="微软雅黑" panose="020B0503020204020204" pitchFamily="34" charset="-122"/>
                <a:ea typeface="微软雅黑" panose="020B0503020204020204" pitchFamily="34" charset="-122"/>
              </a:rPr>
              <a:t>201513070304</a:t>
            </a:r>
            <a:endParaRPr lang="en-US" altLang="zh-HK" sz="2000"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078" name="图片 1"/>
          <p:cNvPicPr>
            <a:picLocks noChangeAspect="1"/>
          </p:cNvPicPr>
          <p:nvPr/>
        </p:nvPicPr>
        <p:blipFill>
          <a:blip r:embed="rId1"/>
          <a:stretch>
            <a:fillRect/>
          </a:stretch>
        </p:blipFill>
        <p:spPr>
          <a:xfrm>
            <a:off x="6785610" y="66040"/>
            <a:ext cx="2358390" cy="1783715"/>
          </a:xfrm>
          <a:prstGeom prst="rect">
            <a:avLst/>
          </a:prstGeom>
          <a:noFill/>
          <a:ln w="9525">
            <a:noFill/>
          </a:ln>
        </p:spPr>
      </p:pic>
      <p:sp>
        <p:nvSpPr>
          <p:cNvPr id="2" name="文本框 1"/>
          <p:cNvSpPr txBox="1"/>
          <p:nvPr/>
        </p:nvSpPr>
        <p:spPr>
          <a:xfrm>
            <a:off x="0" y="281305"/>
            <a:ext cx="6644640" cy="1568450"/>
          </a:xfrm>
          <a:prstGeom prst="rect">
            <a:avLst/>
          </a:prstGeom>
          <a:noFill/>
        </p:spPr>
        <p:txBody>
          <a:bodyPr wrap="square" rtlCol="0">
            <a:spAutoFit/>
          </a:bodyPr>
          <a:p>
            <a:pPr algn="ctr"/>
            <a:r>
              <a:rPr lang="en-US" altLang="zh-CN" sz="4800" dirty="0" smtClean="0">
                <a:solidFill>
                  <a:schemeClr val="tx1">
                    <a:lumMod val="75000"/>
                    <a:lumOff val="25000"/>
                  </a:schemeClr>
                </a:solidFill>
                <a:sym typeface="+mn-ea"/>
              </a:rPr>
              <a:t>2019</a:t>
            </a:r>
            <a:r>
              <a:rPr lang="zh-CN" altLang="en-US" sz="4800" dirty="0" smtClean="0">
                <a:solidFill>
                  <a:schemeClr val="tx1">
                    <a:lumMod val="75000"/>
                    <a:lumOff val="25000"/>
                  </a:schemeClr>
                </a:solidFill>
                <a:sym typeface="+mn-ea"/>
              </a:rPr>
              <a:t>届通信工程专业学位论文答辩</a:t>
            </a:r>
            <a:endParaRPr lang="zh-CN" altLang="en-US" sz="4800" dirty="0" smtClean="0">
              <a:solidFill>
                <a:schemeClr val="tx1">
                  <a:lumMod val="75000"/>
                  <a:lumOff val="25000"/>
                </a:schemeClr>
              </a:solidFill>
              <a:sym typeface="+mn-ea"/>
            </a:endParaRPr>
          </a:p>
        </p:txBody>
      </p:sp>
      <p:sp>
        <p:nvSpPr>
          <p:cNvPr id="3" name="矩形 2"/>
          <p:cNvSpPr/>
          <p:nvPr/>
        </p:nvSpPr>
        <p:spPr>
          <a:xfrm>
            <a:off x="1235076" y="5321755"/>
            <a:ext cx="1357313" cy="400052"/>
          </a:xfrm>
          <a:prstGeom prst="rect">
            <a:avLst/>
          </a:prstGeom>
          <a:solidFill>
            <a:schemeClr val="accent1">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zh-HK" sz="2000" b="1" spc="300" dirty="0">
                <a:latin typeface="微软雅黑" panose="020B0503020204020204" pitchFamily="34" charset="-122"/>
                <a:ea typeface="微软雅黑" panose="020B0503020204020204" pitchFamily="34" charset="-122"/>
              </a:rPr>
              <a:t>学生学号</a:t>
            </a:r>
            <a:endParaRPr lang="zh-CN" altLang="zh-HK" sz="2000" b="1" spc="3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2620645" y="5908675"/>
            <a:ext cx="1731010" cy="398780"/>
          </a:xfrm>
          <a:prstGeom prst="rect">
            <a:avLst/>
          </a:prstGeom>
          <a:noFill/>
        </p:spPr>
        <p:txBody>
          <a:bodyPr wrap="square" rtlCol="0">
            <a:spAutoFit/>
          </a:bodyPr>
          <a:p>
            <a:r>
              <a:rPr lang="zh-CN" altLang="en-US" sz="2000" b="1">
                <a:solidFill>
                  <a:schemeClr val="tx1">
                    <a:lumMod val="75000"/>
                    <a:lumOff val="25000"/>
                  </a:schemeClr>
                </a:solidFill>
                <a:latin typeface="微软雅黑" panose="020B0503020204020204" pitchFamily="34" charset="-122"/>
                <a:ea typeface="微软雅黑" panose="020B0503020204020204" pitchFamily="34" charset="-122"/>
              </a:rPr>
              <a:t>赵义红</a:t>
            </a:r>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351655" y="4076700"/>
            <a:ext cx="4501515" cy="460375"/>
          </a:xfrm>
          <a:prstGeom prst="rect">
            <a:avLst/>
          </a:prstGeom>
          <a:noFill/>
        </p:spPr>
        <p:txBody>
          <a:bodyPr wrap="square" rtlCol="0">
            <a:spAutoFit/>
          </a:bodyPr>
          <a:p>
            <a:pPr algn="ctr"/>
            <a:r>
              <a:rPr lang="en-US" altLang="zh-CN" sz="2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虚拟现实</a:t>
            </a:r>
            <a:r>
              <a:rPr lang="en-US" altLang="zh-CN" sz="2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VR</a:t>
            </a:r>
            <a:r>
              <a:rPr lang="zh-CN" altLang="en-US" sz="2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播放器</a:t>
            </a:r>
            <a:endParaRPr lang="zh-CN" altLang="en-US" sz="2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255" y="1387475"/>
            <a:ext cx="9144000" cy="104775"/>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9055" y="454025"/>
            <a:ext cx="9093200" cy="922020"/>
          </a:xfrm>
          <a:prstGeom prst="rect">
            <a:avLst/>
          </a:prstGeom>
          <a:noFill/>
        </p:spPr>
        <p:txBody>
          <a:bodyPr wrap="square" rtlCol="0">
            <a:spAutoFit/>
          </a:bodyPr>
          <a:lstStyle/>
          <a:p>
            <a:pPr algn="ctr"/>
            <a:r>
              <a:rPr lang="en-US" altLang="zh-CN" sz="5400" dirty="0" smtClean="0">
                <a:solidFill>
                  <a:schemeClr val="tx1">
                    <a:lumMod val="75000"/>
                    <a:lumOff val="25000"/>
                  </a:schemeClr>
                </a:solidFill>
                <a:sym typeface="+mn-ea"/>
              </a:rPr>
              <a:t>6.</a:t>
            </a:r>
            <a:r>
              <a:rPr lang="zh-CN" altLang="en-US" sz="5400" dirty="0">
                <a:solidFill>
                  <a:schemeClr val="tx1">
                    <a:lumMod val="75000"/>
                    <a:lumOff val="25000"/>
                  </a:schemeClr>
                </a:solidFill>
                <a:sym typeface="+mn-ea"/>
              </a:rPr>
              <a:t>具备</a:t>
            </a:r>
            <a:r>
              <a:rPr lang="zh-CN" altLang="en-US" sz="5400" dirty="0" smtClean="0">
                <a:solidFill>
                  <a:schemeClr val="tx1">
                    <a:lumMod val="75000"/>
                    <a:lumOff val="25000"/>
                  </a:schemeClr>
                </a:solidFill>
                <a:sym typeface="+mn-ea"/>
              </a:rPr>
              <a:t>的条件基础</a:t>
            </a:r>
            <a:endParaRPr lang="zh-CN" altLang="en-US" sz="5400" spc="3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0" name="文本框 29"/>
          <p:cNvSpPr txBox="1"/>
          <p:nvPr/>
        </p:nvSpPr>
        <p:spPr>
          <a:xfrm>
            <a:off x="7721773" y="149218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255" y="1492250"/>
            <a:ext cx="9143365" cy="5769610"/>
          </a:xfrm>
          <a:prstGeom prst="rect">
            <a:avLst/>
          </a:prstGeom>
          <a:noFill/>
        </p:spPr>
        <p:txBody>
          <a:bodyPr wrap="square" rtlCol="0">
            <a:spAutoFit/>
          </a:bodyPr>
          <a:p>
            <a:pPr indent="609600" fontAlgn="auto">
              <a:lnSpc>
                <a:spcPct val="150000"/>
              </a:lnSpc>
              <a:extLst>
                <a:ext uri="{35155182-B16C-46BC-9424-99874614C6A1}">
                  <wpsdc:indentchars xmlns:wpsdc="http://www.wps.cn/officeDocument/2017/drawingmlCustomData" val="200" checksum="4158780845"/>
                </a:ext>
              </a:extLst>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市面上有类似产品可供参考。</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indent="609600" fontAlgn="auto">
              <a:lnSpc>
                <a:spcPct val="150000"/>
              </a:lnSpc>
              <a:extLst>
                <a:ext uri="{35155182-B16C-46BC-9424-99874614C6A1}">
                  <wpsdc:indentchars xmlns:wpsdc="http://www.wps.cn/officeDocument/2017/drawingmlCustomData" val="200" checksum="4158780845"/>
                </a:ext>
              </a:extLst>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安卓开发自由度较高，各子功能</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可以找到一些教程，实现方案多可根据自己能力选择合适方案。</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indent="609600" fontAlgn="auto">
              <a:lnSpc>
                <a:spcPct val="150000"/>
              </a:lnSpc>
              <a:extLst>
                <a:ext uri="{35155182-B16C-46BC-9424-99874614C6A1}">
                  <wpsdc:indentchars xmlns:wpsdc="http://www.wps.cn/officeDocument/2017/drawingmlCustomData" val="200" checksum="4158780845"/>
                </a:ext>
              </a:extLst>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在学校课程基础上结合查找的资料教程以及老师的指导能够完成目标。学校文献书籍丰富。</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indent="609600" fontAlgn="auto">
              <a:lnSpc>
                <a:spcPct val="150000"/>
              </a:lnSpc>
              <a:extLst>
                <a:ext uri="{35155182-B16C-46BC-9424-99874614C6A1}">
                  <wpsdc:indentchars xmlns:wpsdc="http://www.wps.cn/officeDocument/2017/drawingmlCustomData" val="200" checksum="4158780845"/>
                </a:ext>
              </a:extLst>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喜欢</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VR</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虚拟现实和</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AR</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增强现实。</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对 VR技术及虚拟现实成像原理有基础了解</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并长期关注相关信息。</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indent="609600" fontAlgn="auto">
              <a:lnSpc>
                <a:spcPct val="150000"/>
              </a:lnSpc>
              <a:extLst>
                <a:ext uri="{35155182-B16C-46BC-9424-99874614C6A1}">
                  <wpsdc:indentchars xmlns:wpsdc="http://www.wps.cn/officeDocument/2017/drawingmlCustomData" val="200" checksum="4158780845"/>
                </a:ext>
              </a:extLst>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indent="609600" fontAlgn="auto">
              <a:lnSpc>
                <a:spcPct val="150000"/>
              </a:lnSpc>
              <a:extLst>
                <a:ext uri="{35155182-B16C-46BC-9424-99874614C6A1}">
                  <wpsdc:indentchars xmlns:wpsdc="http://www.wps.cn/officeDocument/2017/drawingmlCustomData" val="200" checksum="4158780845"/>
                </a:ext>
              </a:extLst>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indent="457200" fontAlgn="auto">
              <a:lnSpc>
                <a:spcPct val="150000"/>
              </a:lnSpc>
              <a:extLst>
                <a:ext uri="{35155182-B16C-46BC-9424-99874614C6A1}">
                  <wpsdc:indentchars xmlns:wpsdc="http://www.wps.cn/officeDocument/2017/drawingmlCustomData" val="200" checksum="59296752"/>
                </a:ext>
              </a:extLst>
            </a:pPr>
            <a:endParaRPr lang="zh-CN" altLang="en-US" b="1"/>
          </a:p>
          <a:p>
            <a:endParaRPr lang="zh-CN" altLang="en-US" b="1"/>
          </a:p>
        </p:txBody>
      </p:sp>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127375" y="4825365"/>
            <a:ext cx="2889250" cy="460375"/>
          </a:xfrm>
          <a:prstGeom prst="rect">
            <a:avLst/>
          </a:prstGeom>
          <a:noFill/>
        </p:spPr>
        <p:txBody>
          <a:bodyPr wrap="square" rtlCol="0">
            <a:spAutoFit/>
          </a:bodyPr>
          <a:lstStyle/>
          <a:p>
            <a:pPr algn="ctr"/>
            <a:r>
              <a:rPr lang="zh-CN" altLang="en-US" sz="2400" b="1" spc="300" dirty="0" smtClean="0">
                <a:solidFill>
                  <a:schemeClr val="accent1">
                    <a:lumMod val="50000"/>
                  </a:schemeClr>
                </a:solidFill>
                <a:latin typeface="微软雅黑" panose="020B0503020204020204" pitchFamily="34" charset="-122"/>
                <a:ea typeface="微软雅黑" panose="020B0503020204020204" pitchFamily="34" charset="-122"/>
              </a:rPr>
              <a:t>答辩人：郑宝仁</a:t>
            </a:r>
            <a:endParaRPr lang="zh-CN" altLang="en-US" sz="2400" b="1" spc="300" dirty="0" smtClean="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7" name="Group 4"/>
          <p:cNvGrpSpPr>
            <a:grpSpLocks noChangeAspect="1"/>
          </p:cNvGrpSpPr>
          <p:nvPr/>
        </p:nvGrpSpPr>
        <p:grpSpPr bwMode="auto">
          <a:xfrm>
            <a:off x="3648075" y="1637910"/>
            <a:ext cx="1847850" cy="1720986"/>
            <a:chOff x="1164" y="687"/>
            <a:chExt cx="3219" cy="2998"/>
          </a:xfrm>
          <a:solidFill>
            <a:schemeClr val="accent1">
              <a:lumMod val="50000"/>
            </a:schemeClr>
          </a:solidFill>
        </p:grpSpPr>
        <p:sp>
          <p:nvSpPr>
            <p:cNvPr id="10"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1"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3422015" y="1303655"/>
            <a:ext cx="24130" cy="4327525"/>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3713480" y="1395095"/>
            <a:ext cx="3971290" cy="583565"/>
          </a:xfrm>
          <a:prstGeom prst="rect">
            <a:avLst/>
          </a:prstGeom>
          <a:noFill/>
        </p:spPr>
        <p:txBody>
          <a:bodyPr wrap="square" rtlCol="0">
            <a:spAutoFit/>
          </a:bodyPr>
          <a:lstStyle/>
          <a:p>
            <a:r>
              <a:rPr lang="en-US" altLang="zh-CN" sz="3200" b="1" dirty="0" smtClean="0">
                <a:sym typeface="+mn-ea"/>
              </a:rPr>
              <a:t>1.</a:t>
            </a:r>
            <a:r>
              <a:rPr lang="zh-CN" altLang="en-US" sz="3200" b="1" dirty="0" smtClean="0">
                <a:sym typeface="+mn-ea"/>
              </a:rPr>
              <a:t>研究背景及意义</a:t>
            </a:r>
            <a:endParaRPr lang="zh-HK" altLang="en-US" sz="3200" b="1" spc="300" dirty="0">
              <a:solidFill>
                <a:srgbClr val="66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712845" y="2105660"/>
            <a:ext cx="3383280" cy="583565"/>
          </a:xfrm>
          <a:prstGeom prst="rect">
            <a:avLst/>
          </a:prstGeom>
          <a:noFill/>
        </p:spPr>
        <p:txBody>
          <a:bodyPr wrap="square" rtlCol="0">
            <a:spAutoFit/>
          </a:bodyPr>
          <a:lstStyle/>
          <a:p>
            <a:r>
              <a:rPr lang="en-US" altLang="zh-CN" sz="3200" b="1" dirty="0" smtClean="0">
                <a:sym typeface="+mn-ea"/>
              </a:rPr>
              <a:t>2.</a:t>
            </a:r>
            <a:r>
              <a:rPr lang="zh-CN" altLang="en-US" sz="3200" b="1" dirty="0" smtClean="0">
                <a:sym typeface="+mn-ea"/>
              </a:rPr>
              <a:t>国内外技术现状</a:t>
            </a:r>
            <a:endParaRPr lang="zh-HK" altLang="en-US" sz="32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3714115" y="2816225"/>
            <a:ext cx="4694555" cy="583565"/>
          </a:xfrm>
          <a:prstGeom prst="rect">
            <a:avLst/>
          </a:prstGeom>
          <a:noFill/>
        </p:spPr>
        <p:txBody>
          <a:bodyPr wrap="square" rtlCol="0">
            <a:spAutoFit/>
          </a:bodyPr>
          <a:lstStyle/>
          <a:p>
            <a:r>
              <a:rPr lang="en-US" altLang="zh-CN" sz="3200" b="1" dirty="0" smtClean="0">
                <a:sym typeface="+mn-ea"/>
              </a:rPr>
              <a:t>3.</a:t>
            </a:r>
            <a:r>
              <a:rPr lang="zh-CN" altLang="en-US" sz="3200" b="1" dirty="0" smtClean="0">
                <a:sym typeface="+mn-ea"/>
              </a:rPr>
              <a:t>预期目标和</a:t>
            </a:r>
            <a:r>
              <a:rPr lang="zh-CN" altLang="en-US" sz="3200" b="1" dirty="0" smtClean="0">
                <a:sym typeface="+mn-ea"/>
              </a:rPr>
              <a:t>主要问题</a:t>
            </a:r>
            <a:endParaRPr lang="zh-HK" altLang="en-US" sz="3200" b="1" spc="300" dirty="0">
              <a:solidFill>
                <a:srgbClr val="92D14F"/>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712845" y="3526155"/>
            <a:ext cx="3697605" cy="583565"/>
          </a:xfrm>
          <a:prstGeom prst="rect">
            <a:avLst/>
          </a:prstGeom>
          <a:noFill/>
        </p:spPr>
        <p:txBody>
          <a:bodyPr wrap="square" rtlCol="0">
            <a:spAutoFit/>
          </a:bodyPr>
          <a:lstStyle/>
          <a:p>
            <a:r>
              <a:rPr lang="en-US" altLang="zh-CN" sz="3200" b="1" dirty="0" smtClean="0">
                <a:sym typeface="+mn-ea"/>
              </a:rPr>
              <a:t>4.</a:t>
            </a:r>
            <a:r>
              <a:rPr lang="zh-CN" altLang="en-US" sz="3200" b="1" dirty="0" smtClean="0">
                <a:sym typeface="+mn-ea"/>
              </a:rPr>
              <a:t>设计内容</a:t>
            </a:r>
            <a:endParaRPr lang="zh-CN" altLang="en-US" sz="3200" b="1" dirty="0" smtClean="0">
              <a:sym typeface="+mn-ea"/>
            </a:endParaRPr>
          </a:p>
        </p:txBody>
      </p:sp>
      <p:sp>
        <p:nvSpPr>
          <p:cNvPr id="26" name="文本框 25"/>
          <p:cNvSpPr txBox="1"/>
          <p:nvPr/>
        </p:nvSpPr>
        <p:spPr>
          <a:xfrm>
            <a:off x="3714115" y="4236720"/>
            <a:ext cx="3382010" cy="583565"/>
          </a:xfrm>
          <a:prstGeom prst="rect">
            <a:avLst/>
          </a:prstGeom>
          <a:noFill/>
        </p:spPr>
        <p:txBody>
          <a:bodyPr wrap="square" rtlCol="0">
            <a:spAutoFit/>
          </a:bodyPr>
          <a:lstStyle/>
          <a:p>
            <a:r>
              <a:rPr lang="en-US" altLang="zh-CN" sz="3200" b="1" dirty="0" smtClean="0">
                <a:sym typeface="+mn-ea"/>
              </a:rPr>
              <a:t>5.</a:t>
            </a:r>
            <a:r>
              <a:rPr lang="zh-CN" altLang="en-US" sz="3200" b="1" dirty="0" smtClean="0">
                <a:sym typeface="+mn-ea"/>
              </a:rPr>
              <a:t>设计方案</a:t>
            </a:r>
            <a:endParaRPr lang="zh-CN" altLang="en-US" sz="3200" b="1" dirty="0" smtClean="0">
              <a:sym typeface="+mn-ea"/>
            </a:endParaRPr>
          </a:p>
        </p:txBody>
      </p:sp>
      <p:sp>
        <p:nvSpPr>
          <p:cNvPr id="27" name="文本框 26"/>
          <p:cNvSpPr txBox="1"/>
          <p:nvPr/>
        </p:nvSpPr>
        <p:spPr>
          <a:xfrm>
            <a:off x="3714750" y="4947285"/>
            <a:ext cx="4885690" cy="583565"/>
          </a:xfrm>
          <a:prstGeom prst="rect">
            <a:avLst/>
          </a:prstGeom>
          <a:noFill/>
        </p:spPr>
        <p:txBody>
          <a:bodyPr wrap="square" rtlCol="0">
            <a:spAutoFit/>
          </a:bodyPr>
          <a:lstStyle/>
          <a:p>
            <a:r>
              <a:rPr lang="en-US" altLang="zh-CN" sz="3200" b="1" dirty="0" smtClean="0">
                <a:sym typeface="+mn-ea"/>
              </a:rPr>
              <a:t>6.</a:t>
            </a:r>
            <a:r>
              <a:rPr lang="zh-CN" altLang="en-US" sz="3200" b="1" dirty="0">
                <a:sym typeface="+mn-ea"/>
              </a:rPr>
              <a:t>具备</a:t>
            </a:r>
            <a:r>
              <a:rPr lang="zh-CN" altLang="en-US" sz="3200" b="1" dirty="0" smtClean="0">
                <a:sym typeface="+mn-ea"/>
              </a:rPr>
              <a:t>的条件基础</a:t>
            </a:r>
            <a:endParaRPr lang="zh-HK" altLang="en-US" sz="32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905035" y="2194494"/>
            <a:ext cx="1947861" cy="1940713"/>
            <a:chOff x="1709739" y="2636838"/>
            <a:chExt cx="1590160" cy="1584325"/>
          </a:xfrm>
          <a:effectLst/>
        </p:grpSpPr>
        <p:sp>
          <p:nvSpPr>
            <p:cNvPr id="9" name="Freeform 6"/>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1" name="Freeform 8"/>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2" name="Freeform 9"/>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3" name="Freeform 10"/>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4" name="Freeform 11"/>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5" name="Freeform 12"/>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6" name="Freeform 13"/>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7" name="Freeform 14"/>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grpSp>
      <p:sp>
        <p:nvSpPr>
          <p:cNvPr id="35" name="文本框 34"/>
          <p:cNvSpPr txBox="1"/>
          <p:nvPr/>
        </p:nvSpPr>
        <p:spPr>
          <a:xfrm>
            <a:off x="1136968" y="4239347"/>
            <a:ext cx="2657475" cy="521970"/>
          </a:xfrm>
          <a:prstGeom prst="rect">
            <a:avLst/>
          </a:prstGeom>
          <a:noFill/>
        </p:spPr>
        <p:txBody>
          <a:bodyPr wrap="square" rtlCol="0">
            <a:spAutoFit/>
          </a:bodyPr>
          <a:lstStyle/>
          <a:p>
            <a:pPr algn="ctr"/>
            <a:r>
              <a:rPr lang="zh-CN" altLang="en-US" sz="2800" b="1" spc="300" smtClean="0">
                <a:solidFill>
                  <a:srgbClr val="0174AB"/>
                </a:solidFill>
                <a:latin typeface="微软雅黑" panose="020B0503020204020204" pitchFamily="34" charset="-122"/>
                <a:ea typeface="微软雅黑" panose="020B0503020204020204" pitchFamily="34" charset="-122"/>
              </a:rPr>
              <a:t>主要内容</a:t>
            </a:r>
            <a:endParaRPr lang="zh-CN" altLang="en-US" sz="2800" b="1" spc="300" smtClean="0">
              <a:solidFill>
                <a:srgbClr val="0174AB"/>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255" y="1387475"/>
            <a:ext cx="9144000" cy="104775"/>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9055" y="454025"/>
            <a:ext cx="9093200" cy="922020"/>
          </a:xfrm>
          <a:prstGeom prst="rect">
            <a:avLst/>
          </a:prstGeom>
          <a:noFill/>
        </p:spPr>
        <p:txBody>
          <a:bodyPr wrap="square" rtlCol="0">
            <a:spAutoFit/>
          </a:bodyPr>
          <a:lstStyle/>
          <a:p>
            <a:pPr algn="ctr"/>
            <a:r>
              <a:rPr lang="en-US" altLang="zh-CN" sz="5400" dirty="0" smtClean="0">
                <a:solidFill>
                  <a:schemeClr val="tx1">
                    <a:lumMod val="75000"/>
                    <a:lumOff val="25000"/>
                  </a:schemeClr>
                </a:solidFill>
                <a:sym typeface="+mn-ea"/>
              </a:rPr>
              <a:t>1.</a:t>
            </a:r>
            <a:r>
              <a:rPr lang="zh-CN" altLang="en-US" sz="5400" dirty="0" smtClean="0">
                <a:solidFill>
                  <a:schemeClr val="tx1">
                    <a:lumMod val="75000"/>
                    <a:lumOff val="25000"/>
                  </a:schemeClr>
                </a:solidFill>
                <a:sym typeface="+mn-ea"/>
              </a:rPr>
              <a:t>研究背景及意义</a:t>
            </a:r>
            <a:endParaRPr lang="zh-CN" altLang="en-US" sz="5400" spc="3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18" name="矩形 17"/>
          <p:cNvSpPr/>
          <p:nvPr/>
        </p:nvSpPr>
        <p:spPr>
          <a:xfrm>
            <a:off x="1177925" y="2108835"/>
            <a:ext cx="6693535" cy="3169285"/>
          </a:xfrm>
          <a:prstGeom prst="rect">
            <a:avLst/>
          </a:prstGeom>
        </p:spPr>
        <p:txBody>
          <a:bodyPr wrap="square">
            <a:spAutoFit/>
          </a:bodyPr>
          <a:lstStyle/>
          <a:p>
            <a:pPr lvl="0" indent="508000" algn="just" fontAlgn="auto">
              <a:extLst>
                <a:ext uri="{35155182-B16C-46BC-9424-99874614C6A1}">
                  <wpsdc:indentchars xmlns:wpsdc="http://www.wps.cn/officeDocument/2017/drawingmlCustomData" val="200" checksum="282533468"/>
                </a:ext>
              </a:extLst>
            </a:pPr>
            <a:r>
              <a:rPr altLang="zh-HK" sz="2000" dirty="0">
                <a:solidFill>
                  <a:schemeClr val="tx1">
                    <a:lumMod val="75000"/>
                    <a:lumOff val="25000"/>
                  </a:schemeClr>
                </a:solidFill>
                <a:latin typeface="微软雅黑" panose="020B0503020204020204" pitchFamily="34" charset="-122"/>
                <a:ea typeface="微软雅黑" panose="020B0503020204020204" pitchFamily="34" charset="-122"/>
              </a:rPr>
              <a:t>随着智能手机普及，人们生活中使用手机的地方越来越多，智能手机功能强大，多样的 APP 可以实现各种功能。人们不再仅仅满足于使用手机完成日常生活需求，</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而是</a:t>
            </a:r>
            <a:r>
              <a:rPr altLang="zh-HK" sz="2000" dirty="0">
                <a:solidFill>
                  <a:schemeClr val="tx1">
                    <a:lumMod val="75000"/>
                    <a:lumOff val="25000"/>
                  </a:schemeClr>
                </a:solidFill>
                <a:latin typeface="微软雅黑" panose="020B0503020204020204" pitchFamily="34" charset="-122"/>
                <a:ea typeface="微软雅黑" panose="020B0503020204020204" pitchFamily="34" charset="-122"/>
              </a:rPr>
              <a:t>更加注重</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于</a:t>
            </a:r>
            <a:r>
              <a:rPr altLang="zh-HK" sz="2000" dirty="0">
                <a:solidFill>
                  <a:schemeClr val="tx1">
                    <a:lumMod val="75000"/>
                    <a:lumOff val="25000"/>
                  </a:schemeClr>
                </a:solidFill>
                <a:latin typeface="微软雅黑" panose="020B0503020204020204" pitchFamily="34" charset="-122"/>
                <a:ea typeface="微软雅黑" panose="020B0503020204020204" pitchFamily="34" charset="-122"/>
              </a:rPr>
              <a:t>提升生活质量</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与娱乐品质</a:t>
            </a:r>
            <a:r>
              <a:rPr altLang="zh-HK"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altLang="zh-HK"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indent="508000" algn="just" fontAlgn="auto">
              <a:extLst>
                <a:ext uri="{35155182-B16C-46BC-9424-99874614C6A1}">
                  <wpsdc:indentchars xmlns:wpsdc="http://www.wps.cn/officeDocument/2017/drawingmlCustomData" val="200" checksum="282533468"/>
                </a:ext>
              </a:extLst>
            </a:pPr>
            <a:r>
              <a:rPr altLang="zh-HK" sz="2000" dirty="0">
                <a:solidFill>
                  <a:schemeClr val="tx1">
                    <a:lumMod val="75000"/>
                    <a:lumOff val="25000"/>
                  </a:schemeClr>
                </a:solidFill>
                <a:latin typeface="微软雅黑" panose="020B0503020204020204" pitchFamily="34" charset="-122"/>
                <a:ea typeface="微软雅黑" panose="020B0503020204020204" pitchFamily="34" charset="-122"/>
              </a:rPr>
              <a:t>手机的</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各种</a:t>
            </a:r>
            <a:r>
              <a:rPr altLang="zh-HK" sz="2000" dirty="0">
                <a:solidFill>
                  <a:schemeClr val="tx1">
                    <a:lumMod val="75000"/>
                    <a:lumOff val="25000"/>
                  </a:schemeClr>
                </a:solidFill>
                <a:latin typeface="微软雅黑" panose="020B0503020204020204" pitchFamily="34" charset="-122"/>
                <a:ea typeface="微软雅黑" panose="020B0503020204020204" pitchFamily="34" charset="-122"/>
              </a:rPr>
              <a:t>配套设备层出不穷</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。近年来迅速发展的</a:t>
            </a:r>
            <a:r>
              <a:rPr altLang="zh-HK" sz="2000" dirty="0">
                <a:solidFill>
                  <a:schemeClr val="tx1">
                    <a:lumMod val="75000"/>
                    <a:lumOff val="25000"/>
                  </a:schemeClr>
                </a:solidFill>
                <a:latin typeface="微软雅黑" panose="020B0503020204020204" pitchFamily="34" charset="-122"/>
                <a:ea typeface="微软雅黑" panose="020B0503020204020204" pitchFamily="34" charset="-122"/>
              </a:rPr>
              <a:t>可穿戴设备</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也</a:t>
            </a:r>
            <a:r>
              <a:rPr altLang="zh-HK" sz="2000" dirty="0">
                <a:solidFill>
                  <a:schemeClr val="tx1">
                    <a:lumMod val="75000"/>
                    <a:lumOff val="25000"/>
                  </a:schemeClr>
                </a:solidFill>
                <a:latin typeface="微软雅黑" panose="020B0503020204020204" pitchFamily="34" charset="-122"/>
                <a:ea typeface="微软雅黑" panose="020B0503020204020204" pitchFamily="34" charset="-122"/>
              </a:rPr>
              <a:t>是智能手机辅助设备的主要种类之一。</a:t>
            </a:r>
            <a:endParaRPr altLang="zh-HK"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indent="508000" algn="just" fontAlgn="auto">
              <a:extLst>
                <a:ext uri="{35155182-B16C-46BC-9424-99874614C6A1}">
                  <wpsdc:indentchars xmlns:wpsdc="http://www.wps.cn/officeDocument/2017/drawingmlCustomData" val="200" checksum="282533468"/>
                </a:ext>
              </a:extLst>
            </a:pPr>
            <a:r>
              <a:rPr altLang="zh-HK" sz="2000" dirty="0">
                <a:solidFill>
                  <a:schemeClr val="tx1">
                    <a:lumMod val="75000"/>
                    <a:lumOff val="25000"/>
                  </a:schemeClr>
                </a:solidFill>
                <a:latin typeface="微软雅黑" panose="020B0503020204020204" pitchFamily="34" charset="-122"/>
                <a:ea typeface="微软雅黑" panose="020B0503020204020204" pitchFamily="34" charset="-122"/>
              </a:rPr>
              <a:t>通过开发虚拟现实 VR 播放器，结合虚拟现实眼镜，得到身临其境的虚拟世界体验，</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将虚拟现实技术应用于实际生活当中，</a:t>
            </a:r>
            <a:r>
              <a:rPr altLang="zh-HK" sz="2000" dirty="0">
                <a:solidFill>
                  <a:schemeClr val="tx1">
                    <a:lumMod val="75000"/>
                    <a:lumOff val="25000"/>
                  </a:schemeClr>
                </a:solidFill>
                <a:latin typeface="微软雅黑" panose="020B0503020204020204" pitchFamily="34" charset="-122"/>
                <a:ea typeface="微软雅黑" panose="020B0503020204020204" pitchFamily="34" charset="-122"/>
              </a:rPr>
              <a:t>提高人们日常观影体验和生活娱乐质量。</a:t>
            </a:r>
            <a:endParaRPr altLang="zh-HK"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indent="508000" algn="just" fontAlgn="auto">
              <a:extLst>
                <a:ext uri="{35155182-B16C-46BC-9424-99874614C6A1}">
                  <wpsdc:indentchars xmlns:wpsdc="http://www.wps.cn/officeDocument/2017/drawingmlCustomData" val="200" checksum="282533468"/>
                </a:ext>
              </a:extLst>
            </a:pPr>
            <a:endParaRPr altLang="zh-HK"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81403" y="1492280"/>
            <a:ext cx="1439862"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
        <p:nvSpPr>
          <p:cNvPr id="23" name="文本框 22"/>
          <p:cNvSpPr txBox="1"/>
          <p:nvPr/>
        </p:nvSpPr>
        <p:spPr>
          <a:xfrm>
            <a:off x="7577542" y="5654199"/>
            <a:ext cx="1439862"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255" y="1387475"/>
            <a:ext cx="9144000" cy="104775"/>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9055" y="465455"/>
            <a:ext cx="9093200" cy="922020"/>
          </a:xfrm>
          <a:prstGeom prst="rect">
            <a:avLst/>
          </a:prstGeom>
          <a:noFill/>
        </p:spPr>
        <p:txBody>
          <a:bodyPr wrap="square" rtlCol="0">
            <a:spAutoFit/>
          </a:bodyPr>
          <a:lstStyle/>
          <a:p>
            <a:pPr algn="ctr"/>
            <a:r>
              <a:rPr lang="en-US" altLang="zh-CN" sz="5400" dirty="0" smtClean="0">
                <a:solidFill>
                  <a:schemeClr val="tx1">
                    <a:lumMod val="75000"/>
                    <a:lumOff val="25000"/>
                  </a:schemeClr>
                </a:solidFill>
                <a:sym typeface="+mn-ea"/>
              </a:rPr>
              <a:t>2.</a:t>
            </a:r>
            <a:r>
              <a:rPr lang="zh-CN" altLang="en-US" sz="5400" dirty="0" smtClean="0">
                <a:solidFill>
                  <a:schemeClr val="tx1">
                    <a:lumMod val="75000"/>
                    <a:lumOff val="25000"/>
                  </a:schemeClr>
                </a:solidFill>
                <a:sym typeface="+mn-ea"/>
              </a:rPr>
              <a:t>国内外技术现状</a:t>
            </a:r>
            <a:endParaRPr lang="zh-CN" altLang="en-US" sz="5400" spc="3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rotWithShape="1">
          <a:blip r:embed="rId1" cstate="print"/>
          <a:srcRect l="64117"/>
          <a:stretch>
            <a:fillRect/>
          </a:stretch>
        </p:blipFill>
        <p:spPr>
          <a:xfrm>
            <a:off x="8255" y="2637155"/>
            <a:ext cx="979805" cy="2731135"/>
          </a:xfrm>
          <a:prstGeom prst="rect">
            <a:avLst/>
          </a:prstGeom>
          <a:effectLst>
            <a:outerShdw blurRad="63500" sx="102000" sy="102000" algn="ctr" rotWithShape="0">
              <a:prstClr val="black">
                <a:alpha val="40000"/>
              </a:prstClr>
            </a:outerShdw>
          </a:effectLst>
        </p:spPr>
      </p:pic>
      <p:sp>
        <p:nvSpPr>
          <p:cNvPr id="7" name="椭圆 6"/>
          <p:cNvSpPr/>
          <p:nvPr/>
        </p:nvSpPr>
        <p:spPr>
          <a:xfrm>
            <a:off x="1400175" y="1762760"/>
            <a:ext cx="2096770" cy="87249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HK" sz="2400" b="1" dirty="0">
                <a:latin typeface="微软雅黑" panose="020B0503020204020204" pitchFamily="34" charset="-122"/>
                <a:ea typeface="微软雅黑" panose="020B0503020204020204" pitchFamily="34" charset="-122"/>
              </a:rPr>
              <a:t>虚拟现实技术</a:t>
            </a:r>
            <a:endParaRPr lang="zh-CN" altLang="zh-HK" sz="2400" b="1" dirty="0">
              <a:latin typeface="微软雅黑" panose="020B0503020204020204" pitchFamily="34" charset="-122"/>
              <a:ea typeface="微软雅黑" panose="020B0503020204020204" pitchFamily="34" charset="-122"/>
            </a:endParaRPr>
          </a:p>
        </p:txBody>
      </p:sp>
      <p:sp>
        <p:nvSpPr>
          <p:cNvPr id="8" name="椭圆 7"/>
          <p:cNvSpPr/>
          <p:nvPr/>
        </p:nvSpPr>
        <p:spPr>
          <a:xfrm>
            <a:off x="1952625" y="3583305"/>
            <a:ext cx="2026285" cy="918845"/>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HK" sz="2400" b="1" dirty="0">
                <a:latin typeface="微软雅黑" panose="020B0503020204020204" pitchFamily="34" charset="-122"/>
                <a:ea typeface="微软雅黑" panose="020B0503020204020204" pitchFamily="34" charset="-122"/>
              </a:rPr>
              <a:t>虚拟现实设备</a:t>
            </a:r>
            <a:endParaRPr lang="zh-CN" altLang="zh-HK" sz="2400" b="1" dirty="0">
              <a:latin typeface="微软雅黑" panose="020B0503020204020204" pitchFamily="34" charset="-122"/>
              <a:ea typeface="微软雅黑" panose="020B0503020204020204" pitchFamily="34" charset="-122"/>
            </a:endParaRPr>
          </a:p>
        </p:txBody>
      </p:sp>
      <p:sp>
        <p:nvSpPr>
          <p:cNvPr id="9" name="椭圆 8"/>
          <p:cNvSpPr/>
          <p:nvPr/>
        </p:nvSpPr>
        <p:spPr>
          <a:xfrm>
            <a:off x="1520825" y="5232400"/>
            <a:ext cx="2073910" cy="918845"/>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HK" sz="2400" b="1" dirty="0">
                <a:latin typeface="微软雅黑" panose="020B0503020204020204" pitchFamily="34" charset="-122"/>
                <a:ea typeface="微软雅黑" panose="020B0503020204020204" pitchFamily="34" charset="-122"/>
              </a:rPr>
              <a:t>虚拟现实</a:t>
            </a:r>
            <a:r>
              <a:rPr lang="en-US" altLang="zh-CN" sz="2400" b="1" dirty="0">
                <a:latin typeface="微软雅黑" panose="020B0503020204020204" pitchFamily="34" charset="-122"/>
                <a:ea typeface="微软雅黑" panose="020B0503020204020204" pitchFamily="34" charset="-122"/>
              </a:rPr>
              <a:t>APP</a:t>
            </a:r>
            <a:endParaRPr lang="en-US" altLang="zh-CN" sz="2400" b="1" dirty="0">
              <a:latin typeface="微软雅黑" panose="020B0503020204020204" pitchFamily="34" charset="-122"/>
              <a:ea typeface="微软雅黑" panose="020B0503020204020204" pitchFamily="34" charset="-122"/>
            </a:endParaRPr>
          </a:p>
        </p:txBody>
      </p:sp>
      <p:cxnSp>
        <p:nvCxnSpPr>
          <p:cNvPr id="10" name="直接连接符 9"/>
          <p:cNvCxnSpPr/>
          <p:nvPr/>
        </p:nvCxnSpPr>
        <p:spPr>
          <a:xfrm flipV="1">
            <a:off x="811682" y="2635456"/>
            <a:ext cx="812800" cy="48260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00455" y="4032250"/>
            <a:ext cx="763270" cy="2032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95502" y="4750042"/>
            <a:ext cx="812800" cy="48260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255" y="1387475"/>
            <a:ext cx="9144000" cy="104775"/>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9055" y="465455"/>
            <a:ext cx="9093200" cy="922020"/>
          </a:xfrm>
          <a:prstGeom prst="rect">
            <a:avLst/>
          </a:prstGeom>
          <a:noFill/>
        </p:spPr>
        <p:txBody>
          <a:bodyPr wrap="square" rtlCol="0">
            <a:spAutoFit/>
          </a:bodyPr>
          <a:lstStyle/>
          <a:p>
            <a:pPr algn="ctr"/>
            <a:r>
              <a:rPr lang="en-US" altLang="zh-CN" sz="5400" dirty="0" smtClean="0">
                <a:solidFill>
                  <a:schemeClr val="tx1">
                    <a:lumMod val="75000"/>
                    <a:lumOff val="25000"/>
                  </a:schemeClr>
                </a:solidFill>
                <a:sym typeface="+mn-ea"/>
              </a:rPr>
              <a:t>3.</a:t>
            </a:r>
            <a:r>
              <a:rPr lang="zh-CN" altLang="en-US" sz="5400" dirty="0" smtClean="0">
                <a:solidFill>
                  <a:schemeClr val="tx1">
                    <a:lumMod val="75000"/>
                    <a:lumOff val="25000"/>
                  </a:schemeClr>
                </a:solidFill>
                <a:sym typeface="+mn-ea"/>
              </a:rPr>
              <a:t>预期目标和</a:t>
            </a:r>
            <a:r>
              <a:rPr lang="zh-CN" altLang="en-US" sz="5400" dirty="0" smtClean="0">
                <a:solidFill>
                  <a:schemeClr val="tx1">
                    <a:lumMod val="75000"/>
                    <a:lumOff val="25000"/>
                  </a:schemeClr>
                </a:solidFill>
                <a:sym typeface="+mn-ea"/>
              </a:rPr>
              <a:t>主要问题</a:t>
            </a:r>
            <a:endParaRPr lang="zh-CN" altLang="en-US" sz="5400" spc="3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pic>
        <p:nvPicPr>
          <p:cNvPr id="61" name="图片 61" descr="VR播放器"/>
          <p:cNvPicPr>
            <a:picLocks noChangeAspect="1"/>
          </p:cNvPicPr>
          <p:nvPr/>
        </p:nvPicPr>
        <p:blipFill>
          <a:blip r:embed="rId1"/>
          <a:stretch>
            <a:fillRect/>
          </a:stretch>
        </p:blipFill>
        <p:spPr>
          <a:xfrm>
            <a:off x="913765" y="1492250"/>
            <a:ext cx="8075295" cy="5358130"/>
          </a:xfrm>
          <a:prstGeom prst="rect">
            <a:avLst/>
          </a:prstGeom>
        </p:spPr>
      </p:pic>
      <p:sp>
        <p:nvSpPr>
          <p:cNvPr id="16" name="椭圆 15"/>
          <p:cNvSpPr/>
          <p:nvPr/>
        </p:nvSpPr>
        <p:spPr>
          <a:xfrm>
            <a:off x="58896" y="1492132"/>
            <a:ext cx="2014538" cy="2014538"/>
          </a:xfrm>
          <a:prstGeom prst="ellipse">
            <a:avLst/>
          </a:prstGeom>
          <a:noFill/>
          <a:ln>
            <a:solidFill>
              <a:schemeClr val="tx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0174AB"/>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600" b="1" spc="300" dirty="0">
                <a:solidFill>
                  <a:schemeClr val="tx1">
                    <a:lumMod val="75000"/>
                    <a:lumOff val="25000"/>
                  </a:schemeClr>
                </a:solidFill>
                <a:latin typeface="微软雅黑" panose="020B0503020204020204" pitchFamily="34" charset="-122"/>
                <a:ea typeface="微软雅黑" panose="020B0503020204020204" pitchFamily="34" charset="-122"/>
              </a:rPr>
              <a:t>预期目标</a:t>
            </a:r>
            <a:endParaRPr lang="zh-CN" altLang="en-US" sz="3600"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255" y="1387475"/>
            <a:ext cx="9144000" cy="104775"/>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9055" y="454025"/>
            <a:ext cx="9093200" cy="922020"/>
          </a:xfrm>
          <a:prstGeom prst="rect">
            <a:avLst/>
          </a:prstGeom>
          <a:noFill/>
        </p:spPr>
        <p:txBody>
          <a:bodyPr wrap="square" rtlCol="0">
            <a:spAutoFit/>
          </a:bodyPr>
          <a:lstStyle/>
          <a:p>
            <a:pPr algn="ctr"/>
            <a:r>
              <a:rPr lang="en-US" altLang="zh-CN" sz="5400" dirty="0" smtClean="0">
                <a:solidFill>
                  <a:schemeClr val="tx1">
                    <a:lumMod val="75000"/>
                    <a:lumOff val="25000"/>
                  </a:schemeClr>
                </a:solidFill>
                <a:sym typeface="+mn-ea"/>
              </a:rPr>
              <a:t>3.</a:t>
            </a:r>
            <a:r>
              <a:rPr lang="zh-CN" altLang="en-US" sz="5400" dirty="0" smtClean="0">
                <a:solidFill>
                  <a:schemeClr val="tx1">
                    <a:lumMod val="75000"/>
                    <a:lumOff val="25000"/>
                  </a:schemeClr>
                </a:solidFill>
                <a:sym typeface="+mn-ea"/>
              </a:rPr>
              <a:t>预期目标和</a:t>
            </a:r>
            <a:r>
              <a:rPr lang="zh-CN" altLang="en-US" sz="5400" dirty="0" smtClean="0">
                <a:solidFill>
                  <a:schemeClr val="tx1">
                    <a:lumMod val="75000"/>
                    <a:lumOff val="25000"/>
                  </a:schemeClr>
                </a:solidFill>
                <a:sym typeface="+mn-ea"/>
              </a:rPr>
              <a:t>主要问题</a:t>
            </a:r>
            <a:endParaRPr lang="zh-CN" altLang="en-US" sz="5400" spc="3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908175" y="3001010"/>
            <a:ext cx="4320540" cy="953135"/>
          </a:xfrm>
          <a:prstGeom prst="rect">
            <a:avLst/>
          </a:prstGeom>
          <a:noFill/>
        </p:spPr>
        <p:txBody>
          <a:bodyPr wrap="square" rtlCol="0">
            <a:spAutoFit/>
          </a:bodyPr>
          <a:p>
            <a:pPr algn="l">
              <a:buClrTx/>
              <a:buSzTx/>
              <a:buFontTx/>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沉浸式的观影体验：双目视觉分屏、全</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包裹式视野</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 name="文本框 35"/>
          <p:cNvSpPr txBox="1"/>
          <p:nvPr/>
        </p:nvSpPr>
        <p:spPr>
          <a:xfrm>
            <a:off x="564660" y="1492563"/>
            <a:ext cx="1117600" cy="1323439"/>
          </a:xfrm>
          <a:prstGeom prst="rect">
            <a:avLst/>
          </a:prstGeom>
          <a:noFill/>
          <a:effectLst>
            <a:outerShdw blurRad="50800" dist="38100" dir="10800000" algn="r" rotWithShape="0">
              <a:prstClr val="black">
                <a:alpha val="40000"/>
              </a:prstClr>
            </a:outerShdw>
          </a:effectLst>
        </p:spPr>
        <p:txBody>
          <a:bodyPr wrap="square" rtlCol="0">
            <a:spAutoFit/>
          </a:bodyPr>
          <a:p>
            <a:pPr algn="ctr"/>
            <a:r>
              <a:rPr lang="en-US" altLang="zh-CN" sz="8000" b="1" dirty="0" smtClean="0">
                <a:solidFill>
                  <a:srgbClr val="0174AB"/>
                </a:solidFill>
                <a:latin typeface="微软雅黑" panose="020B0503020204020204" pitchFamily="34" charset="-122"/>
                <a:ea typeface="微软雅黑" panose="020B0503020204020204" pitchFamily="34" charset="-122"/>
              </a:rPr>
              <a:t>1</a:t>
            </a:r>
            <a:endParaRPr lang="zh-HK" altLang="en-US" sz="8000" b="1" dirty="0">
              <a:solidFill>
                <a:srgbClr val="0174AB"/>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564660" y="2815337"/>
            <a:ext cx="1117600" cy="1323439"/>
          </a:xfrm>
          <a:prstGeom prst="rect">
            <a:avLst/>
          </a:prstGeom>
          <a:noFill/>
          <a:effectLst>
            <a:outerShdw blurRad="50800" dist="38100" dir="10800000" algn="r" rotWithShape="0">
              <a:prstClr val="black">
                <a:alpha val="40000"/>
              </a:prstClr>
            </a:outerShdw>
          </a:effectLst>
        </p:spPr>
        <p:txBody>
          <a:bodyPr wrap="square" rtlCol="0">
            <a:spAutoFit/>
          </a:bodyPr>
          <a:p>
            <a:pPr algn="ctr"/>
            <a:r>
              <a:rPr lang="en-US" altLang="zh-CN" sz="8000" b="1" dirty="0">
                <a:solidFill>
                  <a:srgbClr val="92D14F"/>
                </a:solidFill>
                <a:latin typeface="微软雅黑" panose="020B0503020204020204" pitchFamily="34" charset="-122"/>
                <a:ea typeface="微软雅黑" panose="020B0503020204020204" pitchFamily="34" charset="-122"/>
              </a:rPr>
              <a:t>2</a:t>
            </a:r>
            <a:endParaRPr lang="zh-HK" altLang="en-US" sz="8000" b="1" dirty="0">
              <a:solidFill>
                <a:srgbClr val="92D14F"/>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564660" y="4138746"/>
            <a:ext cx="1117600" cy="1323439"/>
          </a:xfrm>
          <a:prstGeom prst="rect">
            <a:avLst/>
          </a:prstGeom>
          <a:noFill/>
          <a:effectLst>
            <a:outerShdw blurRad="50800" dist="38100" dir="10800000" algn="r" rotWithShape="0">
              <a:prstClr val="black">
                <a:alpha val="40000"/>
              </a:prstClr>
            </a:outerShdw>
          </a:effectLst>
        </p:spPr>
        <p:txBody>
          <a:bodyPr wrap="square" rtlCol="0">
            <a:spAutoFit/>
          </a:bodyPr>
          <a:p>
            <a:pPr algn="ctr"/>
            <a:r>
              <a:rPr lang="en-US" altLang="zh-CN" sz="8000" b="1" dirty="0" smtClean="0">
                <a:solidFill>
                  <a:srgbClr val="0174AB"/>
                </a:solidFill>
                <a:latin typeface="微软雅黑" panose="020B0503020204020204" pitchFamily="34" charset="-122"/>
                <a:ea typeface="微软雅黑" panose="020B0503020204020204" pitchFamily="34" charset="-122"/>
              </a:rPr>
              <a:t>3</a:t>
            </a:r>
            <a:endParaRPr lang="zh-HK" altLang="en-US" sz="8000" b="1" dirty="0">
              <a:solidFill>
                <a:srgbClr val="0174AB"/>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64660" y="5462017"/>
            <a:ext cx="1117600" cy="1322070"/>
          </a:xfrm>
          <a:prstGeom prst="rect">
            <a:avLst/>
          </a:prstGeom>
          <a:noFill/>
          <a:effectLst>
            <a:outerShdw blurRad="50800" dist="38100" dir="10800000" algn="r" rotWithShape="0">
              <a:prstClr val="black">
                <a:alpha val="40000"/>
              </a:prstClr>
            </a:outerShdw>
          </a:effectLst>
        </p:spPr>
        <p:txBody>
          <a:bodyPr wrap="square" rtlCol="0">
            <a:spAutoFit/>
          </a:bodyPr>
          <a:p>
            <a:pPr algn="ctr"/>
            <a:r>
              <a:rPr lang="en-US" altLang="zh-HK" sz="8000" b="1" dirty="0">
                <a:solidFill>
                  <a:srgbClr val="92D14F"/>
                </a:solidFill>
                <a:latin typeface="微软雅黑" panose="020B0503020204020204" pitchFamily="34" charset="-122"/>
                <a:ea typeface="微软雅黑" panose="020B0503020204020204" pitchFamily="34" charset="-122"/>
              </a:rPr>
              <a:t>4</a:t>
            </a:r>
            <a:endParaRPr lang="en-US" altLang="zh-HK" sz="8000" b="1" dirty="0">
              <a:solidFill>
                <a:srgbClr val="92D14F"/>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908175" y="1806575"/>
            <a:ext cx="6118860" cy="521970"/>
          </a:xfrm>
          <a:prstGeom prst="rect">
            <a:avLst/>
          </a:prstGeom>
          <a:noFill/>
        </p:spPr>
        <p:txBody>
          <a:bodyPr wrap="square" rtlCol="0">
            <a:spAutoFit/>
          </a:bodyPr>
          <a:p>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360</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°全景视频的畸变</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 name="文本框 5"/>
          <p:cNvSpPr txBox="1"/>
          <p:nvPr/>
        </p:nvSpPr>
        <p:spPr>
          <a:xfrm>
            <a:off x="1894205" y="4324350"/>
            <a:ext cx="6146165" cy="953135"/>
          </a:xfrm>
          <a:prstGeom prst="rect">
            <a:avLst/>
          </a:prstGeom>
          <a:noFill/>
        </p:spPr>
        <p:txBody>
          <a:bodyPr wrap="square" rtlCol="0">
            <a:spAutoFit/>
          </a:bodyPr>
          <a:p>
            <a:pPr algn="l">
              <a:buClrTx/>
              <a:buSzTx/>
              <a:buFontTx/>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追踪头部动作并作出实时且连续的画面反应</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文本框 6"/>
          <p:cNvSpPr txBox="1"/>
          <p:nvPr/>
        </p:nvSpPr>
        <p:spPr>
          <a:xfrm>
            <a:off x="1908175" y="5862320"/>
            <a:ext cx="5885815" cy="521970"/>
          </a:xfrm>
          <a:prstGeom prst="rect">
            <a:avLst/>
          </a:prstGeom>
          <a:noFill/>
        </p:spPr>
        <p:txBody>
          <a:bodyPr wrap="square" rtlCol="0">
            <a:spAutoFit/>
          </a:bodyPr>
          <a:p>
            <a:pPr algn="l">
              <a:buClrTx/>
              <a:buSzTx/>
              <a:buFontTx/>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有画面</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纵深感的立体观影效果</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椭圆 15"/>
          <p:cNvSpPr/>
          <p:nvPr/>
        </p:nvSpPr>
        <p:spPr>
          <a:xfrm>
            <a:off x="6360160" y="1582420"/>
            <a:ext cx="2284730" cy="2331720"/>
          </a:xfrm>
          <a:prstGeom prst="ellipse">
            <a:avLst/>
          </a:prstGeom>
          <a:noFill/>
          <a:ln>
            <a:solidFill>
              <a:schemeClr val="tx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0174AB"/>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4800" b="1" spc="300" dirty="0">
                <a:solidFill>
                  <a:schemeClr val="tx1">
                    <a:lumMod val="75000"/>
                    <a:lumOff val="25000"/>
                  </a:schemeClr>
                </a:solidFill>
                <a:latin typeface="微软雅黑" panose="020B0503020204020204" pitchFamily="34" charset="-122"/>
                <a:ea typeface="微软雅黑" panose="020B0503020204020204" pitchFamily="34" charset="-122"/>
              </a:rPr>
              <a:t>主要问题</a:t>
            </a:r>
            <a:endParaRPr lang="zh-CN" altLang="en-US" sz="4800"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255" y="1387475"/>
            <a:ext cx="9144000" cy="104775"/>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9055" y="454025"/>
            <a:ext cx="9093200" cy="922020"/>
          </a:xfrm>
          <a:prstGeom prst="rect">
            <a:avLst/>
          </a:prstGeom>
          <a:noFill/>
        </p:spPr>
        <p:txBody>
          <a:bodyPr wrap="square" rtlCol="0">
            <a:spAutoFit/>
          </a:bodyPr>
          <a:lstStyle/>
          <a:p>
            <a:pPr algn="ctr"/>
            <a:r>
              <a:rPr lang="en-US" altLang="zh-CN" sz="5400" dirty="0" smtClean="0">
                <a:solidFill>
                  <a:schemeClr val="tx1">
                    <a:lumMod val="75000"/>
                    <a:lumOff val="25000"/>
                  </a:schemeClr>
                </a:solidFill>
                <a:sym typeface="+mn-ea"/>
              </a:rPr>
              <a:t>4.</a:t>
            </a:r>
            <a:r>
              <a:rPr lang="zh-CN" altLang="en-US" sz="5400" dirty="0" smtClean="0">
                <a:solidFill>
                  <a:schemeClr val="tx1">
                    <a:lumMod val="75000"/>
                    <a:lumOff val="25000"/>
                  </a:schemeClr>
                </a:solidFill>
                <a:sym typeface="+mn-ea"/>
              </a:rPr>
              <a:t>设计内容</a:t>
            </a:r>
            <a:endParaRPr lang="zh-CN" altLang="en-US" sz="5400" dirty="0" smtClean="0">
              <a:solidFill>
                <a:schemeClr val="tx1">
                  <a:lumMod val="75000"/>
                  <a:lumOff val="25000"/>
                </a:schemeClr>
              </a:solidFill>
              <a:sym typeface="+mn-ea"/>
            </a:endParaRPr>
          </a:p>
        </p:txBody>
      </p:sp>
      <p:sp>
        <p:nvSpPr>
          <p:cNvPr id="30" name="文本框 29"/>
          <p:cNvSpPr txBox="1"/>
          <p:nvPr/>
        </p:nvSpPr>
        <p:spPr>
          <a:xfrm>
            <a:off x="7721773" y="149218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6" name="椭圆 15"/>
          <p:cNvSpPr/>
          <p:nvPr/>
        </p:nvSpPr>
        <p:spPr>
          <a:xfrm>
            <a:off x="3601085" y="2395855"/>
            <a:ext cx="2015490" cy="2008505"/>
          </a:xfrm>
          <a:prstGeom prst="ellipse">
            <a:avLst/>
          </a:prstGeom>
          <a:noFill/>
          <a:ln>
            <a:solidFill>
              <a:schemeClr val="tx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0174AB"/>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spc="300" dirty="0">
                <a:solidFill>
                  <a:schemeClr val="tx1">
                    <a:lumMod val="75000"/>
                    <a:lumOff val="25000"/>
                  </a:schemeClr>
                </a:solidFill>
                <a:latin typeface="微软雅黑" panose="020B0503020204020204" pitchFamily="34" charset="-122"/>
                <a:ea typeface="微软雅黑" panose="020B0503020204020204" pitchFamily="34" charset="-122"/>
                <a:sym typeface="+mn-ea"/>
              </a:rPr>
              <a:t>分析：</a:t>
            </a:r>
            <a:endParaRPr lang="zh-CN" altLang="en-US" sz="2000" b="1" spc="3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ctr"/>
            <a:r>
              <a:rPr lang="zh-CN" altLang="en-US" sz="2000" b="1" spc="300" dirty="0">
                <a:solidFill>
                  <a:schemeClr val="tx1">
                    <a:lumMod val="75000"/>
                    <a:lumOff val="25000"/>
                  </a:schemeClr>
                </a:solidFill>
                <a:latin typeface="微软雅黑" panose="020B0503020204020204" pitchFamily="34" charset="-122"/>
                <a:ea typeface="微软雅黑" panose="020B0503020204020204" pitchFamily="34" charset="-122"/>
                <a:sym typeface="+mn-ea"/>
              </a:rPr>
              <a:t>基于安卓的可穿戴设备的</a:t>
            </a:r>
            <a:r>
              <a:rPr lang="en-US" altLang="zh-CN" sz="2000" b="1" spc="300" dirty="0">
                <a:solidFill>
                  <a:schemeClr val="tx1">
                    <a:lumMod val="75000"/>
                    <a:lumOff val="25000"/>
                  </a:schemeClr>
                </a:solidFill>
                <a:latin typeface="微软雅黑" panose="020B0503020204020204" pitchFamily="34" charset="-122"/>
                <a:ea typeface="微软雅黑" panose="020B0503020204020204" pitchFamily="34" charset="-122"/>
                <a:sym typeface="+mn-ea"/>
              </a:rPr>
              <a:t>APP</a:t>
            </a:r>
            <a:endParaRPr lang="zh-CN" altLang="en-US" sz="2000" b="1" spc="3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椭圆 3"/>
          <p:cNvSpPr/>
          <p:nvPr/>
        </p:nvSpPr>
        <p:spPr>
          <a:xfrm>
            <a:off x="6145530" y="1861820"/>
            <a:ext cx="1254760" cy="1160780"/>
          </a:xfrm>
          <a:prstGeom prst="ellipse">
            <a:avLst/>
          </a:prstGeom>
          <a:noFill/>
          <a:ln>
            <a:solidFill>
              <a:schemeClr val="tx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0174AB"/>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spc="300" dirty="0">
                <a:solidFill>
                  <a:schemeClr val="tx1">
                    <a:lumMod val="75000"/>
                    <a:lumOff val="25000"/>
                  </a:schemeClr>
                </a:solidFill>
                <a:latin typeface="微软雅黑" panose="020B0503020204020204" pitchFamily="34" charset="-122"/>
                <a:ea typeface="微软雅黑" panose="020B0503020204020204" pitchFamily="34" charset="-122"/>
              </a:rPr>
              <a:t>安卓</a:t>
            </a:r>
            <a:r>
              <a:rPr lang="en-US" altLang="zh-HK" b="1" spc="300" dirty="0">
                <a:solidFill>
                  <a:schemeClr val="tx1">
                    <a:lumMod val="75000"/>
                    <a:lumOff val="25000"/>
                  </a:schemeClr>
                </a:solidFill>
                <a:latin typeface="微软雅黑" panose="020B0503020204020204" pitchFamily="34" charset="-122"/>
                <a:ea typeface="微软雅黑" panose="020B0503020204020204" pitchFamily="34" charset="-122"/>
              </a:rPr>
              <a:t>APP</a:t>
            </a:r>
            <a:endParaRPr lang="en-US" altLang="zh-HK"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椭圆 4"/>
          <p:cNvSpPr/>
          <p:nvPr/>
        </p:nvSpPr>
        <p:spPr>
          <a:xfrm>
            <a:off x="1774825" y="5064125"/>
            <a:ext cx="1381125" cy="1381760"/>
          </a:xfrm>
          <a:prstGeom prst="ellipse">
            <a:avLst/>
          </a:prstGeom>
          <a:solidFill>
            <a:srgbClr val="000000">
              <a:alpha val="0"/>
            </a:srgbClr>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zh-HK" b="1" spc="300" dirty="0">
                <a:solidFill>
                  <a:schemeClr val="tx1">
                    <a:lumMod val="75000"/>
                    <a:lumOff val="25000"/>
                  </a:schemeClr>
                </a:solidFill>
                <a:latin typeface="微软雅黑" panose="020B0503020204020204" pitchFamily="34" charset="-122"/>
                <a:ea typeface="微软雅黑" panose="020B0503020204020204" pitchFamily="34" charset="-122"/>
              </a:rPr>
              <a:t>可穿戴设备</a:t>
            </a:r>
            <a:endParaRPr lang="zh-CN" altLang="zh-HK"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椭圆 5"/>
          <p:cNvSpPr/>
          <p:nvPr/>
        </p:nvSpPr>
        <p:spPr>
          <a:xfrm>
            <a:off x="1398239" y="3022804"/>
            <a:ext cx="1381561" cy="1381561"/>
          </a:xfrm>
          <a:prstGeom prst="ellipse">
            <a:avLst/>
          </a:prstGeom>
          <a:solidFill>
            <a:srgbClr val="000000">
              <a:alpha val="0"/>
            </a:srgbClr>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zh-HK" b="1" spc="300" dirty="0">
                <a:solidFill>
                  <a:schemeClr val="tx1">
                    <a:lumMod val="75000"/>
                    <a:lumOff val="25000"/>
                  </a:schemeClr>
                </a:solidFill>
                <a:latin typeface="微软雅黑" panose="020B0503020204020204" pitchFamily="34" charset="-122"/>
                <a:ea typeface="微软雅黑" panose="020B0503020204020204" pitchFamily="34" charset="-122"/>
              </a:rPr>
              <a:t>安卓系统</a:t>
            </a:r>
            <a:endParaRPr lang="zh-CN" altLang="zh-HK"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502410" y="2833370"/>
            <a:ext cx="142240" cy="2324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5616575" y="2874645"/>
            <a:ext cx="528955" cy="2787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2978150" y="4270375"/>
            <a:ext cx="929005" cy="876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8255" y="1520190"/>
            <a:ext cx="1635760" cy="1502410"/>
          </a:xfrm>
          <a:prstGeom prst="ellipse">
            <a:avLst/>
          </a:prstGeom>
          <a:solidFill>
            <a:srgbClr val="000000">
              <a:alpha val="0"/>
            </a:srgbClr>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zh-HK" sz="1600" b="1" spc="300" dirty="0">
                <a:solidFill>
                  <a:schemeClr val="tx1">
                    <a:lumMod val="75000"/>
                    <a:lumOff val="25000"/>
                  </a:schemeClr>
                </a:solidFill>
                <a:latin typeface="微软雅黑" panose="020B0503020204020204" pitchFamily="34" charset="-122"/>
                <a:ea typeface="微软雅黑" panose="020B0503020204020204" pitchFamily="34" charset="-122"/>
              </a:rPr>
              <a:t>平台：安卓手机</a:t>
            </a:r>
            <a:endParaRPr lang="zh-CN" altLang="zh-HK" sz="1600"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V="1">
            <a:off x="2875915" y="3731895"/>
            <a:ext cx="784225" cy="495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3671570" y="5599430"/>
            <a:ext cx="1053465" cy="1066800"/>
          </a:xfrm>
          <a:prstGeom prst="ellipse">
            <a:avLst/>
          </a:prstGeom>
          <a:solidFill>
            <a:srgbClr val="000000">
              <a:alpha val="0"/>
            </a:srgbClr>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spc="300" dirty="0">
                <a:solidFill>
                  <a:schemeClr val="tx1">
                    <a:lumMod val="75000"/>
                    <a:lumOff val="25000"/>
                  </a:schemeClr>
                </a:solidFill>
                <a:latin typeface="微软雅黑" panose="020B0503020204020204" pitchFamily="34" charset="-122"/>
                <a:ea typeface="微软雅黑" panose="020B0503020204020204" pitchFamily="34" charset="-122"/>
              </a:rPr>
              <a:t>VR</a:t>
            </a:r>
            <a:r>
              <a:rPr lang="zh-CN" altLang="en-US" b="1" spc="300" dirty="0">
                <a:solidFill>
                  <a:schemeClr val="tx1">
                    <a:lumMod val="75000"/>
                    <a:lumOff val="25000"/>
                  </a:schemeClr>
                </a:solidFill>
                <a:latin typeface="微软雅黑" panose="020B0503020204020204" pitchFamily="34" charset="-122"/>
                <a:ea typeface="微软雅黑" panose="020B0503020204020204" pitchFamily="34" charset="-122"/>
              </a:rPr>
              <a:t>眼镜</a:t>
            </a:r>
            <a:endParaRPr lang="zh-CN" altLang="en-US"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3237865" y="5892165"/>
            <a:ext cx="422910" cy="1168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7297420" y="2935605"/>
            <a:ext cx="1719580" cy="1468755"/>
          </a:xfrm>
          <a:prstGeom prst="ellipse">
            <a:avLst/>
          </a:prstGeom>
          <a:noFill/>
          <a:ln>
            <a:solidFill>
              <a:schemeClr val="tx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0174AB"/>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spc="300" dirty="0">
                <a:solidFill>
                  <a:schemeClr val="tx1">
                    <a:lumMod val="75000"/>
                    <a:lumOff val="25000"/>
                  </a:schemeClr>
                </a:solidFill>
                <a:latin typeface="微软雅黑" panose="020B0503020204020204" pitchFamily="34" charset="-122"/>
                <a:ea typeface="微软雅黑" panose="020B0503020204020204" pitchFamily="34" charset="-122"/>
              </a:rPr>
              <a:t>工具：</a:t>
            </a:r>
            <a:endParaRPr lang="zh-CN" altLang="en-US" sz="1400" b="1" spc="3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en-US" altLang="zh-CN" sz="1400" b="1" spc="300" dirty="0">
                <a:solidFill>
                  <a:schemeClr val="tx1">
                    <a:lumMod val="75000"/>
                    <a:lumOff val="25000"/>
                  </a:schemeClr>
                </a:solidFill>
                <a:latin typeface="微软雅黑" panose="020B0503020204020204" pitchFamily="34" charset="-122"/>
                <a:ea typeface="微软雅黑" panose="020B0503020204020204" pitchFamily="34" charset="-122"/>
              </a:rPr>
              <a:t>Android</a:t>
            </a:r>
            <a:endParaRPr lang="en-US" altLang="zh-CN" sz="1400" b="1" spc="3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en-US" altLang="zh-CN" sz="1400" b="1" spc="300" dirty="0">
                <a:solidFill>
                  <a:schemeClr val="tx1">
                    <a:lumMod val="75000"/>
                    <a:lumOff val="25000"/>
                  </a:schemeClr>
                </a:solidFill>
                <a:latin typeface="微软雅黑" panose="020B0503020204020204" pitchFamily="34" charset="-122"/>
                <a:ea typeface="微软雅黑" panose="020B0503020204020204" pitchFamily="34" charset="-122"/>
              </a:rPr>
              <a:t>Studio</a:t>
            </a:r>
            <a:endParaRPr lang="en-US" altLang="zh-CN" sz="1400"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7" name="直接连接符 36"/>
          <p:cNvCxnSpPr/>
          <p:nvPr/>
        </p:nvCxnSpPr>
        <p:spPr>
          <a:xfrm flipH="1" flipV="1">
            <a:off x="7297420" y="2889250"/>
            <a:ext cx="217805" cy="2489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6289675" y="5599430"/>
            <a:ext cx="2108835" cy="1184910"/>
          </a:xfrm>
          <a:prstGeom prst="ellipse">
            <a:avLst/>
          </a:prstGeom>
          <a:noFill/>
          <a:ln>
            <a:solidFill>
              <a:schemeClr val="tx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0174AB"/>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spc="300" dirty="0">
                <a:solidFill>
                  <a:schemeClr val="tx1">
                    <a:lumMod val="75000"/>
                    <a:lumOff val="25000"/>
                  </a:schemeClr>
                </a:solidFill>
                <a:latin typeface="微软雅黑" panose="020B0503020204020204" pitchFamily="34" charset="-122"/>
                <a:ea typeface="微软雅黑" panose="020B0503020204020204" pitchFamily="34" charset="-122"/>
              </a:rPr>
              <a:t>包裹眼睛，减少外界干扰（增强</a:t>
            </a:r>
            <a:r>
              <a:rPr lang="zh-CN" altLang="en-US" sz="1400" b="1" spc="300" dirty="0">
                <a:solidFill>
                  <a:schemeClr val="tx1">
                    <a:lumMod val="75000"/>
                    <a:lumOff val="25000"/>
                  </a:schemeClr>
                </a:solidFill>
                <a:latin typeface="微软雅黑" panose="020B0503020204020204" pitchFamily="34" charset="-122"/>
                <a:ea typeface="微软雅黑" panose="020B0503020204020204" pitchFamily="34" charset="-122"/>
              </a:rPr>
              <a:t>沉浸感</a:t>
            </a:r>
            <a:r>
              <a:rPr lang="zh-CN" altLang="en-US" sz="1400" b="1" spc="3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400"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椭圆 38"/>
          <p:cNvSpPr/>
          <p:nvPr/>
        </p:nvSpPr>
        <p:spPr>
          <a:xfrm>
            <a:off x="5205730" y="4145280"/>
            <a:ext cx="1985645" cy="1454150"/>
          </a:xfrm>
          <a:prstGeom prst="ellipse">
            <a:avLst/>
          </a:prstGeom>
          <a:noFill/>
          <a:ln>
            <a:solidFill>
              <a:schemeClr val="tx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0174AB"/>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spc="300" dirty="0">
                <a:solidFill>
                  <a:schemeClr val="tx1">
                    <a:lumMod val="75000"/>
                    <a:lumOff val="25000"/>
                  </a:schemeClr>
                </a:solidFill>
                <a:latin typeface="微软雅黑" panose="020B0503020204020204" pitchFamily="34" charset="-122"/>
                <a:ea typeface="微软雅黑" panose="020B0503020204020204" pitchFamily="34" charset="-122"/>
              </a:rPr>
              <a:t>增加视距，使人能够看清屏幕内容</a:t>
            </a:r>
            <a:endParaRPr lang="zh-CN" altLang="en-US" sz="1400"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flipV="1">
            <a:off x="4714240" y="5351780"/>
            <a:ext cx="520700" cy="3695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4819650" y="6177280"/>
            <a:ext cx="1332230" cy="920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255" y="1387475"/>
            <a:ext cx="9144000" cy="104775"/>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9055" y="454025"/>
            <a:ext cx="9093200" cy="922020"/>
          </a:xfrm>
          <a:prstGeom prst="rect">
            <a:avLst/>
          </a:prstGeom>
          <a:noFill/>
        </p:spPr>
        <p:txBody>
          <a:bodyPr wrap="square" rtlCol="0">
            <a:spAutoFit/>
          </a:bodyPr>
          <a:lstStyle/>
          <a:p>
            <a:pPr algn="ctr"/>
            <a:r>
              <a:rPr lang="en-US" altLang="zh-CN" sz="5400" dirty="0" smtClean="0">
                <a:solidFill>
                  <a:schemeClr val="tx1">
                    <a:lumMod val="75000"/>
                    <a:lumOff val="25000"/>
                  </a:schemeClr>
                </a:solidFill>
                <a:sym typeface="+mn-ea"/>
              </a:rPr>
              <a:t>4.</a:t>
            </a:r>
            <a:r>
              <a:rPr lang="zh-CN" altLang="en-US" sz="5400" dirty="0" smtClean="0">
                <a:solidFill>
                  <a:schemeClr val="tx1">
                    <a:lumMod val="75000"/>
                    <a:lumOff val="25000"/>
                  </a:schemeClr>
                </a:solidFill>
                <a:sym typeface="+mn-ea"/>
              </a:rPr>
              <a:t>设计内容</a:t>
            </a:r>
            <a:endParaRPr lang="zh-CN" altLang="en-US" sz="5400" dirty="0" smtClean="0">
              <a:solidFill>
                <a:schemeClr val="tx1">
                  <a:lumMod val="75000"/>
                  <a:lumOff val="25000"/>
                </a:schemeClr>
              </a:solidFill>
              <a:sym typeface="+mn-ea"/>
            </a:endParaRPr>
          </a:p>
        </p:txBody>
      </p:sp>
      <p:sp>
        <p:nvSpPr>
          <p:cNvPr id="24" name="文本框 23"/>
          <p:cNvSpPr txBox="1"/>
          <p:nvPr/>
        </p:nvSpPr>
        <p:spPr>
          <a:xfrm>
            <a:off x="2283346" y="149218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642953" y="149218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5002560" y="149218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721773" y="149218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3566046" y="149218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938353" y="149218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1"/>
          <a:stretch>
            <a:fillRect/>
          </a:stretch>
        </p:blipFill>
        <p:spPr>
          <a:xfrm>
            <a:off x="951865" y="1492250"/>
            <a:ext cx="7580630" cy="5352415"/>
          </a:xfrm>
          <a:prstGeom prst="rect">
            <a:avLst/>
          </a:prstGeom>
        </p:spPr>
      </p:pic>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255" y="1387475"/>
            <a:ext cx="9144000" cy="104775"/>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9055" y="454025"/>
            <a:ext cx="9093200" cy="922020"/>
          </a:xfrm>
          <a:prstGeom prst="rect">
            <a:avLst/>
          </a:prstGeom>
          <a:noFill/>
        </p:spPr>
        <p:txBody>
          <a:bodyPr wrap="square" rtlCol="0">
            <a:spAutoFit/>
          </a:bodyPr>
          <a:lstStyle/>
          <a:p>
            <a:pPr algn="ctr"/>
            <a:r>
              <a:rPr lang="en-US" altLang="zh-CN" sz="5400" dirty="0" smtClean="0">
                <a:solidFill>
                  <a:schemeClr val="tx1">
                    <a:lumMod val="75000"/>
                    <a:lumOff val="25000"/>
                  </a:schemeClr>
                </a:solidFill>
                <a:sym typeface="+mn-ea"/>
              </a:rPr>
              <a:t>5.</a:t>
            </a:r>
            <a:r>
              <a:rPr lang="zh-CN" altLang="en-US" sz="5400" dirty="0" smtClean="0">
                <a:solidFill>
                  <a:schemeClr val="tx1">
                    <a:lumMod val="75000"/>
                    <a:lumOff val="25000"/>
                  </a:schemeClr>
                </a:solidFill>
                <a:sym typeface="+mn-ea"/>
              </a:rPr>
              <a:t>设计方案</a:t>
            </a:r>
            <a:endParaRPr lang="zh-CN" altLang="en-US" sz="5400" dirty="0" smtClean="0">
              <a:solidFill>
                <a:schemeClr val="tx1">
                  <a:lumMod val="75000"/>
                  <a:lumOff val="25000"/>
                </a:schemeClr>
              </a:solidFill>
              <a:sym typeface="+mn-ea"/>
            </a:endParaRPr>
          </a:p>
        </p:txBody>
      </p:sp>
      <p:pic>
        <p:nvPicPr>
          <p:cNvPr id="4" name="图片 3"/>
          <p:cNvPicPr>
            <a:picLocks noChangeAspect="1"/>
          </p:cNvPicPr>
          <p:nvPr/>
        </p:nvPicPr>
        <p:blipFill>
          <a:blip r:embed="rId1"/>
          <a:stretch>
            <a:fillRect/>
          </a:stretch>
        </p:blipFill>
        <p:spPr>
          <a:xfrm>
            <a:off x="112395" y="1492250"/>
            <a:ext cx="8918575" cy="4939665"/>
          </a:xfrm>
          <a:prstGeom prst="rect">
            <a:avLst/>
          </a:prstGeom>
        </p:spPr>
      </p:pic>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797</Words>
  <Application>WPS 演示</Application>
  <PresentationFormat>全屏显示(4:3)</PresentationFormat>
  <Paragraphs>132</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11</vt:i4>
      </vt:variant>
    </vt:vector>
  </HeadingPairs>
  <TitlesOfParts>
    <vt:vector size="25" baseType="lpstr">
      <vt:lpstr>Arial</vt:lpstr>
      <vt:lpstr>宋体</vt:lpstr>
      <vt:lpstr>Wingdings</vt:lpstr>
      <vt:lpstr>微软雅黑</vt:lpstr>
      <vt:lpstr>Adobe 仿宋 Std R</vt:lpstr>
      <vt:lpstr>仿宋</vt:lpstr>
      <vt:lpstr>Calibri</vt:lpstr>
      <vt:lpstr>Arial Unicode MS</vt:lpstr>
      <vt:lpstr>Calibri Light</vt:lpstr>
      <vt:lpstr>PMingLiU</vt:lpstr>
      <vt:lpstr>Segoe Print</vt:lpstr>
      <vt:lpstr>PMingLiU</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幽灵.殿</cp:lastModifiedBy>
  <cp:revision>104</cp:revision>
  <dcterms:created xsi:type="dcterms:W3CDTF">2015-02-19T23:46:00Z</dcterms:created>
  <dcterms:modified xsi:type="dcterms:W3CDTF">2019-06-07T20:07:31Z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