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60" r:id="rId4"/>
    <p:sldId id="266" r:id="rId5"/>
    <p:sldId id="320" r:id="rId6"/>
    <p:sldId id="321" r:id="rId7"/>
    <p:sldId id="328" r:id="rId8"/>
    <p:sldId id="317" r:id="rId9"/>
    <p:sldId id="322" r:id="rId10"/>
    <p:sldId id="318" r:id="rId11"/>
    <p:sldId id="319" r:id="rId12"/>
    <p:sldId id="327" r:id="rId13"/>
    <p:sldId id="288" r:id="rId14"/>
    <p:sldId id="316" r:id="rId15"/>
    <p:sldId id="270" r:id="rId16"/>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64A"/>
    <a:srgbClr val="000000"/>
    <a:srgbClr val="27ABFF"/>
    <a:srgbClr val="92D14F"/>
    <a:srgbClr val="0174AB"/>
    <a:srgbClr val="666666"/>
    <a:srgbClr val="BFC0C0"/>
    <a:srgbClr val="9F9D9A"/>
    <a:srgbClr val="0A377B"/>
    <a:srgbClr val="083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35" autoAdjust="0"/>
    <p:restoredTop sz="94660"/>
  </p:normalViewPr>
  <p:slideViewPr>
    <p:cSldViewPr snapToGrid="0" showGuides="1">
      <p:cViewPr varScale="1">
        <p:scale>
          <a:sx n="106" d="100"/>
          <a:sy n="106" d="100"/>
        </p:scale>
        <p:origin x="-300" y="-90"/>
      </p:cViewPr>
      <p:guideLst>
        <p:guide orient="horz" pos="234"/>
        <p:guide orient="horz" pos="1173"/>
        <p:guide orient="horz" pos="2205"/>
        <p:guide orient="horz" pos="3204"/>
        <p:guide pos="5068"/>
        <p:guide pos="15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fld>
            <a:endParaRPr lang="zh-HK"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2.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2078355"/>
            <a:ext cx="9144000" cy="261874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940996" y="2323455"/>
            <a:ext cx="7021979" cy="1753235"/>
          </a:xfrm>
          <a:prstGeom prst="rect">
            <a:avLst/>
          </a:prstGeom>
          <a:noFill/>
        </p:spPr>
        <p:txBody>
          <a:bodyPr wrap="square" rtlCol="0">
            <a:spAutoFit/>
          </a:bodyPr>
          <a:lstStyle/>
          <a:p>
            <a:pPr algn="ctr"/>
            <a:r>
              <a:rPr lang="zh-CN" altLang="en-US" sz="5400" b="1" spc="300" dirty="0">
                <a:solidFill>
                  <a:schemeClr val="bg1"/>
                </a:solidFill>
                <a:latin typeface="微软雅黑" panose="020B0503020204020204" pitchFamily="34" charset="-122"/>
                <a:ea typeface="微软雅黑" panose="020B0503020204020204" pitchFamily="34" charset="-122"/>
              </a:rPr>
              <a:t>基于安卓的可穿戴设备的</a:t>
            </a:r>
            <a:r>
              <a:rPr lang="en-US" altLang="zh-CN" sz="5400" b="1" spc="300" dirty="0">
                <a:solidFill>
                  <a:schemeClr val="bg1"/>
                </a:solidFill>
                <a:latin typeface="微软雅黑" panose="020B0503020204020204" pitchFamily="34" charset="-122"/>
                <a:ea typeface="微软雅黑" panose="020B0503020204020204" pitchFamily="34" charset="-122"/>
              </a:rPr>
              <a:t>APP</a:t>
            </a:r>
            <a:r>
              <a:rPr lang="zh-CN" altLang="en-US" sz="5400" b="1" spc="300" dirty="0">
                <a:solidFill>
                  <a:schemeClr val="bg1"/>
                </a:solidFill>
                <a:latin typeface="微软雅黑" panose="020B0503020204020204" pitchFamily="34" charset="-122"/>
                <a:ea typeface="微软雅黑" panose="020B0503020204020204" pitchFamily="34" charset="-122"/>
              </a:rPr>
              <a:t>设计</a:t>
            </a:r>
            <a:endParaRPr lang="zh-CN" altLang="en-US" sz="5400" b="1" spc="300"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1235076" y="4800420"/>
            <a:ext cx="1357313" cy="400052"/>
          </a:xfrm>
          <a:prstGeom prst="rect">
            <a:avLst/>
          </a:prstGeom>
          <a:solidFill>
            <a:schemeClr val="accent1">
              <a:lumMod val="7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HK" sz="2000" b="1" spc="300" dirty="0">
                <a:latin typeface="微软雅黑" panose="020B0503020204020204" pitchFamily="34" charset="-122"/>
                <a:ea typeface="微软雅黑" panose="020B0503020204020204" pitchFamily="34" charset="-122"/>
              </a:rPr>
              <a:t>学生姓名</a:t>
            </a:r>
            <a:endParaRPr lang="zh-CN" altLang="zh-HK" sz="2000" b="1" spc="300" dirty="0">
              <a:latin typeface="微软雅黑" panose="020B0503020204020204" pitchFamily="34" charset="-122"/>
              <a:ea typeface="微软雅黑" panose="020B0503020204020204" pitchFamily="34" charset="-122"/>
            </a:endParaRPr>
          </a:p>
        </p:txBody>
      </p:sp>
      <p:sp>
        <p:nvSpPr>
          <p:cNvPr id="24" name="矩形 23"/>
          <p:cNvSpPr/>
          <p:nvPr/>
        </p:nvSpPr>
        <p:spPr>
          <a:xfrm>
            <a:off x="1235076" y="5892778"/>
            <a:ext cx="1357313" cy="400052"/>
          </a:xfrm>
          <a:prstGeom prst="rect">
            <a:avLst/>
          </a:prstGeom>
          <a:solidFill>
            <a:schemeClr val="accent1">
              <a:lumMod val="7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指导老师</a:t>
            </a:r>
            <a:endParaRPr lang="zh-HK" altLang="en-US" sz="2000" b="1"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20962" y="4800540"/>
            <a:ext cx="1614489" cy="398780"/>
          </a:xfrm>
          <a:prstGeom prst="rect">
            <a:avLst/>
          </a:prstGeom>
          <a:noFill/>
        </p:spPr>
        <p:txBody>
          <a:bodyPr wrap="square" rtlCol="0">
            <a:spAutoFit/>
          </a:bodyPr>
          <a:lstStyle/>
          <a:p>
            <a:r>
              <a:rPr lang="zh-CN" altLang="en-US" sz="2000" b="1" spc="300" dirty="0">
                <a:solidFill>
                  <a:schemeClr val="tx1">
                    <a:lumMod val="75000"/>
                    <a:lumOff val="25000"/>
                  </a:schemeClr>
                </a:solidFill>
                <a:latin typeface="微软雅黑" panose="020B0503020204020204" pitchFamily="34" charset="-122"/>
                <a:ea typeface="微软雅黑" panose="020B0503020204020204" pitchFamily="34" charset="-122"/>
              </a:rPr>
              <a:t>郑宝仁</a:t>
            </a:r>
            <a:endParaRPr lang="zh-CN" altLang="en-US" sz="2000" b="1" spc="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620645" y="5321935"/>
            <a:ext cx="2733040" cy="398780"/>
          </a:xfrm>
          <a:prstGeom prst="rect">
            <a:avLst/>
          </a:prstGeom>
          <a:noFill/>
        </p:spPr>
        <p:txBody>
          <a:bodyPr wrap="square" rtlCol="0">
            <a:spAutoFit/>
          </a:bodyPr>
          <a:lstStyle/>
          <a:p>
            <a:r>
              <a:rPr lang="en-US" altLang="zh-HK" sz="2000" b="1" spc="300" dirty="0">
                <a:solidFill>
                  <a:schemeClr val="tx1">
                    <a:lumMod val="75000"/>
                    <a:lumOff val="25000"/>
                  </a:schemeClr>
                </a:solidFill>
                <a:latin typeface="微软雅黑" panose="020B0503020204020204" pitchFamily="34" charset="-122"/>
                <a:ea typeface="微软雅黑" panose="020B0503020204020204" pitchFamily="34" charset="-122"/>
              </a:rPr>
              <a:t>201513070304</a:t>
            </a:r>
            <a:endParaRPr lang="en-US" altLang="zh-HK" sz="2000" b="1" spc="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078" name="图片 1"/>
          <p:cNvPicPr>
            <a:picLocks noChangeAspect="1"/>
          </p:cNvPicPr>
          <p:nvPr/>
        </p:nvPicPr>
        <p:blipFill>
          <a:blip r:embed="rId1"/>
          <a:stretch>
            <a:fillRect/>
          </a:stretch>
        </p:blipFill>
        <p:spPr>
          <a:xfrm>
            <a:off x="6785610" y="66040"/>
            <a:ext cx="2358390" cy="1783715"/>
          </a:xfrm>
          <a:prstGeom prst="rect">
            <a:avLst/>
          </a:prstGeom>
          <a:noFill/>
          <a:ln w="9525">
            <a:noFill/>
          </a:ln>
        </p:spPr>
      </p:pic>
      <p:sp>
        <p:nvSpPr>
          <p:cNvPr id="2" name="文本框 1"/>
          <p:cNvSpPr txBox="1"/>
          <p:nvPr/>
        </p:nvSpPr>
        <p:spPr>
          <a:xfrm>
            <a:off x="0" y="281305"/>
            <a:ext cx="6644640" cy="1568450"/>
          </a:xfrm>
          <a:prstGeom prst="rect">
            <a:avLst/>
          </a:prstGeom>
          <a:noFill/>
        </p:spPr>
        <p:txBody>
          <a:bodyPr wrap="square" rtlCol="0">
            <a:spAutoFit/>
          </a:bodyPr>
          <a:p>
            <a:pPr algn="ctr"/>
            <a:r>
              <a:rPr lang="en-US" altLang="zh-CN" sz="4800" dirty="0" smtClean="0">
                <a:solidFill>
                  <a:schemeClr val="tx1">
                    <a:lumMod val="75000"/>
                    <a:lumOff val="25000"/>
                  </a:schemeClr>
                </a:solidFill>
                <a:sym typeface="+mn-ea"/>
              </a:rPr>
              <a:t>2019</a:t>
            </a:r>
            <a:r>
              <a:rPr lang="zh-CN" altLang="en-US" sz="4800" dirty="0" smtClean="0">
                <a:solidFill>
                  <a:schemeClr val="tx1">
                    <a:lumMod val="75000"/>
                    <a:lumOff val="25000"/>
                  </a:schemeClr>
                </a:solidFill>
                <a:sym typeface="+mn-ea"/>
              </a:rPr>
              <a:t>届通信工程专业学位论文答辩</a:t>
            </a:r>
            <a:endParaRPr lang="zh-CN" altLang="en-US" sz="4800" dirty="0" smtClean="0">
              <a:solidFill>
                <a:schemeClr val="tx1">
                  <a:lumMod val="75000"/>
                  <a:lumOff val="25000"/>
                </a:schemeClr>
              </a:solidFill>
              <a:sym typeface="+mn-ea"/>
            </a:endParaRPr>
          </a:p>
        </p:txBody>
      </p:sp>
      <p:sp>
        <p:nvSpPr>
          <p:cNvPr id="3" name="矩形 2"/>
          <p:cNvSpPr/>
          <p:nvPr/>
        </p:nvSpPr>
        <p:spPr>
          <a:xfrm>
            <a:off x="1235076" y="5321755"/>
            <a:ext cx="1357313" cy="400052"/>
          </a:xfrm>
          <a:prstGeom prst="rect">
            <a:avLst/>
          </a:prstGeom>
          <a:solidFill>
            <a:schemeClr val="accent1">
              <a:lumMod val="7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zh-HK" sz="2000" b="1" spc="300" dirty="0">
                <a:latin typeface="微软雅黑" panose="020B0503020204020204" pitchFamily="34" charset="-122"/>
                <a:ea typeface="微软雅黑" panose="020B0503020204020204" pitchFamily="34" charset="-122"/>
              </a:rPr>
              <a:t>学生学号</a:t>
            </a:r>
            <a:endParaRPr lang="zh-CN" altLang="zh-HK" sz="2000" b="1" spc="3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2620645" y="5908675"/>
            <a:ext cx="1731010" cy="398780"/>
          </a:xfrm>
          <a:prstGeom prst="rect">
            <a:avLst/>
          </a:prstGeom>
          <a:noFill/>
        </p:spPr>
        <p:txBody>
          <a:bodyPr wrap="square" rtlCol="0">
            <a:spAutoFit/>
          </a:bodyPr>
          <a:p>
            <a:r>
              <a:rPr lang="zh-CN" altLang="en-US" sz="2000" b="1">
                <a:solidFill>
                  <a:schemeClr val="tx1">
                    <a:lumMod val="75000"/>
                    <a:lumOff val="25000"/>
                  </a:schemeClr>
                </a:solidFill>
                <a:latin typeface="微软雅黑" panose="020B0503020204020204" pitchFamily="34" charset="-122"/>
                <a:ea typeface="微软雅黑" panose="020B0503020204020204" pitchFamily="34" charset="-122"/>
              </a:rPr>
              <a:t>赵义红</a:t>
            </a:r>
            <a:endParaRPr lang="zh-CN" altLang="en-US" sz="20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351655" y="4076700"/>
            <a:ext cx="4501515" cy="460375"/>
          </a:xfrm>
          <a:prstGeom prst="rect">
            <a:avLst/>
          </a:prstGeom>
          <a:noFill/>
        </p:spPr>
        <p:txBody>
          <a:bodyPr wrap="square" rtlCol="0">
            <a:spAutoFit/>
          </a:bodyPr>
          <a:p>
            <a:pPr algn="ctr"/>
            <a:r>
              <a:rPr lang="en-US" altLang="zh-CN" sz="2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虚拟现实</a:t>
            </a:r>
            <a:r>
              <a:rPr lang="en-US" altLang="zh-CN" sz="2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VR</a:t>
            </a:r>
            <a:r>
              <a:rPr lang="zh-CN" altLang="en-US" sz="2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播放器</a:t>
            </a:r>
            <a:endParaRPr lang="zh-CN" altLang="en-US" sz="2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915670"/>
            <a:ext cx="9144000" cy="104775"/>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0" y="-6350"/>
            <a:ext cx="9093200" cy="922020"/>
          </a:xfrm>
          <a:prstGeom prst="rect">
            <a:avLst/>
          </a:prstGeom>
          <a:noFill/>
        </p:spPr>
        <p:txBody>
          <a:bodyPr wrap="square" rtlCol="0">
            <a:spAutoFit/>
          </a:bodyPr>
          <a:lstStyle/>
          <a:p>
            <a:pPr algn="ctr"/>
            <a:r>
              <a:rPr lang="en-US" altLang="zh-CN" sz="5400" dirty="0" smtClean="0">
                <a:solidFill>
                  <a:schemeClr val="tx1">
                    <a:lumMod val="75000"/>
                    <a:lumOff val="25000"/>
                  </a:schemeClr>
                </a:solidFill>
                <a:sym typeface="+mn-ea"/>
              </a:rPr>
              <a:t>5.APP</a:t>
            </a:r>
            <a:r>
              <a:rPr lang="zh-CN" altLang="en-US" sz="5400" dirty="0" smtClean="0">
                <a:solidFill>
                  <a:schemeClr val="tx1">
                    <a:lumMod val="75000"/>
                    <a:lumOff val="25000"/>
                  </a:schemeClr>
                </a:solidFill>
                <a:sym typeface="+mn-ea"/>
              </a:rPr>
              <a:t>效果</a:t>
            </a:r>
            <a:r>
              <a:rPr lang="zh-CN" altLang="en-US" sz="5400" dirty="0" smtClean="0">
                <a:solidFill>
                  <a:schemeClr val="tx1">
                    <a:lumMod val="75000"/>
                    <a:lumOff val="25000"/>
                  </a:schemeClr>
                </a:solidFill>
                <a:sym typeface="+mn-ea"/>
              </a:rPr>
              <a:t>展示</a:t>
            </a:r>
            <a:endParaRPr lang="zh-CN" altLang="en-US" sz="5400" dirty="0" smtClean="0">
              <a:solidFill>
                <a:schemeClr val="tx1">
                  <a:lumMod val="75000"/>
                  <a:lumOff val="25000"/>
                </a:schemeClr>
              </a:solidFill>
              <a:sym typeface="+mn-ea"/>
            </a:endParaRPr>
          </a:p>
        </p:txBody>
      </p:sp>
      <p:sp>
        <p:nvSpPr>
          <p:cNvPr id="30" name="文本框 29"/>
          <p:cNvSpPr txBox="1"/>
          <p:nvPr/>
        </p:nvSpPr>
        <p:spPr>
          <a:xfrm>
            <a:off x="7721773" y="149218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3" name="图片 2" descr="全屏模式"/>
          <p:cNvPicPr>
            <a:picLocks noChangeAspect="1"/>
          </p:cNvPicPr>
          <p:nvPr/>
        </p:nvPicPr>
        <p:blipFill>
          <a:blip r:embed="rId1"/>
          <a:stretch>
            <a:fillRect/>
          </a:stretch>
        </p:blipFill>
        <p:spPr>
          <a:xfrm>
            <a:off x="127000" y="4749800"/>
            <a:ext cx="4195445" cy="2099310"/>
          </a:xfrm>
          <a:prstGeom prst="rect">
            <a:avLst/>
          </a:prstGeom>
        </p:spPr>
      </p:pic>
      <p:pic>
        <p:nvPicPr>
          <p:cNvPr id="4" name="图片 3" descr="VR双屏模式"/>
          <p:cNvPicPr>
            <a:picLocks noChangeAspect="1"/>
          </p:cNvPicPr>
          <p:nvPr/>
        </p:nvPicPr>
        <p:blipFill>
          <a:blip r:embed="rId2"/>
          <a:stretch>
            <a:fillRect/>
          </a:stretch>
        </p:blipFill>
        <p:spPr>
          <a:xfrm>
            <a:off x="4619625" y="4749800"/>
            <a:ext cx="4194175" cy="2099310"/>
          </a:xfrm>
          <a:prstGeom prst="rect">
            <a:avLst/>
          </a:prstGeom>
        </p:spPr>
      </p:pic>
      <p:pic>
        <p:nvPicPr>
          <p:cNvPr id="2" name="图片 1" descr="手机安装测试"/>
          <p:cNvPicPr>
            <a:picLocks noChangeAspect="1"/>
          </p:cNvPicPr>
          <p:nvPr/>
        </p:nvPicPr>
        <p:blipFill>
          <a:blip r:embed="rId3"/>
          <a:srcRect t="19167"/>
          <a:stretch>
            <a:fillRect/>
          </a:stretch>
        </p:blipFill>
        <p:spPr>
          <a:xfrm>
            <a:off x="59055" y="1140460"/>
            <a:ext cx="2097405" cy="1889760"/>
          </a:xfrm>
          <a:prstGeom prst="rect">
            <a:avLst/>
          </a:prstGeom>
        </p:spPr>
      </p:pic>
      <p:sp>
        <p:nvSpPr>
          <p:cNvPr id="5" name="文本框 4"/>
          <p:cNvSpPr txBox="1"/>
          <p:nvPr/>
        </p:nvSpPr>
        <p:spPr>
          <a:xfrm>
            <a:off x="422910" y="3229610"/>
            <a:ext cx="1600200" cy="398780"/>
          </a:xfrm>
          <a:prstGeom prst="rect">
            <a:avLst/>
          </a:prstGeom>
          <a:noFill/>
        </p:spPr>
        <p:txBody>
          <a:bodyPr wrap="square" rtlCol="0">
            <a:spAutoFit/>
          </a:bodyPr>
          <a:p>
            <a:r>
              <a:rPr lang="en-US" altLang="zh-CN" sz="2000">
                <a:latin typeface="微软雅黑" panose="020B0503020204020204" pitchFamily="34" charset="-122"/>
                <a:ea typeface="微软雅黑" panose="020B0503020204020204" pitchFamily="34" charset="-122"/>
                <a:cs typeface="微软雅黑" panose="020B0503020204020204" pitchFamily="34" charset="-122"/>
              </a:rPr>
              <a:t>APP</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图标</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descr="播放界面"/>
          <p:cNvPicPr>
            <a:picLocks noChangeAspect="1"/>
          </p:cNvPicPr>
          <p:nvPr/>
        </p:nvPicPr>
        <p:blipFill>
          <a:blip r:embed="rId4"/>
          <a:srcRect l="17695" t="9828" r="7202" b="12449"/>
          <a:stretch>
            <a:fillRect/>
          </a:stretch>
        </p:blipFill>
        <p:spPr>
          <a:xfrm>
            <a:off x="2428875" y="1140460"/>
            <a:ext cx="3049270" cy="1982470"/>
          </a:xfrm>
          <a:prstGeom prst="rect">
            <a:avLst/>
          </a:prstGeom>
        </p:spPr>
      </p:pic>
      <p:pic>
        <p:nvPicPr>
          <p:cNvPr id="7" name="图片 6" descr="图片1"/>
          <p:cNvPicPr>
            <a:picLocks noChangeAspect="1"/>
          </p:cNvPicPr>
          <p:nvPr/>
        </p:nvPicPr>
        <p:blipFill>
          <a:blip r:embed="rId5"/>
          <a:stretch>
            <a:fillRect/>
          </a:stretch>
        </p:blipFill>
        <p:spPr>
          <a:xfrm>
            <a:off x="6951345" y="1020445"/>
            <a:ext cx="2065655" cy="3360420"/>
          </a:xfrm>
          <a:prstGeom prst="rect">
            <a:avLst/>
          </a:prstGeom>
        </p:spPr>
      </p:pic>
      <p:sp>
        <p:nvSpPr>
          <p:cNvPr id="8" name="文本框 7"/>
          <p:cNvSpPr txBox="1"/>
          <p:nvPr/>
        </p:nvSpPr>
        <p:spPr>
          <a:xfrm>
            <a:off x="3068955" y="3229610"/>
            <a:ext cx="2019300" cy="398780"/>
          </a:xfrm>
          <a:prstGeom prst="rect">
            <a:avLst/>
          </a:prstGeom>
          <a:noFill/>
        </p:spPr>
        <p:txBody>
          <a:bodyPr wrap="square" rtlCol="0">
            <a:spAutoFit/>
          </a:bodyPr>
          <a:p>
            <a:r>
              <a:rPr lang="zh-CN" altLang="en-US" sz="2000">
                <a:latin typeface="微软雅黑" panose="020B0503020204020204" pitchFamily="34" charset="-122"/>
                <a:ea typeface="微软雅黑" panose="020B0503020204020204" pitchFamily="34" charset="-122"/>
              </a:rPr>
              <a:t>播放器界面</a:t>
            </a:r>
            <a:endParaRPr lang="zh-CN" altLang="en-US" sz="2000">
              <a:latin typeface="微软雅黑" panose="020B0503020204020204" pitchFamily="34" charset="-122"/>
              <a:ea typeface="微软雅黑" panose="020B0503020204020204" pitchFamily="34" charset="-122"/>
            </a:endParaRPr>
          </a:p>
        </p:txBody>
      </p:sp>
      <p:sp>
        <p:nvSpPr>
          <p:cNvPr id="9" name="文本框 8"/>
          <p:cNvSpPr txBox="1"/>
          <p:nvPr/>
        </p:nvSpPr>
        <p:spPr>
          <a:xfrm>
            <a:off x="1205865" y="4262120"/>
            <a:ext cx="2451100" cy="398780"/>
          </a:xfrm>
          <a:prstGeom prst="rect">
            <a:avLst/>
          </a:prstGeom>
          <a:noFill/>
        </p:spPr>
        <p:txBody>
          <a:bodyPr wrap="square" rtlCol="0">
            <a:spAutoFit/>
          </a:bodyPr>
          <a:p>
            <a:r>
              <a:rPr lang="zh-CN" altLang="en-US" sz="2000">
                <a:latin typeface="微软雅黑" panose="020B0503020204020204" pitchFamily="34" charset="-122"/>
                <a:ea typeface="微软雅黑" panose="020B0503020204020204" pitchFamily="34" charset="-122"/>
              </a:rPr>
              <a:t>全屏模式</a:t>
            </a:r>
            <a:endParaRPr lang="zh-CN" altLang="en-US" sz="2000">
              <a:latin typeface="微软雅黑" panose="020B0503020204020204" pitchFamily="34" charset="-122"/>
              <a:ea typeface="微软雅黑" panose="020B0503020204020204" pitchFamily="34" charset="-122"/>
            </a:endParaRPr>
          </a:p>
        </p:txBody>
      </p:sp>
      <p:sp>
        <p:nvSpPr>
          <p:cNvPr id="10" name="文本框 9"/>
          <p:cNvSpPr txBox="1"/>
          <p:nvPr/>
        </p:nvSpPr>
        <p:spPr>
          <a:xfrm>
            <a:off x="5262245" y="4262120"/>
            <a:ext cx="1689100" cy="398780"/>
          </a:xfrm>
          <a:prstGeom prst="rect">
            <a:avLst/>
          </a:prstGeom>
          <a:noFill/>
        </p:spPr>
        <p:txBody>
          <a:bodyPr wrap="square" rtlCol="0">
            <a:spAutoFit/>
          </a:bodyPr>
          <a:p>
            <a:r>
              <a:rPr lang="en-US" altLang="zh-CN" sz="2000">
                <a:latin typeface="微软雅黑" panose="020B0503020204020204" pitchFamily="34" charset="-122"/>
                <a:ea typeface="微软雅黑" panose="020B0503020204020204" pitchFamily="34" charset="-122"/>
                <a:cs typeface="微软雅黑" panose="020B0503020204020204" pitchFamily="34" charset="-122"/>
              </a:rPr>
              <a:t>VR</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双屏模式</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文本框 10"/>
          <p:cNvSpPr txBox="1"/>
          <p:nvPr/>
        </p:nvSpPr>
        <p:spPr>
          <a:xfrm>
            <a:off x="5750560" y="2861310"/>
            <a:ext cx="1396365" cy="398780"/>
          </a:xfrm>
          <a:prstGeom prst="rect">
            <a:avLst/>
          </a:prstGeom>
          <a:noFill/>
        </p:spPr>
        <p:txBody>
          <a:bodyPr wrap="square" rtlCol="0">
            <a:spAutoFit/>
          </a:bodyPr>
          <a:p>
            <a:r>
              <a:rPr lang="zh-CN" altLang="en-US" sz="2000">
                <a:latin typeface="微软雅黑" panose="020B0503020204020204" pitchFamily="34" charset="-122"/>
                <a:ea typeface="微软雅黑" panose="020B0503020204020204" pitchFamily="34" charset="-122"/>
              </a:rPr>
              <a:t>主页页面</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smtClean="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127375" y="4825365"/>
            <a:ext cx="2889250" cy="460375"/>
          </a:xfrm>
          <a:prstGeom prst="rect">
            <a:avLst/>
          </a:prstGeom>
          <a:noFill/>
        </p:spPr>
        <p:txBody>
          <a:bodyPr wrap="square" rtlCol="0">
            <a:spAutoFit/>
          </a:bodyPr>
          <a:lstStyle/>
          <a:p>
            <a:pPr algn="ctr"/>
            <a:r>
              <a:rPr lang="zh-CN" altLang="en-US" sz="2400" b="1" spc="300" dirty="0" smtClean="0">
                <a:solidFill>
                  <a:schemeClr val="accent1">
                    <a:lumMod val="50000"/>
                  </a:schemeClr>
                </a:solidFill>
                <a:latin typeface="微软雅黑" panose="020B0503020204020204" pitchFamily="34" charset="-122"/>
                <a:ea typeface="微软雅黑" panose="020B0503020204020204" pitchFamily="34" charset="-122"/>
              </a:rPr>
              <a:t>答辩人：郑宝仁</a:t>
            </a:r>
            <a:endParaRPr lang="zh-CN" altLang="en-US" sz="2400" b="1" spc="300" dirty="0" smtClean="0">
              <a:solidFill>
                <a:schemeClr val="accent1">
                  <a:lumMod val="50000"/>
                </a:schemeClr>
              </a:solidFill>
              <a:latin typeface="微软雅黑" panose="020B0503020204020204" pitchFamily="34" charset="-122"/>
              <a:ea typeface="微软雅黑" panose="020B0503020204020204" pitchFamily="34" charset="-122"/>
            </a:endParaRPr>
          </a:p>
        </p:txBody>
      </p:sp>
      <p:grpSp>
        <p:nvGrpSpPr>
          <p:cNvPr id="7" name="Group 4"/>
          <p:cNvGrpSpPr>
            <a:grpSpLocks noChangeAspect="1"/>
          </p:cNvGrpSpPr>
          <p:nvPr/>
        </p:nvGrpSpPr>
        <p:grpSpPr bwMode="auto">
          <a:xfrm>
            <a:off x="3648075" y="1637910"/>
            <a:ext cx="1847850" cy="1720986"/>
            <a:chOff x="1164" y="687"/>
            <a:chExt cx="3219" cy="2998"/>
          </a:xfrm>
          <a:solidFill>
            <a:schemeClr val="accent1">
              <a:lumMod val="50000"/>
            </a:schemeClr>
          </a:solidFill>
        </p:grpSpPr>
        <p:sp>
          <p:nvSpPr>
            <p:cNvPr id="10"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1"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Tree>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8255" y="1387475"/>
            <a:ext cx="9144000" cy="104775"/>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9055" y="465455"/>
            <a:ext cx="9093200" cy="922020"/>
          </a:xfrm>
          <a:prstGeom prst="rect">
            <a:avLst/>
          </a:prstGeom>
          <a:noFill/>
        </p:spPr>
        <p:txBody>
          <a:bodyPr wrap="square" rtlCol="0">
            <a:spAutoFit/>
          </a:bodyPr>
          <a:lstStyle/>
          <a:p>
            <a:pPr algn="ctr"/>
            <a:r>
              <a:rPr lang="en-US" altLang="zh-CN" sz="5400" dirty="0" smtClean="0">
                <a:solidFill>
                  <a:schemeClr val="tx1">
                    <a:lumMod val="75000"/>
                    <a:lumOff val="25000"/>
                  </a:schemeClr>
                </a:solidFill>
                <a:sym typeface="+mn-ea"/>
              </a:rPr>
              <a:t>2.</a:t>
            </a:r>
            <a:r>
              <a:rPr lang="zh-CN" altLang="en-US" sz="5400" dirty="0" smtClean="0">
                <a:solidFill>
                  <a:schemeClr val="tx1">
                    <a:lumMod val="75000"/>
                    <a:lumOff val="25000"/>
                  </a:schemeClr>
                </a:solidFill>
                <a:sym typeface="+mn-ea"/>
              </a:rPr>
              <a:t>国内外技术现状</a:t>
            </a:r>
            <a:endParaRPr lang="zh-CN" altLang="en-US" sz="5400" spc="3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rotWithShape="1">
          <a:blip r:embed="rId1" cstate="print"/>
          <a:srcRect l="64117"/>
          <a:stretch>
            <a:fillRect/>
          </a:stretch>
        </p:blipFill>
        <p:spPr>
          <a:xfrm>
            <a:off x="8255" y="2637155"/>
            <a:ext cx="979805" cy="2731135"/>
          </a:xfrm>
          <a:prstGeom prst="rect">
            <a:avLst/>
          </a:prstGeom>
          <a:effectLst>
            <a:outerShdw blurRad="63500" sx="102000" sy="102000" algn="ctr" rotWithShape="0">
              <a:prstClr val="black">
                <a:alpha val="40000"/>
              </a:prstClr>
            </a:outerShdw>
          </a:effectLst>
        </p:spPr>
      </p:pic>
      <p:sp>
        <p:nvSpPr>
          <p:cNvPr id="7" name="椭圆 6"/>
          <p:cNvSpPr/>
          <p:nvPr/>
        </p:nvSpPr>
        <p:spPr>
          <a:xfrm>
            <a:off x="1536700" y="1717040"/>
            <a:ext cx="2058035" cy="1167765"/>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HK" sz="2400" b="1" dirty="0">
                <a:latin typeface="微软雅黑" panose="020B0503020204020204" pitchFamily="34" charset="-122"/>
                <a:ea typeface="微软雅黑" panose="020B0503020204020204" pitchFamily="34" charset="-122"/>
              </a:rPr>
              <a:t>虚拟现实（</a:t>
            </a:r>
            <a:r>
              <a:rPr lang="en-US" altLang="zh-CN" sz="2400" b="1" dirty="0">
                <a:latin typeface="微软雅黑" panose="020B0503020204020204" pitchFamily="34" charset="-122"/>
                <a:ea typeface="微软雅黑" panose="020B0503020204020204" pitchFamily="34" charset="-122"/>
              </a:rPr>
              <a:t>VR</a:t>
            </a:r>
            <a:r>
              <a:rPr lang="zh-CN" altLang="zh-HK" sz="2400" b="1" dirty="0">
                <a:latin typeface="微软雅黑" panose="020B0503020204020204" pitchFamily="34" charset="-122"/>
                <a:ea typeface="微软雅黑" panose="020B0503020204020204" pitchFamily="34" charset="-122"/>
              </a:rPr>
              <a:t>）技术</a:t>
            </a:r>
            <a:endParaRPr lang="zh-CN" altLang="zh-HK" sz="2400" b="1" dirty="0">
              <a:latin typeface="微软雅黑" panose="020B0503020204020204" pitchFamily="34" charset="-122"/>
              <a:ea typeface="微软雅黑" panose="020B0503020204020204" pitchFamily="34" charset="-122"/>
            </a:endParaRPr>
          </a:p>
        </p:txBody>
      </p:sp>
      <p:sp>
        <p:nvSpPr>
          <p:cNvPr id="8" name="椭圆 7"/>
          <p:cNvSpPr/>
          <p:nvPr/>
        </p:nvSpPr>
        <p:spPr>
          <a:xfrm>
            <a:off x="1952625" y="3583305"/>
            <a:ext cx="2026285" cy="918845"/>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HK" sz="2400" b="1" dirty="0">
                <a:latin typeface="微软雅黑" panose="020B0503020204020204" pitchFamily="34" charset="-122"/>
                <a:ea typeface="微软雅黑" panose="020B0503020204020204" pitchFamily="34" charset="-122"/>
              </a:rPr>
              <a:t>可穿戴</a:t>
            </a:r>
            <a:r>
              <a:rPr lang="zh-CN" altLang="zh-HK" sz="2400" b="1" dirty="0">
                <a:latin typeface="微软雅黑" panose="020B0503020204020204" pitchFamily="34" charset="-122"/>
                <a:ea typeface="微软雅黑" panose="020B0503020204020204" pitchFamily="34" charset="-122"/>
              </a:rPr>
              <a:t>设备</a:t>
            </a:r>
            <a:endParaRPr lang="zh-CN" altLang="zh-HK" sz="2400" b="1" dirty="0">
              <a:latin typeface="微软雅黑" panose="020B0503020204020204" pitchFamily="34" charset="-122"/>
              <a:ea typeface="微软雅黑" panose="020B0503020204020204" pitchFamily="34" charset="-122"/>
            </a:endParaRPr>
          </a:p>
        </p:txBody>
      </p:sp>
      <p:sp>
        <p:nvSpPr>
          <p:cNvPr id="9" name="椭圆 8"/>
          <p:cNvSpPr/>
          <p:nvPr/>
        </p:nvSpPr>
        <p:spPr>
          <a:xfrm>
            <a:off x="1520825" y="5232400"/>
            <a:ext cx="2217420" cy="1144905"/>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HK" sz="2400" b="1" dirty="0">
                <a:latin typeface="微软雅黑" panose="020B0503020204020204" pitchFamily="34" charset="-122"/>
                <a:ea typeface="微软雅黑" panose="020B0503020204020204" pitchFamily="34" charset="-122"/>
              </a:rPr>
              <a:t>虚拟现实（</a:t>
            </a:r>
            <a:r>
              <a:rPr lang="en-US" altLang="zh-CN" sz="2400" b="1" dirty="0">
                <a:latin typeface="微软雅黑" panose="020B0503020204020204" pitchFamily="34" charset="-122"/>
                <a:ea typeface="微软雅黑" panose="020B0503020204020204" pitchFamily="34" charset="-122"/>
              </a:rPr>
              <a:t>VR</a:t>
            </a:r>
            <a:r>
              <a:rPr lang="zh-CN" altLang="zh-HK"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APP</a:t>
            </a:r>
            <a:endParaRPr lang="en-US" altLang="zh-CN" sz="2400" b="1" dirty="0">
              <a:latin typeface="微软雅黑" panose="020B0503020204020204" pitchFamily="34" charset="-122"/>
              <a:ea typeface="微软雅黑" panose="020B0503020204020204" pitchFamily="34" charset="-122"/>
            </a:endParaRPr>
          </a:p>
        </p:txBody>
      </p:sp>
      <p:cxnSp>
        <p:nvCxnSpPr>
          <p:cNvPr id="10" name="直接连接符 9"/>
          <p:cNvCxnSpPr/>
          <p:nvPr/>
        </p:nvCxnSpPr>
        <p:spPr>
          <a:xfrm flipV="1">
            <a:off x="724052" y="2637361"/>
            <a:ext cx="812800" cy="482600"/>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100455" y="4032250"/>
            <a:ext cx="763270" cy="20320"/>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95502" y="4750042"/>
            <a:ext cx="812800" cy="482600"/>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737610" y="1562735"/>
            <a:ext cx="5307965" cy="1322070"/>
          </a:xfrm>
          <a:prstGeom prst="rect">
            <a:avLst/>
          </a:prstGeom>
          <a:noFill/>
        </p:spPr>
        <p:txBody>
          <a:bodyPr wrap="square" rtlCol="0">
            <a:spAutoFit/>
          </a:bodyPr>
          <a:p>
            <a:r>
              <a:rPr lang="zh-CN" altLang="en-US" sz="2000">
                <a:latin typeface="微软雅黑" panose="020B0503020204020204" pitchFamily="34" charset="-122"/>
                <a:ea typeface="微软雅黑" panose="020B0503020204020204" pitchFamily="34" charset="-122"/>
              </a:rPr>
              <a:t>近年来兴起的实用性技术，广泛用于教育、医疗、娱乐等多个领域。随着图像引擎的进步，虚拟世界越来越丰富多彩，但是</a:t>
            </a:r>
            <a:r>
              <a:rPr lang="en-US" altLang="zh-CN" sz="2000">
                <a:latin typeface="微软雅黑" panose="020B0503020204020204" pitchFamily="34" charset="-122"/>
                <a:ea typeface="微软雅黑" panose="020B0503020204020204" pitchFamily="34" charset="-122"/>
              </a:rPr>
              <a:t>3D</a:t>
            </a:r>
            <a:r>
              <a:rPr lang="zh-CN" altLang="en-US" sz="2000">
                <a:latin typeface="微软雅黑" panose="020B0503020204020204" pitchFamily="34" charset="-122"/>
                <a:ea typeface="微软雅黑" panose="020B0503020204020204" pitchFamily="34" charset="-122"/>
              </a:rPr>
              <a:t>眩晕无法消除，人们仍在尝试各种方式减轻眩晕</a:t>
            </a:r>
            <a:r>
              <a:rPr lang="zh-CN" altLang="en-US" sz="2000">
                <a:latin typeface="微软雅黑" panose="020B0503020204020204" pitchFamily="34" charset="-122"/>
                <a:ea typeface="微软雅黑" panose="020B0503020204020204" pitchFamily="34" charset="-122"/>
              </a:rPr>
              <a:t>症状。</a:t>
            </a:r>
            <a:endParaRPr lang="zh-CN" altLang="en-US" sz="2000">
              <a:latin typeface="微软雅黑" panose="020B0503020204020204" pitchFamily="34" charset="-122"/>
              <a:ea typeface="微软雅黑" panose="020B0503020204020204" pitchFamily="34" charset="-122"/>
            </a:endParaRPr>
          </a:p>
        </p:txBody>
      </p:sp>
      <p:sp>
        <p:nvSpPr>
          <p:cNvPr id="4" name="文本框 3"/>
          <p:cNvSpPr txBox="1"/>
          <p:nvPr/>
        </p:nvSpPr>
        <p:spPr>
          <a:xfrm>
            <a:off x="4138930" y="3364865"/>
            <a:ext cx="4805680" cy="1322070"/>
          </a:xfrm>
          <a:prstGeom prst="rect">
            <a:avLst/>
          </a:prstGeom>
          <a:noFill/>
        </p:spPr>
        <p:txBody>
          <a:bodyPr wrap="square" rtlCol="0">
            <a:spAutoFit/>
          </a:bodyPr>
          <a:p>
            <a:r>
              <a:rPr lang="en-US" altLang="zh-CN" sz="2000">
                <a:latin typeface="微软雅黑" panose="020B0503020204020204" pitchFamily="34" charset="-122"/>
                <a:ea typeface="微软雅黑" panose="020B0503020204020204" pitchFamily="34" charset="-122"/>
                <a:cs typeface="微软雅黑" panose="020B0503020204020204" pitchFamily="34" charset="-122"/>
              </a:rPr>
              <a:t>2012</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年谷歌眼镜出现后，可穿戴设备热度高昂，各种各样的设备争相面世界。智能手环、</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VR</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头显、</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AR</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眼镜等产品市场极具活力，技术优化和</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创新从未间断。</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3737610" y="5126355"/>
            <a:ext cx="5086350" cy="1630045"/>
          </a:xfrm>
          <a:prstGeom prst="rect">
            <a:avLst/>
          </a:prstGeom>
          <a:noFill/>
        </p:spPr>
        <p:txBody>
          <a:bodyPr wrap="square" rtlCol="0">
            <a:spAutoFit/>
          </a:bodyPr>
          <a:p>
            <a:r>
              <a:rPr lang="zh-CN" altLang="en-US" sz="2000">
                <a:latin typeface="微软雅黑" panose="020B0503020204020204" pitchFamily="34" charset="-122"/>
                <a:ea typeface="微软雅黑" panose="020B0503020204020204" pitchFamily="34" charset="-122"/>
                <a:cs typeface="微软雅黑" panose="020B0503020204020204" pitchFamily="34" charset="-122"/>
              </a:rPr>
              <a:t>目前市面上的手机虚拟现实（</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VR</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APP</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以观影观影为主，受制于手机性能和网络传输速度，手机</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APP</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暂时无法享受较高质量的沉浸式虚拟现实体验，并且</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由于传感设备的限制导致交互性局限大。</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8255" y="1387475"/>
            <a:ext cx="9144000" cy="104775"/>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9055" y="454025"/>
            <a:ext cx="9093200" cy="922020"/>
          </a:xfrm>
          <a:prstGeom prst="rect">
            <a:avLst/>
          </a:prstGeom>
          <a:noFill/>
        </p:spPr>
        <p:txBody>
          <a:bodyPr wrap="square" rtlCol="0">
            <a:spAutoFit/>
          </a:bodyPr>
          <a:lstStyle/>
          <a:p>
            <a:pPr algn="ctr"/>
            <a:r>
              <a:rPr lang="en-US" altLang="zh-CN" sz="5400" dirty="0" smtClean="0">
                <a:solidFill>
                  <a:schemeClr val="tx1">
                    <a:lumMod val="75000"/>
                    <a:lumOff val="25000"/>
                  </a:schemeClr>
                </a:solidFill>
                <a:sym typeface="+mn-ea"/>
              </a:rPr>
              <a:t>1.</a:t>
            </a:r>
            <a:r>
              <a:rPr lang="zh-CN" altLang="en-US" sz="5400" dirty="0" smtClean="0">
                <a:solidFill>
                  <a:schemeClr val="tx1">
                    <a:lumMod val="75000"/>
                    <a:lumOff val="25000"/>
                  </a:schemeClr>
                </a:solidFill>
                <a:sym typeface="+mn-ea"/>
              </a:rPr>
              <a:t>研究背景及意义</a:t>
            </a:r>
            <a:endParaRPr lang="zh-CN" altLang="en-US" sz="5400" spc="3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18" name="矩形 17"/>
          <p:cNvSpPr/>
          <p:nvPr/>
        </p:nvSpPr>
        <p:spPr>
          <a:xfrm>
            <a:off x="1177925" y="2108835"/>
            <a:ext cx="6693535" cy="3169285"/>
          </a:xfrm>
          <a:prstGeom prst="rect">
            <a:avLst/>
          </a:prstGeom>
        </p:spPr>
        <p:txBody>
          <a:bodyPr wrap="square">
            <a:spAutoFit/>
          </a:bodyPr>
          <a:lstStyle/>
          <a:p>
            <a:pPr lvl="0" indent="508000" algn="just" fontAlgn="auto">
              <a:extLst>
                <a:ext uri="{35155182-B16C-46BC-9424-99874614C6A1}">
                  <wpsdc:indentchars xmlns:wpsdc="http://www.wps.cn/officeDocument/2017/drawingmlCustomData" val="200" checksum="282533468"/>
                </a:ext>
              </a:extLst>
            </a:pPr>
            <a:r>
              <a:rPr altLang="zh-HK" sz="2000" dirty="0">
                <a:solidFill>
                  <a:schemeClr val="tx1">
                    <a:lumMod val="75000"/>
                    <a:lumOff val="25000"/>
                  </a:schemeClr>
                </a:solidFill>
                <a:latin typeface="微软雅黑" panose="020B0503020204020204" pitchFamily="34" charset="-122"/>
                <a:ea typeface="微软雅黑" panose="020B0503020204020204" pitchFamily="34" charset="-122"/>
              </a:rPr>
              <a:t>随着智能手机普及，人们生活中使用手机的地方越来越多，智能手机功能强大，多样的 APP 可以实现各种功能。人们不再仅仅满足于使用手机完成日常生活需求，</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而是</a:t>
            </a:r>
            <a:r>
              <a:rPr altLang="zh-HK" sz="2000" dirty="0">
                <a:solidFill>
                  <a:schemeClr val="tx1">
                    <a:lumMod val="75000"/>
                    <a:lumOff val="25000"/>
                  </a:schemeClr>
                </a:solidFill>
                <a:latin typeface="微软雅黑" panose="020B0503020204020204" pitchFamily="34" charset="-122"/>
                <a:ea typeface="微软雅黑" panose="020B0503020204020204" pitchFamily="34" charset="-122"/>
              </a:rPr>
              <a:t>更加注重</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于</a:t>
            </a:r>
            <a:r>
              <a:rPr altLang="zh-HK" sz="2000" dirty="0">
                <a:solidFill>
                  <a:schemeClr val="tx1">
                    <a:lumMod val="75000"/>
                    <a:lumOff val="25000"/>
                  </a:schemeClr>
                </a:solidFill>
                <a:latin typeface="微软雅黑" panose="020B0503020204020204" pitchFamily="34" charset="-122"/>
                <a:ea typeface="微软雅黑" panose="020B0503020204020204" pitchFamily="34" charset="-122"/>
              </a:rPr>
              <a:t>提升生活质量</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与娱乐品质</a:t>
            </a:r>
            <a:r>
              <a:rPr altLang="zh-HK" sz="2000" dirty="0">
                <a:solidFill>
                  <a:schemeClr val="tx1">
                    <a:lumMod val="75000"/>
                    <a:lumOff val="25000"/>
                  </a:schemeClr>
                </a:solidFill>
                <a:latin typeface="微软雅黑" panose="020B0503020204020204" pitchFamily="34" charset="-122"/>
                <a:ea typeface="微软雅黑" panose="020B0503020204020204" pitchFamily="34" charset="-122"/>
              </a:rPr>
              <a:t>。</a:t>
            </a:r>
            <a:endParaRPr altLang="zh-HK"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indent="508000" algn="just" fontAlgn="auto">
              <a:extLst>
                <a:ext uri="{35155182-B16C-46BC-9424-99874614C6A1}">
                  <wpsdc:indentchars xmlns:wpsdc="http://www.wps.cn/officeDocument/2017/drawingmlCustomData" val="200" checksum="282533468"/>
                </a:ext>
              </a:extLst>
            </a:pPr>
            <a:r>
              <a:rPr altLang="zh-HK" sz="2000" dirty="0">
                <a:solidFill>
                  <a:schemeClr val="tx1">
                    <a:lumMod val="75000"/>
                    <a:lumOff val="25000"/>
                  </a:schemeClr>
                </a:solidFill>
                <a:latin typeface="微软雅黑" panose="020B0503020204020204" pitchFamily="34" charset="-122"/>
                <a:ea typeface="微软雅黑" panose="020B0503020204020204" pitchFamily="34" charset="-122"/>
              </a:rPr>
              <a:t>手机的</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各种</a:t>
            </a:r>
            <a:r>
              <a:rPr altLang="zh-HK" sz="2000" dirty="0">
                <a:solidFill>
                  <a:schemeClr val="tx1">
                    <a:lumMod val="75000"/>
                    <a:lumOff val="25000"/>
                  </a:schemeClr>
                </a:solidFill>
                <a:latin typeface="微软雅黑" panose="020B0503020204020204" pitchFamily="34" charset="-122"/>
                <a:ea typeface="微软雅黑" panose="020B0503020204020204" pitchFamily="34" charset="-122"/>
              </a:rPr>
              <a:t>配套设备层出不穷</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。近年来迅速发展的</a:t>
            </a:r>
            <a:r>
              <a:rPr altLang="zh-HK" sz="2000" dirty="0">
                <a:solidFill>
                  <a:schemeClr val="tx1">
                    <a:lumMod val="75000"/>
                    <a:lumOff val="25000"/>
                  </a:schemeClr>
                </a:solidFill>
                <a:latin typeface="微软雅黑" panose="020B0503020204020204" pitchFamily="34" charset="-122"/>
                <a:ea typeface="微软雅黑" panose="020B0503020204020204" pitchFamily="34" charset="-122"/>
              </a:rPr>
              <a:t>可穿戴设备</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也</a:t>
            </a:r>
            <a:r>
              <a:rPr altLang="zh-HK" sz="2000" dirty="0">
                <a:solidFill>
                  <a:schemeClr val="tx1">
                    <a:lumMod val="75000"/>
                    <a:lumOff val="25000"/>
                  </a:schemeClr>
                </a:solidFill>
                <a:latin typeface="微软雅黑" panose="020B0503020204020204" pitchFamily="34" charset="-122"/>
                <a:ea typeface="微软雅黑" panose="020B0503020204020204" pitchFamily="34" charset="-122"/>
              </a:rPr>
              <a:t>是智能手机辅助设备的主要种类之一。</a:t>
            </a:r>
            <a:endParaRPr altLang="zh-HK"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indent="508000" algn="just" fontAlgn="auto">
              <a:extLst>
                <a:ext uri="{35155182-B16C-46BC-9424-99874614C6A1}">
                  <wpsdc:indentchars xmlns:wpsdc="http://www.wps.cn/officeDocument/2017/drawingmlCustomData" val="200" checksum="282533468"/>
                </a:ext>
              </a:extLst>
            </a:pPr>
            <a:r>
              <a:rPr altLang="zh-HK" sz="2000" dirty="0">
                <a:solidFill>
                  <a:schemeClr val="tx1">
                    <a:lumMod val="75000"/>
                    <a:lumOff val="25000"/>
                  </a:schemeClr>
                </a:solidFill>
                <a:latin typeface="微软雅黑" panose="020B0503020204020204" pitchFamily="34" charset="-122"/>
                <a:ea typeface="微软雅黑" panose="020B0503020204020204" pitchFamily="34" charset="-122"/>
              </a:rPr>
              <a:t>通过开发虚拟现实 VR 播放器，结合虚拟现实眼镜，得到身临其境的虚拟世界体验，</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将虚拟现实技术应用于实际生活当中，</a:t>
            </a:r>
            <a:r>
              <a:rPr altLang="zh-HK" sz="2000" dirty="0">
                <a:solidFill>
                  <a:schemeClr val="tx1">
                    <a:lumMod val="75000"/>
                    <a:lumOff val="25000"/>
                  </a:schemeClr>
                </a:solidFill>
                <a:latin typeface="微软雅黑" panose="020B0503020204020204" pitchFamily="34" charset="-122"/>
                <a:ea typeface="微软雅黑" panose="020B0503020204020204" pitchFamily="34" charset="-122"/>
              </a:rPr>
              <a:t>提高人们日常观影体验和生活娱乐质量。</a:t>
            </a:r>
            <a:endParaRPr altLang="zh-HK"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indent="508000" algn="just" fontAlgn="auto">
              <a:extLst>
                <a:ext uri="{35155182-B16C-46BC-9424-99874614C6A1}">
                  <wpsdc:indentchars xmlns:wpsdc="http://www.wps.cn/officeDocument/2017/drawingmlCustomData" val="200" checksum="282533468"/>
                </a:ext>
              </a:extLst>
            </a:pPr>
            <a:endParaRPr altLang="zh-HK"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81403" y="1492280"/>
            <a:ext cx="1439862" cy="2215991"/>
          </a:xfrm>
          <a:prstGeom prst="rect">
            <a:avLst/>
          </a:prstGeom>
          <a:noFill/>
        </p:spPr>
        <p:txBody>
          <a:bodyPr wrap="square" rtlCol="0">
            <a:spAutoFit/>
          </a:bodyPr>
          <a:lstStyle/>
          <a:p>
            <a:r>
              <a:rPr lang="en-US" altLang="zh-HK" sz="13800" dirty="0" smtClean="0">
                <a:solidFill>
                  <a:srgbClr val="92D14F"/>
                </a:solidFill>
                <a:latin typeface="Adobe 仿宋 Std R" panose="02020400000000000000" pitchFamily="18" charset="-122"/>
                <a:ea typeface="Adobe 仿宋 Std R" panose="02020400000000000000" pitchFamily="18" charset="-122"/>
              </a:rPr>
              <a:t>“</a:t>
            </a:r>
            <a:endParaRPr lang="zh-HK" altLang="en-US" sz="13800" dirty="0">
              <a:solidFill>
                <a:srgbClr val="92D14F"/>
              </a:solidFill>
              <a:latin typeface="Adobe 仿宋 Std R" panose="02020400000000000000" pitchFamily="18" charset="-122"/>
              <a:ea typeface="Adobe 仿宋 Std R" panose="02020400000000000000" pitchFamily="18" charset="-122"/>
            </a:endParaRPr>
          </a:p>
        </p:txBody>
      </p:sp>
      <p:sp>
        <p:nvSpPr>
          <p:cNvPr id="23" name="文本框 22"/>
          <p:cNvSpPr txBox="1"/>
          <p:nvPr/>
        </p:nvSpPr>
        <p:spPr>
          <a:xfrm>
            <a:off x="7577542" y="5654199"/>
            <a:ext cx="1439862" cy="2215991"/>
          </a:xfrm>
          <a:prstGeom prst="rect">
            <a:avLst/>
          </a:prstGeom>
          <a:noFill/>
        </p:spPr>
        <p:txBody>
          <a:bodyPr wrap="square" rtlCol="0">
            <a:spAutoFit/>
          </a:bodyPr>
          <a:lstStyle/>
          <a:p>
            <a:r>
              <a:rPr lang="en-US" altLang="zh-HK" sz="13800" dirty="0" smtClean="0">
                <a:solidFill>
                  <a:srgbClr val="92D14F"/>
                </a:solidFill>
                <a:latin typeface="Adobe 仿宋 Std R" panose="02020400000000000000" pitchFamily="18" charset="-122"/>
                <a:ea typeface="Adobe 仿宋 Std R" panose="02020400000000000000" pitchFamily="18" charset="-122"/>
              </a:rPr>
              <a:t>”</a:t>
            </a:r>
            <a:endParaRPr lang="zh-HK" altLang="en-US" sz="13800" dirty="0">
              <a:solidFill>
                <a:srgbClr val="92D14F"/>
              </a:solidFill>
              <a:latin typeface="Adobe 仿宋 Std R" panose="02020400000000000000" pitchFamily="18" charset="-122"/>
              <a:ea typeface="Adobe 仿宋 Std R" panose="02020400000000000000" pitchFamily="18" charset="-122"/>
            </a:endParaRPr>
          </a:p>
        </p:txBody>
      </p:sp>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3422015" y="1303655"/>
            <a:ext cx="19685" cy="4360545"/>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714115" y="1801495"/>
            <a:ext cx="4694555" cy="583565"/>
          </a:xfrm>
          <a:prstGeom prst="rect">
            <a:avLst/>
          </a:prstGeom>
          <a:noFill/>
        </p:spPr>
        <p:txBody>
          <a:bodyPr wrap="square" rtlCol="0">
            <a:spAutoFit/>
          </a:bodyPr>
          <a:lstStyle/>
          <a:p>
            <a:r>
              <a:rPr lang="en-US" altLang="zh-CN" sz="3200" b="1" dirty="0" smtClean="0">
                <a:sym typeface="+mn-ea"/>
              </a:rPr>
              <a:t>1.</a:t>
            </a:r>
            <a:r>
              <a:rPr lang="zh-CN" altLang="en-US" sz="3200" b="1" dirty="0" smtClean="0">
                <a:sym typeface="+mn-ea"/>
              </a:rPr>
              <a:t>预期目标和</a:t>
            </a:r>
            <a:r>
              <a:rPr lang="zh-CN" altLang="en-US" sz="3200" b="1" dirty="0" smtClean="0">
                <a:sym typeface="+mn-ea"/>
              </a:rPr>
              <a:t>主要问题</a:t>
            </a:r>
            <a:endParaRPr lang="zh-HK" altLang="en-US" sz="3200" b="1" spc="300" dirty="0">
              <a:solidFill>
                <a:srgbClr val="92D14F"/>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3712845" y="2511425"/>
            <a:ext cx="3697605" cy="583565"/>
          </a:xfrm>
          <a:prstGeom prst="rect">
            <a:avLst/>
          </a:prstGeom>
          <a:noFill/>
        </p:spPr>
        <p:txBody>
          <a:bodyPr wrap="square" rtlCol="0">
            <a:spAutoFit/>
          </a:bodyPr>
          <a:lstStyle/>
          <a:p>
            <a:r>
              <a:rPr lang="en-US" altLang="zh-CN" sz="3200" b="1" dirty="0" smtClean="0">
                <a:sym typeface="+mn-ea"/>
              </a:rPr>
              <a:t>2.</a:t>
            </a:r>
            <a:r>
              <a:rPr lang="zh-CN" altLang="en-US" sz="3200" b="1" dirty="0" smtClean="0">
                <a:sym typeface="+mn-ea"/>
              </a:rPr>
              <a:t>设计内容</a:t>
            </a:r>
            <a:endParaRPr lang="zh-CN" altLang="en-US" sz="3200" b="1" dirty="0" smtClean="0">
              <a:sym typeface="+mn-ea"/>
            </a:endParaRPr>
          </a:p>
        </p:txBody>
      </p:sp>
      <p:sp>
        <p:nvSpPr>
          <p:cNvPr id="26" name="文本框 25"/>
          <p:cNvSpPr txBox="1"/>
          <p:nvPr/>
        </p:nvSpPr>
        <p:spPr>
          <a:xfrm>
            <a:off x="3714115" y="3221990"/>
            <a:ext cx="3382010" cy="583565"/>
          </a:xfrm>
          <a:prstGeom prst="rect">
            <a:avLst/>
          </a:prstGeom>
          <a:noFill/>
        </p:spPr>
        <p:txBody>
          <a:bodyPr wrap="square" rtlCol="0">
            <a:spAutoFit/>
          </a:bodyPr>
          <a:lstStyle/>
          <a:p>
            <a:r>
              <a:rPr lang="en-US" altLang="zh-CN" sz="3200" b="1" dirty="0" smtClean="0">
                <a:sym typeface="+mn-ea"/>
              </a:rPr>
              <a:t>3.</a:t>
            </a:r>
            <a:r>
              <a:rPr lang="zh-CN" altLang="en-US" sz="3200" b="1" dirty="0" smtClean="0">
                <a:sym typeface="+mn-ea"/>
              </a:rPr>
              <a:t>设计实现</a:t>
            </a:r>
            <a:r>
              <a:rPr lang="zh-CN" altLang="en-US" sz="3200" b="1" dirty="0" smtClean="0">
                <a:sym typeface="+mn-ea"/>
              </a:rPr>
              <a:t>方案</a:t>
            </a:r>
            <a:endParaRPr lang="zh-CN" altLang="en-US" sz="3200" b="1" dirty="0" smtClean="0">
              <a:sym typeface="+mn-ea"/>
            </a:endParaRPr>
          </a:p>
        </p:txBody>
      </p:sp>
      <p:sp>
        <p:nvSpPr>
          <p:cNvPr id="27" name="文本框 26"/>
          <p:cNvSpPr txBox="1"/>
          <p:nvPr/>
        </p:nvSpPr>
        <p:spPr>
          <a:xfrm>
            <a:off x="3714750" y="3932555"/>
            <a:ext cx="4885690" cy="583565"/>
          </a:xfrm>
          <a:prstGeom prst="rect">
            <a:avLst/>
          </a:prstGeom>
          <a:noFill/>
        </p:spPr>
        <p:txBody>
          <a:bodyPr wrap="square" rtlCol="0">
            <a:spAutoFit/>
          </a:bodyPr>
          <a:lstStyle/>
          <a:p>
            <a:r>
              <a:rPr lang="en-US" altLang="zh-CN" sz="3200" b="1" dirty="0" smtClean="0">
                <a:sym typeface="+mn-ea"/>
              </a:rPr>
              <a:t>4.</a:t>
            </a:r>
            <a:r>
              <a:rPr lang="zh-CN" altLang="en-US" sz="3200" b="1" dirty="0">
                <a:sym typeface="+mn-ea"/>
              </a:rPr>
              <a:t>具备</a:t>
            </a:r>
            <a:r>
              <a:rPr lang="zh-CN" altLang="en-US" sz="3200" b="1" dirty="0" smtClean="0">
                <a:sym typeface="+mn-ea"/>
              </a:rPr>
              <a:t>的条件基础</a:t>
            </a:r>
            <a:endParaRPr lang="zh-HK" altLang="en-US" sz="3200" b="1" spc="300" dirty="0">
              <a:solidFill>
                <a:srgbClr val="666666"/>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905035" y="2194494"/>
            <a:ext cx="1947861" cy="1940713"/>
            <a:chOff x="1709739" y="2636838"/>
            <a:chExt cx="1590160" cy="1584325"/>
          </a:xfrm>
          <a:effectLst/>
        </p:grpSpPr>
        <p:sp>
          <p:nvSpPr>
            <p:cNvPr id="9" name="Freeform 6"/>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1" name="Freeform 8"/>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2" name="Freeform 9"/>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3" name="Freeform 10"/>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4" name="Freeform 11"/>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5" name="Freeform 12"/>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6" name="Freeform 13"/>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7" name="Freeform 14"/>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grpSp>
      <p:sp>
        <p:nvSpPr>
          <p:cNvPr id="35" name="文本框 34"/>
          <p:cNvSpPr txBox="1"/>
          <p:nvPr/>
        </p:nvSpPr>
        <p:spPr>
          <a:xfrm>
            <a:off x="1136968" y="4239347"/>
            <a:ext cx="2657475" cy="521970"/>
          </a:xfrm>
          <a:prstGeom prst="rect">
            <a:avLst/>
          </a:prstGeom>
          <a:noFill/>
        </p:spPr>
        <p:txBody>
          <a:bodyPr wrap="square" rtlCol="0">
            <a:spAutoFit/>
          </a:bodyPr>
          <a:lstStyle/>
          <a:p>
            <a:pPr algn="ctr"/>
            <a:r>
              <a:rPr lang="zh-CN" altLang="en-US" sz="2800" b="1" spc="300" smtClean="0">
                <a:solidFill>
                  <a:srgbClr val="0174AB"/>
                </a:solidFill>
                <a:latin typeface="微软雅黑" panose="020B0503020204020204" pitchFamily="34" charset="-122"/>
                <a:ea typeface="微软雅黑" panose="020B0503020204020204" pitchFamily="34" charset="-122"/>
              </a:rPr>
              <a:t>主要内容</a:t>
            </a:r>
            <a:endParaRPr lang="zh-CN" altLang="en-US" sz="2800" b="1" spc="300" smtClean="0">
              <a:solidFill>
                <a:srgbClr val="0174AB"/>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714750" y="4616450"/>
            <a:ext cx="4885690" cy="583565"/>
          </a:xfrm>
          <a:prstGeom prst="rect">
            <a:avLst/>
          </a:prstGeom>
          <a:noFill/>
        </p:spPr>
        <p:txBody>
          <a:bodyPr wrap="square" rtlCol="0">
            <a:spAutoFit/>
          </a:bodyPr>
          <a:p>
            <a:r>
              <a:rPr lang="en-US" altLang="zh-CN" sz="3200" b="1" dirty="0" smtClean="0">
                <a:sym typeface="+mn-ea"/>
              </a:rPr>
              <a:t>5.</a:t>
            </a:r>
            <a:r>
              <a:rPr lang="en-US" altLang="zh-CN" sz="3200" b="1" dirty="0">
                <a:sym typeface="+mn-ea"/>
              </a:rPr>
              <a:t>APP</a:t>
            </a:r>
            <a:r>
              <a:rPr lang="zh-CN" altLang="en-US" sz="3200" b="1" dirty="0">
                <a:sym typeface="+mn-ea"/>
              </a:rPr>
              <a:t>效果展示</a:t>
            </a:r>
            <a:endParaRPr lang="zh-CN" altLang="en-US" sz="3200" b="1" dirty="0">
              <a:sym typeface="+mn-ea"/>
            </a:endParaRPr>
          </a:p>
        </p:txBody>
      </p:sp>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8255" y="1387475"/>
            <a:ext cx="9144000" cy="104775"/>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9055" y="465455"/>
            <a:ext cx="9093200" cy="922020"/>
          </a:xfrm>
          <a:prstGeom prst="rect">
            <a:avLst/>
          </a:prstGeom>
          <a:noFill/>
        </p:spPr>
        <p:txBody>
          <a:bodyPr wrap="square" rtlCol="0">
            <a:spAutoFit/>
          </a:bodyPr>
          <a:lstStyle/>
          <a:p>
            <a:pPr algn="ctr"/>
            <a:r>
              <a:rPr lang="en-US" altLang="zh-CN" sz="5400" dirty="0" smtClean="0">
                <a:solidFill>
                  <a:schemeClr val="tx1">
                    <a:lumMod val="75000"/>
                    <a:lumOff val="25000"/>
                  </a:schemeClr>
                </a:solidFill>
                <a:sym typeface="+mn-ea"/>
              </a:rPr>
              <a:t>1.</a:t>
            </a:r>
            <a:r>
              <a:rPr lang="zh-CN" altLang="en-US" sz="5400" dirty="0" smtClean="0">
                <a:solidFill>
                  <a:schemeClr val="tx1">
                    <a:lumMod val="75000"/>
                    <a:lumOff val="25000"/>
                  </a:schemeClr>
                </a:solidFill>
                <a:sym typeface="+mn-ea"/>
              </a:rPr>
              <a:t>预期目标和</a:t>
            </a:r>
            <a:r>
              <a:rPr lang="zh-CN" altLang="en-US" sz="5400" dirty="0" smtClean="0">
                <a:solidFill>
                  <a:schemeClr val="tx1">
                    <a:lumMod val="75000"/>
                    <a:lumOff val="25000"/>
                  </a:schemeClr>
                </a:solidFill>
                <a:sym typeface="+mn-ea"/>
              </a:rPr>
              <a:t>主要问题</a:t>
            </a:r>
            <a:endParaRPr lang="zh-CN" altLang="en-US" sz="5400" spc="3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pic>
        <p:nvPicPr>
          <p:cNvPr id="61" name="图片 61" descr="VR播放器"/>
          <p:cNvPicPr>
            <a:picLocks noChangeAspect="1"/>
          </p:cNvPicPr>
          <p:nvPr/>
        </p:nvPicPr>
        <p:blipFill>
          <a:blip r:embed="rId1"/>
          <a:stretch>
            <a:fillRect/>
          </a:stretch>
        </p:blipFill>
        <p:spPr>
          <a:xfrm>
            <a:off x="913765" y="1492250"/>
            <a:ext cx="8075295" cy="5358130"/>
          </a:xfrm>
          <a:prstGeom prst="rect">
            <a:avLst/>
          </a:prstGeom>
        </p:spPr>
      </p:pic>
      <p:sp>
        <p:nvSpPr>
          <p:cNvPr id="16" name="椭圆 15"/>
          <p:cNvSpPr/>
          <p:nvPr/>
        </p:nvSpPr>
        <p:spPr>
          <a:xfrm>
            <a:off x="58896" y="1492132"/>
            <a:ext cx="2014538" cy="2014538"/>
          </a:xfrm>
          <a:prstGeom prst="ellipse">
            <a:avLst/>
          </a:prstGeom>
          <a:noFill/>
          <a:ln>
            <a:solidFill>
              <a:schemeClr val="tx1"/>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0174AB"/>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600" b="1" spc="300" dirty="0">
                <a:solidFill>
                  <a:schemeClr val="tx1">
                    <a:lumMod val="75000"/>
                    <a:lumOff val="25000"/>
                  </a:schemeClr>
                </a:solidFill>
                <a:latin typeface="微软雅黑" panose="020B0503020204020204" pitchFamily="34" charset="-122"/>
                <a:ea typeface="微软雅黑" panose="020B0503020204020204" pitchFamily="34" charset="-122"/>
              </a:rPr>
              <a:t>预期目标</a:t>
            </a:r>
            <a:endParaRPr lang="zh-CN" altLang="en-US" sz="3600" b="1" spc="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8255" y="1387475"/>
            <a:ext cx="9144000" cy="104775"/>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9055" y="454025"/>
            <a:ext cx="9093200" cy="922020"/>
          </a:xfrm>
          <a:prstGeom prst="rect">
            <a:avLst/>
          </a:prstGeom>
          <a:noFill/>
        </p:spPr>
        <p:txBody>
          <a:bodyPr wrap="square" rtlCol="0">
            <a:spAutoFit/>
          </a:bodyPr>
          <a:lstStyle/>
          <a:p>
            <a:pPr algn="ctr"/>
            <a:r>
              <a:rPr lang="en-US" altLang="zh-CN" sz="5400" dirty="0" smtClean="0">
                <a:solidFill>
                  <a:schemeClr val="tx1">
                    <a:lumMod val="75000"/>
                    <a:lumOff val="25000"/>
                  </a:schemeClr>
                </a:solidFill>
                <a:sym typeface="+mn-ea"/>
              </a:rPr>
              <a:t>1.</a:t>
            </a:r>
            <a:r>
              <a:rPr lang="zh-CN" altLang="en-US" sz="5400" dirty="0" smtClean="0">
                <a:solidFill>
                  <a:schemeClr val="tx1">
                    <a:lumMod val="75000"/>
                    <a:lumOff val="25000"/>
                  </a:schemeClr>
                </a:solidFill>
                <a:sym typeface="+mn-ea"/>
              </a:rPr>
              <a:t>预期目标和</a:t>
            </a:r>
            <a:r>
              <a:rPr lang="zh-CN" altLang="en-US" sz="5400" dirty="0" smtClean="0">
                <a:solidFill>
                  <a:schemeClr val="tx1">
                    <a:lumMod val="75000"/>
                    <a:lumOff val="25000"/>
                  </a:schemeClr>
                </a:solidFill>
                <a:sym typeface="+mn-ea"/>
              </a:rPr>
              <a:t>主要问题</a:t>
            </a:r>
            <a:endParaRPr lang="zh-CN" altLang="en-US" sz="5400" spc="3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1908175" y="3001010"/>
            <a:ext cx="4320540" cy="953135"/>
          </a:xfrm>
          <a:prstGeom prst="rect">
            <a:avLst/>
          </a:prstGeom>
          <a:noFill/>
        </p:spPr>
        <p:txBody>
          <a:bodyPr wrap="square" rtlCol="0">
            <a:spAutoFit/>
          </a:bodyPr>
          <a:p>
            <a:pPr algn="l">
              <a:buClrTx/>
              <a:buSzTx/>
              <a:buFontTx/>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沉浸式的观影体验：双目视觉分屏、全</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包裹式视野</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6" name="文本框 35"/>
          <p:cNvSpPr txBox="1"/>
          <p:nvPr/>
        </p:nvSpPr>
        <p:spPr>
          <a:xfrm>
            <a:off x="564660" y="1492563"/>
            <a:ext cx="1117600" cy="1323439"/>
          </a:xfrm>
          <a:prstGeom prst="rect">
            <a:avLst/>
          </a:prstGeom>
          <a:noFill/>
          <a:effectLst>
            <a:outerShdw blurRad="50800" dist="38100" dir="10800000" algn="r" rotWithShape="0">
              <a:prstClr val="black">
                <a:alpha val="40000"/>
              </a:prstClr>
            </a:outerShdw>
          </a:effectLst>
        </p:spPr>
        <p:txBody>
          <a:bodyPr wrap="square" rtlCol="0">
            <a:spAutoFit/>
          </a:bodyPr>
          <a:p>
            <a:pPr algn="ctr"/>
            <a:r>
              <a:rPr lang="en-US" altLang="zh-CN" sz="8000" b="1" dirty="0" smtClean="0">
                <a:solidFill>
                  <a:srgbClr val="0174AB"/>
                </a:solidFill>
                <a:latin typeface="微软雅黑" panose="020B0503020204020204" pitchFamily="34" charset="-122"/>
                <a:ea typeface="微软雅黑" panose="020B0503020204020204" pitchFamily="34" charset="-122"/>
              </a:rPr>
              <a:t>1</a:t>
            </a:r>
            <a:endParaRPr lang="zh-HK" altLang="en-US" sz="8000" b="1" dirty="0">
              <a:solidFill>
                <a:srgbClr val="0174AB"/>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564660" y="2815337"/>
            <a:ext cx="1117600" cy="1323439"/>
          </a:xfrm>
          <a:prstGeom prst="rect">
            <a:avLst/>
          </a:prstGeom>
          <a:noFill/>
          <a:effectLst>
            <a:outerShdw blurRad="50800" dist="38100" dir="10800000" algn="r" rotWithShape="0">
              <a:prstClr val="black">
                <a:alpha val="40000"/>
              </a:prstClr>
            </a:outerShdw>
          </a:effectLst>
        </p:spPr>
        <p:txBody>
          <a:bodyPr wrap="square" rtlCol="0">
            <a:spAutoFit/>
          </a:bodyPr>
          <a:p>
            <a:pPr algn="ctr"/>
            <a:r>
              <a:rPr lang="en-US" altLang="zh-CN" sz="8000" b="1" dirty="0">
                <a:solidFill>
                  <a:srgbClr val="92D14F"/>
                </a:solidFill>
                <a:latin typeface="微软雅黑" panose="020B0503020204020204" pitchFamily="34" charset="-122"/>
                <a:ea typeface="微软雅黑" panose="020B0503020204020204" pitchFamily="34" charset="-122"/>
              </a:rPr>
              <a:t>2</a:t>
            </a:r>
            <a:endParaRPr lang="zh-HK" altLang="en-US" sz="8000" b="1" dirty="0">
              <a:solidFill>
                <a:srgbClr val="92D14F"/>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564660" y="4138746"/>
            <a:ext cx="1117600" cy="1323439"/>
          </a:xfrm>
          <a:prstGeom prst="rect">
            <a:avLst/>
          </a:prstGeom>
          <a:noFill/>
          <a:effectLst>
            <a:outerShdw blurRad="50800" dist="38100" dir="10800000" algn="r" rotWithShape="0">
              <a:prstClr val="black">
                <a:alpha val="40000"/>
              </a:prstClr>
            </a:outerShdw>
          </a:effectLst>
        </p:spPr>
        <p:txBody>
          <a:bodyPr wrap="square" rtlCol="0">
            <a:spAutoFit/>
          </a:bodyPr>
          <a:p>
            <a:pPr algn="ctr"/>
            <a:r>
              <a:rPr lang="en-US" altLang="zh-CN" sz="8000" b="1" dirty="0" smtClean="0">
                <a:solidFill>
                  <a:srgbClr val="0174AB"/>
                </a:solidFill>
                <a:latin typeface="微软雅黑" panose="020B0503020204020204" pitchFamily="34" charset="-122"/>
                <a:ea typeface="微软雅黑" panose="020B0503020204020204" pitchFamily="34" charset="-122"/>
              </a:rPr>
              <a:t>3</a:t>
            </a:r>
            <a:endParaRPr lang="zh-HK" altLang="en-US" sz="8000" b="1" dirty="0">
              <a:solidFill>
                <a:srgbClr val="0174AB"/>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64660" y="5462017"/>
            <a:ext cx="1117600" cy="1322070"/>
          </a:xfrm>
          <a:prstGeom prst="rect">
            <a:avLst/>
          </a:prstGeom>
          <a:noFill/>
          <a:effectLst>
            <a:outerShdw blurRad="50800" dist="38100" dir="10800000" algn="r" rotWithShape="0">
              <a:prstClr val="black">
                <a:alpha val="40000"/>
              </a:prstClr>
            </a:outerShdw>
          </a:effectLst>
        </p:spPr>
        <p:txBody>
          <a:bodyPr wrap="square" rtlCol="0">
            <a:spAutoFit/>
          </a:bodyPr>
          <a:p>
            <a:pPr algn="ctr"/>
            <a:r>
              <a:rPr lang="en-US" altLang="zh-HK" sz="8000" b="1" dirty="0">
                <a:solidFill>
                  <a:srgbClr val="92D14F"/>
                </a:solidFill>
                <a:latin typeface="微软雅黑" panose="020B0503020204020204" pitchFamily="34" charset="-122"/>
                <a:ea typeface="微软雅黑" panose="020B0503020204020204" pitchFamily="34" charset="-122"/>
              </a:rPr>
              <a:t>4</a:t>
            </a:r>
            <a:endParaRPr lang="en-US" altLang="zh-HK" sz="8000" b="1" dirty="0">
              <a:solidFill>
                <a:srgbClr val="92D14F"/>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908175" y="1806575"/>
            <a:ext cx="6118860" cy="521970"/>
          </a:xfrm>
          <a:prstGeom prst="rect">
            <a:avLst/>
          </a:prstGeom>
          <a:noFill/>
        </p:spPr>
        <p:txBody>
          <a:bodyPr wrap="square" rtlCol="0">
            <a:spAutoFit/>
          </a:bodyPr>
          <a:p>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360</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°全景视频的畸变</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 name="文本框 5"/>
          <p:cNvSpPr txBox="1"/>
          <p:nvPr/>
        </p:nvSpPr>
        <p:spPr>
          <a:xfrm>
            <a:off x="1894205" y="4324350"/>
            <a:ext cx="6146165" cy="953135"/>
          </a:xfrm>
          <a:prstGeom prst="rect">
            <a:avLst/>
          </a:prstGeom>
          <a:noFill/>
        </p:spPr>
        <p:txBody>
          <a:bodyPr wrap="square" rtlCol="0">
            <a:spAutoFit/>
          </a:bodyPr>
          <a:p>
            <a:pPr algn="l">
              <a:buClrTx/>
              <a:buSzTx/>
              <a:buFontTx/>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追踪头部动作并作出实时且连续的画面反应</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文本框 6"/>
          <p:cNvSpPr txBox="1"/>
          <p:nvPr/>
        </p:nvSpPr>
        <p:spPr>
          <a:xfrm>
            <a:off x="1908175" y="5862320"/>
            <a:ext cx="5885815" cy="521970"/>
          </a:xfrm>
          <a:prstGeom prst="rect">
            <a:avLst/>
          </a:prstGeom>
          <a:noFill/>
        </p:spPr>
        <p:txBody>
          <a:bodyPr wrap="square" rtlCol="0">
            <a:spAutoFit/>
          </a:bodyPr>
          <a:p>
            <a:pPr algn="l">
              <a:buClrTx/>
              <a:buSzTx/>
              <a:buFontTx/>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有画面</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纵深感的立体观影效果</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椭圆 15"/>
          <p:cNvSpPr/>
          <p:nvPr/>
        </p:nvSpPr>
        <p:spPr>
          <a:xfrm>
            <a:off x="6360160" y="1582420"/>
            <a:ext cx="2284730" cy="2331720"/>
          </a:xfrm>
          <a:prstGeom prst="ellipse">
            <a:avLst/>
          </a:prstGeom>
          <a:noFill/>
          <a:ln>
            <a:solidFill>
              <a:schemeClr val="tx1"/>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0174AB"/>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4800" b="1" spc="300" dirty="0">
                <a:solidFill>
                  <a:schemeClr val="tx1">
                    <a:lumMod val="75000"/>
                    <a:lumOff val="25000"/>
                  </a:schemeClr>
                </a:solidFill>
                <a:latin typeface="微软雅黑" panose="020B0503020204020204" pitchFamily="34" charset="-122"/>
                <a:ea typeface="微软雅黑" panose="020B0503020204020204" pitchFamily="34" charset="-122"/>
              </a:rPr>
              <a:t>主要问题</a:t>
            </a:r>
            <a:endParaRPr lang="zh-CN" altLang="en-US" sz="4800" b="1" spc="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8255" y="1387475"/>
            <a:ext cx="9144000" cy="104775"/>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9055" y="454025"/>
            <a:ext cx="9093200" cy="922020"/>
          </a:xfrm>
          <a:prstGeom prst="rect">
            <a:avLst/>
          </a:prstGeom>
          <a:noFill/>
        </p:spPr>
        <p:txBody>
          <a:bodyPr wrap="square" rtlCol="0">
            <a:spAutoFit/>
          </a:bodyPr>
          <a:lstStyle/>
          <a:p>
            <a:pPr algn="ctr"/>
            <a:r>
              <a:rPr lang="en-US" altLang="zh-CN" sz="5400" dirty="0" smtClean="0">
                <a:solidFill>
                  <a:schemeClr val="tx1">
                    <a:lumMod val="75000"/>
                    <a:lumOff val="25000"/>
                  </a:schemeClr>
                </a:solidFill>
                <a:sym typeface="+mn-ea"/>
              </a:rPr>
              <a:t>2.</a:t>
            </a:r>
            <a:r>
              <a:rPr lang="zh-CN" altLang="en-US" sz="5400" dirty="0" smtClean="0">
                <a:solidFill>
                  <a:schemeClr val="tx1">
                    <a:lumMod val="75000"/>
                    <a:lumOff val="25000"/>
                  </a:schemeClr>
                </a:solidFill>
                <a:sym typeface="+mn-ea"/>
              </a:rPr>
              <a:t>设计内容</a:t>
            </a:r>
            <a:endParaRPr lang="zh-CN" altLang="en-US" sz="5400" dirty="0" smtClean="0">
              <a:solidFill>
                <a:schemeClr val="tx1">
                  <a:lumMod val="75000"/>
                  <a:lumOff val="25000"/>
                </a:schemeClr>
              </a:solidFill>
              <a:sym typeface="+mn-ea"/>
            </a:endParaRPr>
          </a:p>
        </p:txBody>
      </p:sp>
      <p:sp>
        <p:nvSpPr>
          <p:cNvPr id="30" name="文本框 29"/>
          <p:cNvSpPr txBox="1"/>
          <p:nvPr/>
        </p:nvSpPr>
        <p:spPr>
          <a:xfrm>
            <a:off x="7721773" y="149218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6" name="椭圆 15"/>
          <p:cNvSpPr/>
          <p:nvPr/>
        </p:nvSpPr>
        <p:spPr>
          <a:xfrm>
            <a:off x="3388360" y="1619250"/>
            <a:ext cx="2481580" cy="1881505"/>
          </a:xfrm>
          <a:prstGeom prst="ellipse">
            <a:avLst/>
          </a:prstGeom>
          <a:noFill/>
          <a:ln>
            <a:solidFill>
              <a:schemeClr val="tx1"/>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0174AB"/>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spc="300" dirty="0">
                <a:solidFill>
                  <a:schemeClr val="tx1">
                    <a:lumMod val="75000"/>
                    <a:lumOff val="25000"/>
                  </a:schemeClr>
                </a:solidFill>
                <a:latin typeface="微软雅黑" panose="020B0503020204020204" pitchFamily="34" charset="-122"/>
                <a:ea typeface="微软雅黑" panose="020B0503020204020204" pitchFamily="34" charset="-122"/>
                <a:sym typeface="+mn-ea"/>
              </a:rPr>
              <a:t>分析：</a:t>
            </a:r>
            <a:endParaRPr lang="zh-CN" altLang="en-US" sz="2000" b="1" spc="3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gn="ctr"/>
            <a:r>
              <a:rPr lang="zh-CN" altLang="en-US" sz="2000" b="1" spc="300" dirty="0">
                <a:solidFill>
                  <a:schemeClr val="tx1">
                    <a:lumMod val="75000"/>
                    <a:lumOff val="25000"/>
                  </a:schemeClr>
                </a:solidFill>
                <a:latin typeface="微软雅黑" panose="020B0503020204020204" pitchFamily="34" charset="-122"/>
                <a:ea typeface="微软雅黑" panose="020B0503020204020204" pitchFamily="34" charset="-122"/>
                <a:sym typeface="+mn-ea"/>
              </a:rPr>
              <a:t>基于</a:t>
            </a:r>
            <a:r>
              <a:rPr lang="zh-CN" altLang="en-US" sz="2000" b="1" spc="300" dirty="0">
                <a:solidFill>
                  <a:srgbClr val="FF0000"/>
                </a:solidFill>
                <a:latin typeface="微软雅黑" panose="020B0503020204020204" pitchFamily="34" charset="-122"/>
                <a:ea typeface="微软雅黑" panose="020B0503020204020204" pitchFamily="34" charset="-122"/>
                <a:sym typeface="+mn-ea"/>
              </a:rPr>
              <a:t>安卓</a:t>
            </a:r>
            <a:r>
              <a:rPr lang="zh-CN" altLang="en-US" sz="2000" b="1" spc="300" dirty="0">
                <a:solidFill>
                  <a:schemeClr val="tx1">
                    <a:lumMod val="75000"/>
                    <a:lumOff val="25000"/>
                  </a:schemeClr>
                </a:solidFill>
                <a:latin typeface="微软雅黑" panose="020B0503020204020204" pitchFamily="34" charset="-122"/>
                <a:ea typeface="微软雅黑" panose="020B0503020204020204" pitchFamily="34" charset="-122"/>
                <a:sym typeface="+mn-ea"/>
              </a:rPr>
              <a:t>的</a:t>
            </a:r>
            <a:r>
              <a:rPr lang="zh-CN" altLang="en-US" sz="2000" b="1" spc="300" dirty="0">
                <a:solidFill>
                  <a:srgbClr val="FF0000"/>
                </a:solidFill>
                <a:latin typeface="微软雅黑" panose="020B0503020204020204" pitchFamily="34" charset="-122"/>
                <a:ea typeface="微软雅黑" panose="020B0503020204020204" pitchFamily="34" charset="-122"/>
                <a:sym typeface="+mn-ea"/>
              </a:rPr>
              <a:t>可穿戴设备</a:t>
            </a:r>
            <a:r>
              <a:rPr lang="zh-CN" altLang="en-US" sz="2000" b="1" spc="300" dirty="0">
                <a:solidFill>
                  <a:schemeClr val="tx1">
                    <a:lumMod val="75000"/>
                    <a:lumOff val="25000"/>
                  </a:schemeClr>
                </a:solidFill>
                <a:latin typeface="微软雅黑" panose="020B0503020204020204" pitchFamily="34" charset="-122"/>
                <a:ea typeface="微软雅黑" panose="020B0503020204020204" pitchFamily="34" charset="-122"/>
                <a:sym typeface="+mn-ea"/>
              </a:rPr>
              <a:t>的</a:t>
            </a:r>
            <a:r>
              <a:rPr lang="en-US" altLang="zh-CN" sz="2000" b="1" spc="300" dirty="0">
                <a:solidFill>
                  <a:srgbClr val="FF0000"/>
                </a:solidFill>
                <a:latin typeface="微软雅黑" panose="020B0503020204020204" pitchFamily="34" charset="-122"/>
                <a:ea typeface="微软雅黑" panose="020B0503020204020204" pitchFamily="34" charset="-122"/>
                <a:sym typeface="+mn-ea"/>
              </a:rPr>
              <a:t>APP</a:t>
            </a:r>
            <a:r>
              <a:rPr lang="zh-CN" altLang="en-US" sz="2000" b="1" spc="300" dirty="0">
                <a:solidFill>
                  <a:schemeClr val="tx1"/>
                </a:solidFill>
                <a:latin typeface="微软雅黑" panose="020B0503020204020204" pitchFamily="34" charset="-122"/>
                <a:ea typeface="微软雅黑" panose="020B0503020204020204" pitchFamily="34" charset="-122"/>
                <a:sym typeface="+mn-ea"/>
              </a:rPr>
              <a:t>设计</a:t>
            </a:r>
            <a:endParaRPr lang="zh-CN" altLang="en-US" sz="2000" b="1" spc="300" dirty="0">
              <a:solidFill>
                <a:schemeClr val="tx1"/>
              </a:solidFill>
              <a:latin typeface="微软雅黑" panose="020B0503020204020204" pitchFamily="34" charset="-122"/>
              <a:ea typeface="微软雅黑" panose="020B0503020204020204" pitchFamily="34" charset="-122"/>
              <a:sym typeface="+mn-ea"/>
            </a:endParaRPr>
          </a:p>
        </p:txBody>
      </p:sp>
      <p:sp>
        <p:nvSpPr>
          <p:cNvPr id="4" name="椭圆 3"/>
          <p:cNvSpPr/>
          <p:nvPr/>
        </p:nvSpPr>
        <p:spPr>
          <a:xfrm>
            <a:off x="6139815" y="2696210"/>
            <a:ext cx="1254760" cy="1160780"/>
          </a:xfrm>
          <a:prstGeom prst="ellipse">
            <a:avLst/>
          </a:prstGeom>
          <a:noFill/>
          <a:ln w="25400">
            <a:solidFill>
              <a:srgbClr val="FF0000"/>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0174AB"/>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spc="300" dirty="0">
                <a:solidFill>
                  <a:srgbClr val="FF0000"/>
                </a:solidFill>
                <a:latin typeface="微软雅黑" panose="020B0503020204020204" pitchFamily="34" charset="-122"/>
                <a:ea typeface="微软雅黑" panose="020B0503020204020204" pitchFamily="34" charset="-122"/>
              </a:rPr>
              <a:t>安卓</a:t>
            </a:r>
            <a:r>
              <a:rPr lang="en-US" altLang="zh-HK" b="1" spc="300" dirty="0">
                <a:solidFill>
                  <a:srgbClr val="FF0000"/>
                </a:solidFill>
                <a:latin typeface="微软雅黑" panose="020B0503020204020204" pitchFamily="34" charset="-122"/>
                <a:ea typeface="微软雅黑" panose="020B0503020204020204" pitchFamily="34" charset="-122"/>
              </a:rPr>
              <a:t>APP</a:t>
            </a:r>
            <a:endParaRPr lang="en-US" altLang="zh-HK" b="1" spc="300" dirty="0">
              <a:solidFill>
                <a:srgbClr val="FF0000"/>
              </a:solidFill>
              <a:latin typeface="微软雅黑" panose="020B0503020204020204" pitchFamily="34" charset="-122"/>
              <a:ea typeface="微软雅黑" panose="020B0503020204020204" pitchFamily="34" charset="-122"/>
            </a:endParaRPr>
          </a:p>
        </p:txBody>
      </p:sp>
      <p:sp>
        <p:nvSpPr>
          <p:cNvPr id="5" name="椭圆 4"/>
          <p:cNvSpPr/>
          <p:nvPr/>
        </p:nvSpPr>
        <p:spPr>
          <a:xfrm>
            <a:off x="3851275" y="3856990"/>
            <a:ext cx="1555750" cy="1381760"/>
          </a:xfrm>
          <a:prstGeom prst="ellipse">
            <a:avLst/>
          </a:prstGeom>
          <a:solidFill>
            <a:srgbClr val="000000">
              <a:alpha val="0"/>
            </a:srgbClr>
          </a:solidFill>
          <a:ln w="25400">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zh-HK" b="1" spc="300" dirty="0">
                <a:solidFill>
                  <a:srgbClr val="FF0000"/>
                </a:solidFill>
                <a:latin typeface="微软雅黑" panose="020B0503020204020204" pitchFamily="34" charset="-122"/>
                <a:ea typeface="微软雅黑" panose="020B0503020204020204" pitchFamily="34" charset="-122"/>
              </a:rPr>
              <a:t>可穿戴设备</a:t>
            </a:r>
            <a:endParaRPr lang="zh-CN" altLang="zh-HK" b="1" spc="300" dirty="0">
              <a:solidFill>
                <a:srgbClr val="FF0000"/>
              </a:solidFill>
              <a:latin typeface="微软雅黑" panose="020B0503020204020204" pitchFamily="34" charset="-122"/>
              <a:ea typeface="微软雅黑" panose="020B0503020204020204" pitchFamily="34" charset="-122"/>
            </a:endParaRPr>
          </a:p>
        </p:txBody>
      </p:sp>
      <p:sp>
        <p:nvSpPr>
          <p:cNvPr id="6" name="椭圆 5"/>
          <p:cNvSpPr/>
          <p:nvPr/>
        </p:nvSpPr>
        <p:spPr>
          <a:xfrm>
            <a:off x="1584294" y="2738324"/>
            <a:ext cx="1381561" cy="1381561"/>
          </a:xfrm>
          <a:prstGeom prst="ellipse">
            <a:avLst/>
          </a:prstGeom>
          <a:solidFill>
            <a:srgbClr val="000000">
              <a:alpha val="0"/>
            </a:srgbClr>
          </a:solidFill>
          <a:ln w="25400">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zh-HK" b="1" spc="300" dirty="0">
                <a:solidFill>
                  <a:srgbClr val="FF0000"/>
                </a:solidFill>
                <a:latin typeface="微软雅黑" panose="020B0503020204020204" pitchFamily="34" charset="-122"/>
                <a:ea typeface="微软雅黑" panose="020B0503020204020204" pitchFamily="34" charset="-122"/>
              </a:rPr>
              <a:t>安卓系统</a:t>
            </a:r>
            <a:endParaRPr lang="zh-CN" altLang="zh-HK" b="1" spc="300" dirty="0">
              <a:solidFill>
                <a:srgbClr val="FF0000"/>
              </a:solidFill>
              <a:latin typeface="微软雅黑" panose="020B0503020204020204" pitchFamily="34" charset="-122"/>
              <a:ea typeface="微软雅黑" panose="020B0503020204020204" pitchFamily="34" charset="-122"/>
            </a:endParaRPr>
          </a:p>
        </p:txBody>
      </p:sp>
      <p:cxnSp>
        <p:nvCxnSpPr>
          <p:cNvPr id="22" name="直接连接符 21"/>
          <p:cNvCxnSpPr>
            <a:stCxn id="10" idx="7"/>
            <a:endCxn id="6" idx="3"/>
          </p:cNvCxnSpPr>
          <p:nvPr/>
        </p:nvCxnSpPr>
        <p:spPr>
          <a:xfrm flipV="1">
            <a:off x="1527175" y="3917315"/>
            <a:ext cx="259715" cy="4222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869940" y="2560320"/>
            <a:ext cx="485775" cy="3060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5" idx="0"/>
            <a:endCxn id="16" idx="4"/>
          </p:cNvCxnSpPr>
          <p:nvPr/>
        </p:nvCxnSpPr>
        <p:spPr>
          <a:xfrm flipV="1">
            <a:off x="4629150" y="3500755"/>
            <a:ext cx="0" cy="3562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8255" y="4119880"/>
            <a:ext cx="1779270" cy="1502410"/>
          </a:xfrm>
          <a:prstGeom prst="ellipse">
            <a:avLst/>
          </a:prstGeom>
          <a:solidFill>
            <a:srgbClr val="000000">
              <a:alpha val="0"/>
            </a:srgbClr>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zh-HK" b="1" spc="300" dirty="0">
                <a:solidFill>
                  <a:schemeClr val="tx1">
                    <a:lumMod val="75000"/>
                    <a:lumOff val="25000"/>
                  </a:schemeClr>
                </a:solidFill>
                <a:latin typeface="微软雅黑" panose="020B0503020204020204" pitchFamily="34" charset="-122"/>
                <a:ea typeface="微软雅黑" panose="020B0503020204020204" pitchFamily="34" charset="-122"/>
              </a:rPr>
              <a:t>平台：安卓手机</a:t>
            </a:r>
            <a:endParaRPr lang="zh-CN" altLang="zh-HK" b="1" spc="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1" name="直接连接符 10"/>
          <p:cNvCxnSpPr>
            <a:stCxn id="6" idx="7"/>
            <a:endCxn id="16" idx="2"/>
          </p:cNvCxnSpPr>
          <p:nvPr/>
        </p:nvCxnSpPr>
        <p:spPr>
          <a:xfrm flipV="1">
            <a:off x="2763520" y="2560320"/>
            <a:ext cx="624840" cy="3803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4102100" y="5534660"/>
            <a:ext cx="1053465" cy="1066800"/>
          </a:xfrm>
          <a:prstGeom prst="ellipse">
            <a:avLst/>
          </a:prstGeom>
          <a:solidFill>
            <a:srgbClr val="000000">
              <a:alpha val="0"/>
            </a:srgbClr>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spc="300" dirty="0">
                <a:solidFill>
                  <a:schemeClr val="tx1">
                    <a:lumMod val="75000"/>
                    <a:lumOff val="25000"/>
                  </a:schemeClr>
                </a:solidFill>
                <a:latin typeface="微软雅黑" panose="020B0503020204020204" pitchFamily="34" charset="-122"/>
                <a:ea typeface="微软雅黑" panose="020B0503020204020204" pitchFamily="34" charset="-122"/>
              </a:rPr>
              <a:t>VR</a:t>
            </a:r>
            <a:r>
              <a:rPr lang="zh-CN" altLang="en-US" b="1" spc="300" dirty="0">
                <a:solidFill>
                  <a:schemeClr val="tx1">
                    <a:lumMod val="75000"/>
                    <a:lumOff val="25000"/>
                  </a:schemeClr>
                </a:solidFill>
                <a:latin typeface="微软雅黑" panose="020B0503020204020204" pitchFamily="34" charset="-122"/>
                <a:ea typeface="微软雅黑" panose="020B0503020204020204" pitchFamily="34" charset="-122"/>
              </a:rPr>
              <a:t>眼镜</a:t>
            </a:r>
            <a:endParaRPr lang="zh-CN" altLang="en-US" b="1" spc="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35" name="直接连接符 34"/>
          <p:cNvCxnSpPr>
            <a:stCxn id="5" idx="4"/>
            <a:endCxn id="15" idx="0"/>
          </p:cNvCxnSpPr>
          <p:nvPr/>
        </p:nvCxnSpPr>
        <p:spPr>
          <a:xfrm>
            <a:off x="4629150" y="5238750"/>
            <a:ext cx="0" cy="2959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7010400" y="3813810"/>
            <a:ext cx="2006600" cy="1468755"/>
          </a:xfrm>
          <a:prstGeom prst="ellipse">
            <a:avLst/>
          </a:prstGeom>
          <a:noFill/>
          <a:ln>
            <a:solidFill>
              <a:schemeClr val="tx1"/>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0174AB"/>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spc="300" dirty="0">
                <a:solidFill>
                  <a:schemeClr val="tx1">
                    <a:lumMod val="75000"/>
                    <a:lumOff val="25000"/>
                  </a:schemeClr>
                </a:solidFill>
                <a:latin typeface="微软雅黑" panose="020B0503020204020204" pitchFamily="34" charset="-122"/>
                <a:ea typeface="微软雅黑" panose="020B0503020204020204" pitchFamily="34" charset="-122"/>
              </a:rPr>
              <a:t>使用</a:t>
            </a:r>
            <a:r>
              <a:rPr lang="zh-CN" altLang="en-US" sz="2000" b="1" u="sng" spc="300" dirty="0">
                <a:solidFill>
                  <a:srgbClr val="00B050"/>
                </a:solidFill>
                <a:latin typeface="微软雅黑" panose="020B0503020204020204" pitchFamily="34" charset="-122"/>
                <a:ea typeface="微软雅黑" panose="020B0503020204020204" pitchFamily="34" charset="-122"/>
              </a:rPr>
              <a:t>工具</a:t>
            </a:r>
            <a:r>
              <a:rPr lang="zh-CN" altLang="en-US" sz="1400" b="1" spc="3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400" b="1" spc="3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en-US" altLang="zh-CN" b="1" u="sng" spc="300" dirty="0">
                <a:solidFill>
                  <a:srgbClr val="00A64A"/>
                </a:solidFill>
                <a:latin typeface="微软雅黑" panose="020B0503020204020204" pitchFamily="34" charset="-122"/>
                <a:ea typeface="微软雅黑" panose="020B0503020204020204" pitchFamily="34" charset="-122"/>
              </a:rPr>
              <a:t>Android</a:t>
            </a:r>
            <a:endParaRPr lang="en-US" altLang="zh-CN" b="1" u="sng" spc="300" dirty="0">
              <a:solidFill>
                <a:srgbClr val="00A64A"/>
              </a:solidFill>
              <a:latin typeface="微软雅黑" panose="020B0503020204020204" pitchFamily="34" charset="-122"/>
              <a:ea typeface="微软雅黑" panose="020B0503020204020204" pitchFamily="34" charset="-122"/>
            </a:endParaRPr>
          </a:p>
          <a:p>
            <a:pPr algn="ctr"/>
            <a:r>
              <a:rPr lang="en-US" altLang="zh-CN" b="1" u="sng" spc="300" dirty="0">
                <a:solidFill>
                  <a:srgbClr val="00A64A"/>
                </a:solidFill>
                <a:latin typeface="微软雅黑" panose="020B0503020204020204" pitchFamily="34" charset="-122"/>
                <a:ea typeface="微软雅黑" panose="020B0503020204020204" pitchFamily="34" charset="-122"/>
              </a:rPr>
              <a:t>Studio</a:t>
            </a:r>
            <a:endParaRPr lang="en-US" altLang="zh-CN" b="1" u="sng" spc="300" dirty="0">
              <a:solidFill>
                <a:srgbClr val="00A64A"/>
              </a:solidFill>
              <a:latin typeface="微软雅黑" panose="020B0503020204020204" pitchFamily="34" charset="-122"/>
              <a:ea typeface="微软雅黑" panose="020B0503020204020204" pitchFamily="34" charset="-122"/>
            </a:endParaRPr>
          </a:p>
        </p:txBody>
      </p:sp>
      <p:cxnSp>
        <p:nvCxnSpPr>
          <p:cNvPr id="37" name="直接连接符 36"/>
          <p:cNvCxnSpPr>
            <a:stCxn id="36" idx="1"/>
            <a:endCxn id="4" idx="5"/>
          </p:cNvCxnSpPr>
          <p:nvPr/>
        </p:nvCxnSpPr>
        <p:spPr>
          <a:xfrm flipH="1" flipV="1">
            <a:off x="7211060" y="3686810"/>
            <a:ext cx="93345" cy="342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5383530" y="5475605"/>
            <a:ext cx="2767965" cy="1184910"/>
          </a:xfrm>
          <a:prstGeom prst="ellipse">
            <a:avLst/>
          </a:prstGeom>
          <a:noFill/>
          <a:ln>
            <a:solidFill>
              <a:schemeClr val="tx1"/>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0174AB"/>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spc="300" dirty="0">
                <a:solidFill>
                  <a:schemeClr val="tx1">
                    <a:lumMod val="75000"/>
                    <a:lumOff val="25000"/>
                  </a:schemeClr>
                </a:solidFill>
                <a:latin typeface="微软雅黑" panose="020B0503020204020204" pitchFamily="34" charset="-122"/>
                <a:ea typeface="微软雅黑" panose="020B0503020204020204" pitchFamily="34" charset="-122"/>
              </a:rPr>
              <a:t>包裹眼睛，减少外界干扰</a:t>
            </a:r>
            <a:r>
              <a:rPr lang="zh-CN" altLang="en-US" sz="1400" b="1" spc="3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b="1" u="sng" spc="300" dirty="0">
                <a:solidFill>
                  <a:srgbClr val="00A64A"/>
                </a:solidFill>
                <a:latin typeface="微软雅黑" panose="020B0503020204020204" pitchFamily="34" charset="-122"/>
                <a:ea typeface="微软雅黑" panose="020B0503020204020204" pitchFamily="34" charset="-122"/>
              </a:rPr>
              <a:t>增强沉浸感</a:t>
            </a:r>
            <a:r>
              <a:rPr lang="zh-CN" altLang="en-US" sz="1400" b="1" spc="3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400" b="1" spc="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椭圆 38"/>
          <p:cNvSpPr/>
          <p:nvPr/>
        </p:nvSpPr>
        <p:spPr>
          <a:xfrm>
            <a:off x="1584325" y="5340985"/>
            <a:ext cx="2243455" cy="1454150"/>
          </a:xfrm>
          <a:prstGeom prst="ellipse">
            <a:avLst/>
          </a:prstGeom>
          <a:noFill/>
          <a:ln>
            <a:solidFill>
              <a:schemeClr val="tx1"/>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0174AB"/>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u="sng" spc="300" dirty="0">
                <a:solidFill>
                  <a:srgbClr val="00A64A"/>
                </a:solidFill>
                <a:latin typeface="微软雅黑" panose="020B0503020204020204" pitchFamily="34" charset="-122"/>
                <a:ea typeface="微软雅黑" panose="020B0503020204020204" pitchFamily="34" charset="-122"/>
              </a:rPr>
              <a:t>增加视距</a:t>
            </a:r>
            <a:r>
              <a:rPr lang="zh-CN" altLang="en-US" sz="1400" b="1" spc="3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b="1" spc="300" dirty="0">
                <a:solidFill>
                  <a:schemeClr val="tx1">
                    <a:lumMod val="75000"/>
                    <a:lumOff val="25000"/>
                  </a:schemeClr>
                </a:solidFill>
                <a:latin typeface="微软雅黑" panose="020B0503020204020204" pitchFamily="34" charset="-122"/>
                <a:ea typeface="微软雅黑" panose="020B0503020204020204" pitchFamily="34" charset="-122"/>
              </a:rPr>
              <a:t>使人能够看清屏幕内容</a:t>
            </a:r>
            <a:endParaRPr lang="zh-CN" altLang="en-US" b="1" spc="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40" name="直接连接符 39"/>
          <p:cNvCxnSpPr>
            <a:stCxn id="15" idx="2"/>
            <a:endCxn id="39" idx="6"/>
          </p:cNvCxnSpPr>
          <p:nvPr/>
        </p:nvCxnSpPr>
        <p:spPr>
          <a:xfrm flipH="1">
            <a:off x="3827780" y="6068060"/>
            <a:ext cx="2743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5" idx="6"/>
            <a:endCxn id="38" idx="2"/>
          </p:cNvCxnSpPr>
          <p:nvPr/>
        </p:nvCxnSpPr>
        <p:spPr>
          <a:xfrm>
            <a:off x="5155565" y="6068060"/>
            <a:ext cx="22796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8255" y="1387475"/>
            <a:ext cx="9144000" cy="104775"/>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9055" y="454025"/>
            <a:ext cx="9093200" cy="922020"/>
          </a:xfrm>
          <a:prstGeom prst="rect">
            <a:avLst/>
          </a:prstGeom>
          <a:noFill/>
        </p:spPr>
        <p:txBody>
          <a:bodyPr wrap="square" rtlCol="0">
            <a:spAutoFit/>
          </a:bodyPr>
          <a:lstStyle/>
          <a:p>
            <a:pPr algn="ctr"/>
            <a:r>
              <a:rPr lang="en-US" altLang="zh-CN" sz="5400" dirty="0" smtClean="0">
                <a:solidFill>
                  <a:schemeClr val="tx1">
                    <a:lumMod val="75000"/>
                    <a:lumOff val="25000"/>
                  </a:schemeClr>
                </a:solidFill>
                <a:sym typeface="+mn-ea"/>
              </a:rPr>
              <a:t>2.</a:t>
            </a:r>
            <a:r>
              <a:rPr lang="zh-CN" altLang="en-US" sz="5400" dirty="0" smtClean="0">
                <a:solidFill>
                  <a:schemeClr val="tx1">
                    <a:lumMod val="75000"/>
                    <a:lumOff val="25000"/>
                  </a:schemeClr>
                </a:solidFill>
                <a:sym typeface="+mn-ea"/>
              </a:rPr>
              <a:t>设计内容</a:t>
            </a:r>
            <a:endParaRPr lang="zh-CN" altLang="en-US" sz="5400" dirty="0" smtClean="0">
              <a:solidFill>
                <a:schemeClr val="tx1">
                  <a:lumMod val="75000"/>
                  <a:lumOff val="25000"/>
                </a:schemeClr>
              </a:solidFill>
              <a:sym typeface="+mn-ea"/>
            </a:endParaRPr>
          </a:p>
        </p:txBody>
      </p:sp>
      <p:sp>
        <p:nvSpPr>
          <p:cNvPr id="30" name="文本框 29"/>
          <p:cNvSpPr txBox="1"/>
          <p:nvPr/>
        </p:nvSpPr>
        <p:spPr>
          <a:xfrm>
            <a:off x="7721773" y="149218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2" name="图片 1" descr="VR眼镜原理图"/>
          <p:cNvPicPr>
            <a:picLocks noChangeAspect="1"/>
          </p:cNvPicPr>
          <p:nvPr/>
        </p:nvPicPr>
        <p:blipFill>
          <a:blip r:embed="rId1"/>
          <a:stretch>
            <a:fillRect/>
          </a:stretch>
        </p:blipFill>
        <p:spPr>
          <a:xfrm>
            <a:off x="883285" y="1755775"/>
            <a:ext cx="7026275" cy="5103495"/>
          </a:xfrm>
          <a:prstGeom prst="rect">
            <a:avLst/>
          </a:prstGeom>
        </p:spPr>
      </p:pic>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8255" y="1387475"/>
            <a:ext cx="9144000" cy="104775"/>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9055" y="454025"/>
            <a:ext cx="9093200" cy="922020"/>
          </a:xfrm>
          <a:prstGeom prst="rect">
            <a:avLst/>
          </a:prstGeom>
          <a:noFill/>
        </p:spPr>
        <p:txBody>
          <a:bodyPr wrap="square" rtlCol="0">
            <a:spAutoFit/>
          </a:bodyPr>
          <a:lstStyle/>
          <a:p>
            <a:pPr algn="ctr"/>
            <a:r>
              <a:rPr lang="en-US" altLang="zh-CN" sz="5400" dirty="0" smtClean="0">
                <a:solidFill>
                  <a:schemeClr val="tx1">
                    <a:lumMod val="75000"/>
                    <a:lumOff val="25000"/>
                  </a:schemeClr>
                </a:solidFill>
                <a:sym typeface="+mn-ea"/>
              </a:rPr>
              <a:t>2.</a:t>
            </a:r>
            <a:r>
              <a:rPr lang="zh-CN" altLang="en-US" sz="5400" dirty="0" smtClean="0">
                <a:solidFill>
                  <a:schemeClr val="tx1">
                    <a:lumMod val="75000"/>
                    <a:lumOff val="25000"/>
                  </a:schemeClr>
                </a:solidFill>
                <a:sym typeface="+mn-ea"/>
              </a:rPr>
              <a:t>设计内容</a:t>
            </a:r>
            <a:endParaRPr lang="zh-CN" altLang="en-US" sz="5400" dirty="0" smtClean="0">
              <a:solidFill>
                <a:schemeClr val="tx1">
                  <a:lumMod val="75000"/>
                  <a:lumOff val="25000"/>
                </a:schemeClr>
              </a:solidFill>
              <a:sym typeface="+mn-ea"/>
            </a:endParaRPr>
          </a:p>
        </p:txBody>
      </p:sp>
      <p:sp>
        <p:nvSpPr>
          <p:cNvPr id="24" name="文本框 23"/>
          <p:cNvSpPr txBox="1"/>
          <p:nvPr/>
        </p:nvSpPr>
        <p:spPr>
          <a:xfrm>
            <a:off x="2283346" y="149218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3642953" y="149218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5002560" y="149218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7721773" y="149218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3566046" y="149218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938353" y="149218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1"/>
          <a:stretch>
            <a:fillRect/>
          </a:stretch>
        </p:blipFill>
        <p:spPr>
          <a:xfrm>
            <a:off x="951865" y="1492250"/>
            <a:ext cx="7580630" cy="5352415"/>
          </a:xfrm>
          <a:prstGeom prst="rect">
            <a:avLst/>
          </a:prstGeom>
        </p:spPr>
      </p:pic>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8255" y="1387475"/>
            <a:ext cx="9144000" cy="104775"/>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9055" y="454025"/>
            <a:ext cx="9093200" cy="922020"/>
          </a:xfrm>
          <a:prstGeom prst="rect">
            <a:avLst/>
          </a:prstGeom>
          <a:noFill/>
        </p:spPr>
        <p:txBody>
          <a:bodyPr wrap="square" rtlCol="0">
            <a:spAutoFit/>
          </a:bodyPr>
          <a:lstStyle/>
          <a:p>
            <a:pPr algn="ctr"/>
            <a:r>
              <a:rPr lang="en-US" altLang="zh-CN" sz="5400" dirty="0" smtClean="0">
                <a:solidFill>
                  <a:schemeClr val="tx1">
                    <a:lumMod val="75000"/>
                    <a:lumOff val="25000"/>
                  </a:schemeClr>
                </a:solidFill>
                <a:sym typeface="+mn-ea"/>
              </a:rPr>
              <a:t>3.</a:t>
            </a:r>
            <a:r>
              <a:rPr lang="zh-CN" altLang="en-US" sz="5400" dirty="0" smtClean="0">
                <a:solidFill>
                  <a:schemeClr val="tx1">
                    <a:lumMod val="75000"/>
                    <a:lumOff val="25000"/>
                  </a:schemeClr>
                </a:solidFill>
                <a:sym typeface="+mn-ea"/>
              </a:rPr>
              <a:t>设计实现</a:t>
            </a:r>
            <a:r>
              <a:rPr lang="zh-CN" altLang="en-US" sz="5400" dirty="0" smtClean="0">
                <a:solidFill>
                  <a:schemeClr val="tx1">
                    <a:lumMod val="75000"/>
                    <a:lumOff val="25000"/>
                  </a:schemeClr>
                </a:solidFill>
                <a:sym typeface="+mn-ea"/>
              </a:rPr>
              <a:t>方案</a:t>
            </a:r>
            <a:endParaRPr lang="zh-CN" altLang="en-US" sz="5400" dirty="0" smtClean="0">
              <a:solidFill>
                <a:schemeClr val="tx1">
                  <a:lumMod val="75000"/>
                  <a:lumOff val="25000"/>
                </a:schemeClr>
              </a:solidFill>
              <a:sym typeface="+mn-ea"/>
            </a:endParaRPr>
          </a:p>
        </p:txBody>
      </p:sp>
      <p:pic>
        <p:nvPicPr>
          <p:cNvPr id="4" name="图片 3"/>
          <p:cNvPicPr>
            <a:picLocks noChangeAspect="1"/>
          </p:cNvPicPr>
          <p:nvPr/>
        </p:nvPicPr>
        <p:blipFill>
          <a:blip r:embed="rId1"/>
          <a:stretch>
            <a:fillRect/>
          </a:stretch>
        </p:blipFill>
        <p:spPr>
          <a:xfrm>
            <a:off x="112395" y="1492250"/>
            <a:ext cx="8918575" cy="4939665"/>
          </a:xfrm>
          <a:prstGeom prst="rect">
            <a:avLst/>
          </a:prstGeom>
        </p:spPr>
      </p:pic>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8255" y="1387475"/>
            <a:ext cx="9144000" cy="104775"/>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9055" y="454025"/>
            <a:ext cx="9093200" cy="922020"/>
          </a:xfrm>
          <a:prstGeom prst="rect">
            <a:avLst/>
          </a:prstGeom>
          <a:noFill/>
        </p:spPr>
        <p:txBody>
          <a:bodyPr wrap="square" rtlCol="0">
            <a:spAutoFit/>
          </a:bodyPr>
          <a:lstStyle/>
          <a:p>
            <a:pPr algn="ctr"/>
            <a:r>
              <a:rPr lang="en-US" altLang="zh-CN" sz="5400" dirty="0" smtClean="0">
                <a:solidFill>
                  <a:schemeClr val="tx1">
                    <a:lumMod val="75000"/>
                    <a:lumOff val="25000"/>
                  </a:schemeClr>
                </a:solidFill>
                <a:sym typeface="+mn-ea"/>
              </a:rPr>
              <a:t>4.</a:t>
            </a:r>
            <a:r>
              <a:rPr lang="zh-CN" altLang="en-US" sz="5400" dirty="0">
                <a:solidFill>
                  <a:schemeClr val="tx1">
                    <a:lumMod val="75000"/>
                    <a:lumOff val="25000"/>
                  </a:schemeClr>
                </a:solidFill>
                <a:sym typeface="+mn-ea"/>
              </a:rPr>
              <a:t>具备</a:t>
            </a:r>
            <a:r>
              <a:rPr lang="zh-CN" altLang="en-US" sz="5400" dirty="0" smtClean="0">
                <a:solidFill>
                  <a:schemeClr val="tx1">
                    <a:lumMod val="75000"/>
                    <a:lumOff val="25000"/>
                  </a:schemeClr>
                </a:solidFill>
                <a:sym typeface="+mn-ea"/>
              </a:rPr>
              <a:t>的条件基础</a:t>
            </a:r>
            <a:endParaRPr lang="zh-CN" altLang="en-US" sz="5400" spc="3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0" name="文本框 29"/>
          <p:cNvSpPr txBox="1"/>
          <p:nvPr/>
        </p:nvSpPr>
        <p:spPr>
          <a:xfrm>
            <a:off x="7721773" y="149218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255" y="1492250"/>
            <a:ext cx="9143365" cy="5769610"/>
          </a:xfrm>
          <a:prstGeom prst="rect">
            <a:avLst/>
          </a:prstGeom>
          <a:noFill/>
        </p:spPr>
        <p:txBody>
          <a:bodyPr wrap="square" rtlCol="0">
            <a:spAutoFit/>
          </a:bodyPr>
          <a:p>
            <a:pPr indent="609600" fontAlgn="auto">
              <a:lnSpc>
                <a:spcPct val="150000"/>
              </a:lnSpc>
              <a:extLst>
                <a:ext uri="{35155182-B16C-46BC-9424-99874614C6A1}">
                  <wpsdc:indentchars xmlns:wpsdc="http://www.wps.cn/officeDocument/2017/drawingmlCustomData" val="200" checksum="4158780845"/>
                </a:ext>
              </a:extLst>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市面上有类似产品可供参考。</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indent="609600" fontAlgn="auto">
              <a:lnSpc>
                <a:spcPct val="150000"/>
              </a:lnSpc>
              <a:extLst>
                <a:ext uri="{35155182-B16C-46BC-9424-99874614C6A1}">
                  <wpsdc:indentchars xmlns:wpsdc="http://www.wps.cn/officeDocument/2017/drawingmlCustomData" val="200" checksum="4158780845"/>
                </a:ext>
              </a:extLst>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安卓开发自由度较高，各子功能</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可以找到一些教程，实现方案多可根据自己能力选择合适方案。</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indent="609600" fontAlgn="auto">
              <a:lnSpc>
                <a:spcPct val="150000"/>
              </a:lnSpc>
              <a:extLst>
                <a:ext uri="{35155182-B16C-46BC-9424-99874614C6A1}">
                  <wpsdc:indentchars xmlns:wpsdc="http://www.wps.cn/officeDocument/2017/drawingmlCustomData" val="200" checksum="4158780845"/>
                </a:ext>
              </a:extLst>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在学校课程基础上结合查找的资料教程以及老师的指导能够完成目标。学校文献书籍丰富。</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indent="609600" fontAlgn="auto">
              <a:lnSpc>
                <a:spcPct val="150000"/>
              </a:lnSpc>
              <a:extLst>
                <a:ext uri="{35155182-B16C-46BC-9424-99874614C6A1}">
                  <wpsdc:indentchars xmlns:wpsdc="http://www.wps.cn/officeDocument/2017/drawingmlCustomData" val="200" checksum="4158780845"/>
                </a:ext>
              </a:extLst>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喜欢</a:t>
            </a: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VR</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虚拟现实和</a:t>
            </a: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AR</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增强现实。</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对 VR技术及虚拟现实成像原理有基础了解</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并长期关注相关信息。</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indent="609600" fontAlgn="auto">
              <a:lnSpc>
                <a:spcPct val="150000"/>
              </a:lnSpc>
              <a:extLst>
                <a:ext uri="{35155182-B16C-46BC-9424-99874614C6A1}">
                  <wpsdc:indentchars xmlns:wpsdc="http://www.wps.cn/officeDocument/2017/drawingmlCustomData" val="200" checksum="4158780845"/>
                </a:ext>
              </a:extLst>
            </a:pP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indent="609600" fontAlgn="auto">
              <a:lnSpc>
                <a:spcPct val="150000"/>
              </a:lnSpc>
              <a:extLst>
                <a:ext uri="{35155182-B16C-46BC-9424-99874614C6A1}">
                  <wpsdc:indentchars xmlns:wpsdc="http://www.wps.cn/officeDocument/2017/drawingmlCustomData" val="200" checksum="4158780845"/>
                </a:ext>
              </a:extLst>
            </a:pP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indent="457200" fontAlgn="auto">
              <a:lnSpc>
                <a:spcPct val="150000"/>
              </a:lnSpc>
              <a:extLst>
                <a:ext uri="{35155182-B16C-46BC-9424-99874614C6A1}">
                  <wpsdc:indentchars xmlns:wpsdc="http://www.wps.cn/officeDocument/2017/drawingmlCustomData" val="200" checksum="59296752"/>
                </a:ext>
              </a:extLst>
            </a:pPr>
            <a:endParaRPr lang="zh-CN" altLang="en-US" b="1"/>
          </a:p>
          <a:p>
            <a:endParaRPr lang="zh-CN" altLang="en-US" b="1"/>
          </a:p>
        </p:txBody>
      </p:sp>
    </p:spTree>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1090</Words>
  <Application>WPS 演示</Application>
  <PresentationFormat>全屏显示(4:3)</PresentationFormat>
  <Paragraphs>154</Paragraphs>
  <Slides>13</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13</vt:i4>
      </vt:variant>
    </vt:vector>
  </HeadingPairs>
  <TitlesOfParts>
    <vt:vector size="27" baseType="lpstr">
      <vt:lpstr>Arial</vt:lpstr>
      <vt:lpstr>宋体</vt:lpstr>
      <vt:lpstr>Wingdings</vt:lpstr>
      <vt:lpstr>微软雅黑</vt:lpstr>
      <vt:lpstr>Adobe 仿宋 Std R</vt:lpstr>
      <vt:lpstr>仿宋</vt:lpstr>
      <vt:lpstr>Calibri</vt:lpstr>
      <vt:lpstr>Arial Unicode MS</vt:lpstr>
      <vt:lpstr>Calibri Light</vt:lpstr>
      <vt:lpstr>PMingLiU</vt:lpstr>
      <vt:lpstr>Segoe Print</vt:lpstr>
      <vt:lpstr>PMingLiU</vt: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幽灵.殿</cp:lastModifiedBy>
  <cp:revision>112</cp:revision>
  <dcterms:created xsi:type="dcterms:W3CDTF">2015-02-19T23:46:00Z</dcterms:created>
  <dcterms:modified xsi:type="dcterms:W3CDTF">2019-06-08T04:16:38Z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2052-11.1.0.8661</vt:lpwstr>
  </property>
</Properties>
</file>