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84" r:id="rId4"/>
    <p:sldId id="271" r:id="rId5"/>
    <p:sldId id="269" r:id="rId6"/>
    <p:sldId id="282" r:id="rId7"/>
    <p:sldId id="283" r:id="rId8"/>
    <p:sldId id="256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4CE"/>
    <a:srgbClr val="3E97BB"/>
    <a:srgbClr val="A1C7E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8" autoAdjust="0"/>
    <p:restoredTop sz="95669" autoAdjust="0"/>
  </p:normalViewPr>
  <p:slideViewPr>
    <p:cSldViewPr snapToGrid="0">
      <p:cViewPr>
        <p:scale>
          <a:sx n="75" d="100"/>
          <a:sy n="75" d="100"/>
        </p:scale>
        <p:origin x="13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4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762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6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39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2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06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3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04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9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2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2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E841-18F1-420C-A157-6C55F5742CEC}" type="datetimeFigureOut">
              <a:rPr lang="en-US" smtClean="0"/>
              <a:t>24-Feb-25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8E0428-4C1F-4D0B-B6FB-EDBCC5EB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2F8DAF-17DB-9255-721D-C4CF2F152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33" y="956917"/>
            <a:ext cx="5260562" cy="49441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C40CAA1-4C8C-AE9F-65EB-4374E163E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302" y="1778070"/>
            <a:ext cx="6000255" cy="2628093"/>
          </a:xfrm>
        </p:spPr>
        <p:txBody>
          <a:bodyPr/>
          <a:lstStyle/>
          <a:p>
            <a:pPr algn="l"/>
            <a:r>
              <a:rPr lang="en-US" sz="6000" dirty="0">
                <a:solidFill>
                  <a:srgbClr val="3384CE"/>
                </a:solidFill>
                <a:latin typeface="Modern Machine" panose="02000500000000000000" pitchFamily="2" charset="0"/>
                <a:ea typeface="Devil Candle Alt PERSONAL USE" pitchFamily="50" charset="0"/>
                <a:cs typeface="Poppins" panose="00000500000000000000" pitchFamily="2" charset="0"/>
              </a:rPr>
              <a:t>ADVERSE</a:t>
            </a:r>
            <a:br>
              <a:rPr lang="en-US" sz="6000" dirty="0">
                <a:solidFill>
                  <a:srgbClr val="3384CE"/>
                </a:solidFill>
                <a:latin typeface="Modern Machine" panose="02000500000000000000" pitchFamily="2" charset="0"/>
                <a:ea typeface="Devil Candle Alt PERSONAL USE" pitchFamily="50" charset="0"/>
                <a:cs typeface="Poppins" panose="00000500000000000000" pitchFamily="2" charset="0"/>
              </a:rPr>
            </a:br>
            <a:r>
              <a:rPr lang="en-US" sz="6000" dirty="0">
                <a:solidFill>
                  <a:srgbClr val="3384CE"/>
                </a:solidFill>
                <a:latin typeface="Modern Machine" panose="02000500000000000000" pitchFamily="2" charset="0"/>
                <a:ea typeface="Devil Candle Alt PERSONAL USE" pitchFamily="50" charset="0"/>
                <a:cs typeface="Poppins" panose="00000500000000000000" pitchFamily="2" charset="0"/>
              </a:rPr>
              <a:t>DRUG Reaction</a:t>
            </a:r>
            <a:br>
              <a:rPr lang="en-US" sz="6000" dirty="0">
                <a:solidFill>
                  <a:srgbClr val="3384CE"/>
                </a:solidFill>
                <a:latin typeface="Modern Machine" panose="02000500000000000000" pitchFamily="2" charset="0"/>
                <a:ea typeface="Devil Candle Alt PERSONAL USE" pitchFamily="50" charset="0"/>
                <a:cs typeface="Poppins" panose="00000500000000000000" pitchFamily="2" charset="0"/>
              </a:rPr>
            </a:br>
            <a:r>
              <a:rPr lang="en-US" sz="6000" dirty="0">
                <a:solidFill>
                  <a:srgbClr val="3384CE"/>
                </a:solidFill>
                <a:latin typeface="Modern Machine" panose="02000500000000000000" pitchFamily="2" charset="0"/>
                <a:ea typeface="Devil Candle Alt PERSONAL USE" pitchFamily="50" charset="0"/>
                <a:cs typeface="Poppins" panose="00000500000000000000" pitchFamily="2" charset="0"/>
              </a:rPr>
              <a:t>ANALYSIS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A7964CD-6923-2125-0C93-E8224F465D16}"/>
              </a:ext>
            </a:extLst>
          </p:cNvPr>
          <p:cNvSpPr txBox="1">
            <a:spLocks/>
          </p:cNvSpPr>
          <p:nvPr/>
        </p:nvSpPr>
        <p:spPr>
          <a:xfrm>
            <a:off x="959433" y="7298170"/>
            <a:ext cx="11164923" cy="8803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>
                <a:solidFill>
                  <a:srgbClr val="3384CE"/>
                </a:solidFill>
                <a:latin typeface="Arial Rounded MT Bold" panose="020F0704030504030204" pitchFamily="34" charset="0"/>
                <a:ea typeface="Devil Candle Alt PERSONAL USE" pitchFamily="50" charset="0"/>
                <a:cs typeface="Poppins" panose="00000500000000000000" pitchFamily="2" charset="0"/>
              </a:rPr>
              <a:t>Library Used – Pandas, </a:t>
            </a:r>
            <a:r>
              <a:rPr lang="en-US" sz="2400" dirty="0" err="1">
                <a:solidFill>
                  <a:srgbClr val="3384CE"/>
                </a:solidFill>
                <a:latin typeface="Arial Rounded MT Bold" panose="020F0704030504030204" pitchFamily="34" charset="0"/>
                <a:ea typeface="Devil Candle Alt PERSONAL USE" pitchFamily="50" charset="0"/>
                <a:cs typeface="Poppins" panose="00000500000000000000" pitchFamily="2" charset="0"/>
              </a:rPr>
              <a:t>Numpy</a:t>
            </a:r>
            <a:r>
              <a:rPr lang="en-US" sz="2400" dirty="0">
                <a:solidFill>
                  <a:srgbClr val="3384CE"/>
                </a:solidFill>
                <a:latin typeface="Arial Rounded MT Bold" panose="020F0704030504030204" pitchFamily="34" charset="0"/>
                <a:ea typeface="Devil Candle Alt PERSONAL USE" pitchFamily="50" charset="0"/>
                <a:cs typeface="Poppins" panose="00000500000000000000" pitchFamily="2" charset="0"/>
              </a:rPr>
              <a:t>,</a:t>
            </a:r>
          </a:p>
          <a:p>
            <a:pPr algn="l"/>
            <a:r>
              <a:rPr lang="en-US" sz="2400" dirty="0">
                <a:solidFill>
                  <a:srgbClr val="3384CE"/>
                </a:solidFill>
                <a:latin typeface="Arial Rounded MT Bold" panose="020F0704030504030204" pitchFamily="34" charset="0"/>
                <a:ea typeface="Devil Candle Alt PERSONAL USE" pitchFamily="50" charset="0"/>
                <a:cs typeface="Poppins" panose="00000500000000000000" pitchFamily="2" charset="0"/>
              </a:rPr>
              <a:t>				     Matplotlib, Seaborn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A9E1F2A-1675-373A-A94F-46B5C2F94C5C}"/>
              </a:ext>
            </a:extLst>
          </p:cNvPr>
          <p:cNvSpPr txBox="1">
            <a:spLocks/>
          </p:cNvSpPr>
          <p:nvPr/>
        </p:nvSpPr>
        <p:spPr>
          <a:xfrm>
            <a:off x="757302" y="4523877"/>
            <a:ext cx="11164923" cy="6226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solidFill>
                  <a:srgbClr val="3384CE"/>
                </a:solidFill>
                <a:latin typeface="Poppins" panose="00000500000000000000" pitchFamily="2" charset="0"/>
                <a:ea typeface="Devil Candle Alt PERSONAL USE" pitchFamily="50" charset="0"/>
                <a:cs typeface="Poppins" panose="00000500000000000000" pitchFamily="2" charset="0"/>
              </a:rPr>
              <a:t>Present By – Athrva Mule</a:t>
            </a:r>
          </a:p>
        </p:txBody>
      </p:sp>
    </p:spTree>
    <p:extLst>
      <p:ext uri="{BB962C8B-B14F-4D97-AF65-F5344CB8AC3E}">
        <p14:creationId xmlns:p14="http://schemas.microsoft.com/office/powerpoint/2010/main" val="386657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35ED63-9368-F1DB-95A5-26E41C926B35}"/>
              </a:ext>
            </a:extLst>
          </p:cNvPr>
          <p:cNvSpPr/>
          <p:nvPr/>
        </p:nvSpPr>
        <p:spPr>
          <a:xfrm>
            <a:off x="356754" y="1106517"/>
            <a:ext cx="7288646" cy="2450979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215DB3-28FD-CB44-836E-4138079E9820}"/>
              </a:ext>
            </a:extLst>
          </p:cNvPr>
          <p:cNvSpPr/>
          <p:nvPr/>
        </p:nvSpPr>
        <p:spPr>
          <a:xfrm>
            <a:off x="275568" y="122594"/>
            <a:ext cx="7934739" cy="791806"/>
          </a:xfrm>
          <a:prstGeom prst="roundRect">
            <a:avLst/>
          </a:prstGeom>
          <a:solidFill>
            <a:srgbClr val="3384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4600FC-DBE2-9545-EE44-EEDDF871AC74}"/>
              </a:ext>
            </a:extLst>
          </p:cNvPr>
          <p:cNvSpPr txBox="1"/>
          <p:nvPr/>
        </p:nvSpPr>
        <p:spPr>
          <a:xfrm>
            <a:off x="885524" y="194822"/>
            <a:ext cx="7161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3. WHAT WAS THE SEVERITY LEVEL OF THE DRUGS GIVEN TO PATIENTS?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2530F6-F111-AB35-AC6D-2C2D033D6320}"/>
              </a:ext>
            </a:extLst>
          </p:cNvPr>
          <p:cNvSpPr txBox="1"/>
          <p:nvPr/>
        </p:nvSpPr>
        <p:spPr>
          <a:xfrm>
            <a:off x="536171" y="1270177"/>
            <a:ext cx="69937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 Observed 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70C0"/>
                </a:solidFill>
              </a:rPr>
              <a:t>Most drugs are severe, meaning they cause strong side effects and need improvement for better results.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70C0"/>
                </a:solidFill>
              </a:rPr>
              <a:t>Some drugs have mild effects, which is good, but their effectiveness should still be checked.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0070C0"/>
                </a:solidFill>
              </a:rPr>
              <a:t>Very few drugs fall in the moderate category, which means there’s an imbalance.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3831C-2F20-61F1-845A-2CE1551B4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108" y="1106517"/>
            <a:ext cx="3911137" cy="2450979"/>
          </a:xfrm>
          <a:prstGeom prst="roundRect">
            <a:avLst>
              <a:gd name="adj" fmla="val 3866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089F01-1DE8-3655-F580-DC751862A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4" y="3792723"/>
            <a:ext cx="10645318" cy="2853519"/>
          </a:xfrm>
          <a:prstGeom prst="roundRect">
            <a:avLst>
              <a:gd name="adj" fmla="val 3866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1498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215DB3-28FD-CB44-836E-4138079E9820}"/>
              </a:ext>
            </a:extLst>
          </p:cNvPr>
          <p:cNvSpPr/>
          <p:nvPr/>
        </p:nvSpPr>
        <p:spPr>
          <a:xfrm>
            <a:off x="275568" y="122594"/>
            <a:ext cx="8411232" cy="791806"/>
          </a:xfrm>
          <a:prstGeom prst="roundRect">
            <a:avLst/>
          </a:prstGeom>
          <a:solidFill>
            <a:srgbClr val="3384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4600FC-DBE2-9545-EE44-EEDDF871AC74}"/>
              </a:ext>
            </a:extLst>
          </p:cNvPr>
          <p:cNvSpPr txBox="1"/>
          <p:nvPr/>
        </p:nvSpPr>
        <p:spPr>
          <a:xfrm>
            <a:off x="877057" y="185898"/>
            <a:ext cx="774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4. HOW DRUGS ARE AFFECTING PATIENTS BASED ON THEIR SEVERITY LEVELS AND FINAL OUTCOMES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70E2C7-B99C-54FC-EC61-3C264DD70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9" y="1054545"/>
            <a:ext cx="5843302" cy="3097176"/>
          </a:xfrm>
          <a:prstGeom prst="roundRect">
            <a:avLst>
              <a:gd name="adj" fmla="val 868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0964AE-B527-79BF-1A27-F3F0C9955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27" y="1054545"/>
            <a:ext cx="5798004" cy="3097176"/>
          </a:xfrm>
          <a:prstGeom prst="roundRect">
            <a:avLst>
              <a:gd name="adj" fmla="val 868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359672D-2DEA-401C-F4CD-046FD728CF16}"/>
              </a:ext>
            </a:extLst>
          </p:cNvPr>
          <p:cNvSpPr/>
          <p:nvPr/>
        </p:nvSpPr>
        <p:spPr>
          <a:xfrm>
            <a:off x="350903" y="4361136"/>
            <a:ext cx="8603956" cy="2310966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791BB-F032-21BF-F53B-199112BB97B3}"/>
              </a:ext>
            </a:extLst>
          </p:cNvPr>
          <p:cNvSpPr txBox="1"/>
          <p:nvPr/>
        </p:nvSpPr>
        <p:spPr>
          <a:xfrm>
            <a:off x="450519" y="4498965"/>
            <a:ext cx="860395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What I Observed :</a:t>
            </a:r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</a:rPr>
              <a:t>Most severe reactions are linked to headaches and vomiting.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</a:rPr>
              <a:t>The number of resolved and unresolved cases is similar across many reaction types.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</a:rPr>
              <a:t>Dizziness has the low impact compared to other reaction types.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</a:rPr>
              <a:t>Some reactions, like fatigue and nausea, show a balanced distribution across severity levels.</a:t>
            </a:r>
          </a:p>
        </p:txBody>
      </p:sp>
    </p:spTree>
    <p:extLst>
      <p:ext uri="{BB962C8B-B14F-4D97-AF65-F5344CB8AC3E}">
        <p14:creationId xmlns:p14="http://schemas.microsoft.com/office/powerpoint/2010/main" val="613314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215DB3-28FD-CB44-836E-4138079E9820}"/>
              </a:ext>
            </a:extLst>
          </p:cNvPr>
          <p:cNvSpPr/>
          <p:nvPr/>
        </p:nvSpPr>
        <p:spPr>
          <a:xfrm>
            <a:off x="275568" y="122594"/>
            <a:ext cx="8411232" cy="791806"/>
          </a:xfrm>
          <a:prstGeom prst="roundRect">
            <a:avLst/>
          </a:prstGeom>
          <a:solidFill>
            <a:srgbClr val="3384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4600FC-DBE2-9545-EE44-EEDDF871AC74}"/>
              </a:ext>
            </a:extLst>
          </p:cNvPr>
          <p:cNvSpPr txBox="1"/>
          <p:nvPr/>
        </p:nvSpPr>
        <p:spPr>
          <a:xfrm>
            <a:off x="877057" y="185898"/>
            <a:ext cx="774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5. WHICH DRUGS ARE WORKING WELL, WHICH ARE NOT, AND WHICH ONES ARE STILL BEING OBSERVED?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59672D-2DEA-401C-F4CD-046FD728CF16}"/>
              </a:ext>
            </a:extLst>
          </p:cNvPr>
          <p:cNvSpPr/>
          <p:nvPr/>
        </p:nvSpPr>
        <p:spPr>
          <a:xfrm>
            <a:off x="4748062" y="1118033"/>
            <a:ext cx="6868205" cy="2622751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791BB-F032-21BF-F53B-199112BB97B3}"/>
              </a:ext>
            </a:extLst>
          </p:cNvPr>
          <p:cNvSpPr txBox="1"/>
          <p:nvPr/>
        </p:nvSpPr>
        <p:spPr>
          <a:xfrm>
            <a:off x="4790211" y="1146393"/>
            <a:ext cx="657716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 Observed 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Resolved</a:t>
            </a:r>
            <a:r>
              <a:rPr lang="en-US" dirty="0">
                <a:solidFill>
                  <a:srgbClr val="0070C0"/>
                </a:solidFill>
              </a:rPr>
              <a:t> - These drugs have successfully treated patients, leading to a resolved outcome.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Fatal - </a:t>
            </a:r>
            <a:r>
              <a:rPr lang="en-US" dirty="0">
                <a:solidFill>
                  <a:srgbClr val="0070C0"/>
                </a:solidFill>
              </a:rPr>
              <a:t>These drugs indicating poor effectiveness or severe side effects.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Unresolved</a:t>
            </a:r>
            <a:r>
              <a:rPr lang="en-US" dirty="0">
                <a:solidFill>
                  <a:srgbClr val="0070C0"/>
                </a:solidFill>
              </a:rPr>
              <a:t> - These drugs have uncertain results, meaning their effectiveness is yet to be determined.</a:t>
            </a:r>
          </a:p>
          <a:p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7D5E5D-E5D4-5AD7-6C1E-B129041C5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02" y="4004617"/>
            <a:ext cx="2056943" cy="2681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C3E492-0F0C-1556-9924-88A3BAEE4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76" y="3995692"/>
            <a:ext cx="2056943" cy="26316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EE9F44-3951-E79E-0484-1369A7FE7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897" y="4004617"/>
            <a:ext cx="2118185" cy="2622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2CD292-4730-ED4E-454C-2D6966F4E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6" y="1118033"/>
            <a:ext cx="4128978" cy="2552127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95A8E74E-3117-C051-2BFF-722375D3F0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591" y="4850901"/>
            <a:ext cx="735975" cy="735975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5AD02D94-88FF-3C16-B4E9-0F4160715F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87567" y="4858152"/>
            <a:ext cx="704455" cy="704455"/>
          </a:xfrm>
          <a:prstGeom prst="rect">
            <a:avLst/>
          </a:prstGeom>
        </p:spPr>
      </p:pic>
      <p:pic>
        <p:nvPicPr>
          <p:cNvPr id="13" name="Graphic 12" descr="Eyes with solid fill">
            <a:extLst>
              <a:ext uri="{FF2B5EF4-FFF2-40B4-BE49-F238E27FC236}">
                <a16:creationId xmlns:a16="http://schemas.microsoft.com/office/drawing/2014/main" id="{A8C9A85B-10DF-87EC-AAE9-66C2D4E93E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48677" y="46838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45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215DB3-28FD-CB44-836E-4138079E9820}"/>
              </a:ext>
            </a:extLst>
          </p:cNvPr>
          <p:cNvSpPr/>
          <p:nvPr/>
        </p:nvSpPr>
        <p:spPr>
          <a:xfrm>
            <a:off x="275568" y="122594"/>
            <a:ext cx="8411232" cy="791806"/>
          </a:xfrm>
          <a:prstGeom prst="roundRect">
            <a:avLst/>
          </a:prstGeom>
          <a:solidFill>
            <a:srgbClr val="3384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4600FC-DBE2-9545-EE44-EEDDF871AC74}"/>
              </a:ext>
            </a:extLst>
          </p:cNvPr>
          <p:cNvSpPr txBox="1"/>
          <p:nvPr/>
        </p:nvSpPr>
        <p:spPr>
          <a:xfrm>
            <a:off x="877057" y="185898"/>
            <a:ext cx="774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6. WHICH DRUG CLASSES HAVE MORE SIDE EFFECTS AND SHOW THEIR IMPACT ON PATIENTS?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C2E04B-3ABF-A875-EF0A-3FF213DCD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0" y="4186989"/>
            <a:ext cx="10261904" cy="2485113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8F1546-3F11-6ABA-0908-1F07FEA3D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64" y="1161079"/>
            <a:ext cx="4748175" cy="2697518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92DD75-B689-6991-6E8D-94A9C7EB71C9}"/>
              </a:ext>
            </a:extLst>
          </p:cNvPr>
          <p:cNvSpPr/>
          <p:nvPr/>
        </p:nvSpPr>
        <p:spPr>
          <a:xfrm>
            <a:off x="440132" y="1161079"/>
            <a:ext cx="6056921" cy="2715948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E5400-135E-005C-3CC1-F79DFA8A10A0}"/>
              </a:ext>
            </a:extLst>
          </p:cNvPr>
          <p:cNvSpPr txBox="1"/>
          <p:nvPr/>
        </p:nvSpPr>
        <p:spPr>
          <a:xfrm>
            <a:off x="551160" y="1222011"/>
            <a:ext cx="58207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 Observed 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The Drug class 9 &amp; 5 contains more size effect on patient.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Drug class 2,1 contains low side effects as compare to others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Below of the side effects are happening most they need </a:t>
            </a:r>
            <a:r>
              <a:rPr lang="en-US" b="1" dirty="0" err="1">
                <a:solidFill>
                  <a:srgbClr val="0070C0"/>
                </a:solidFill>
              </a:rPr>
              <a:t>medician</a:t>
            </a:r>
            <a:r>
              <a:rPr lang="en-US" b="1" dirty="0">
                <a:solidFill>
                  <a:srgbClr val="0070C0"/>
                </a:solidFill>
              </a:rPr>
              <a:t> if they the happen we can give medicine to patient </a:t>
            </a:r>
            <a:r>
              <a:rPr lang="en-US" b="1" dirty="0" err="1">
                <a:solidFill>
                  <a:srgbClr val="0070C0"/>
                </a:solidFill>
              </a:rPr>
              <a:t>immedialty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0070C0"/>
              </a:solidFill>
            </a:endParaRPr>
          </a:p>
          <a:p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215DB3-28FD-CB44-836E-4138079E9820}"/>
              </a:ext>
            </a:extLst>
          </p:cNvPr>
          <p:cNvSpPr/>
          <p:nvPr/>
        </p:nvSpPr>
        <p:spPr>
          <a:xfrm>
            <a:off x="275568" y="122594"/>
            <a:ext cx="8896141" cy="791806"/>
          </a:xfrm>
          <a:prstGeom prst="roundRect">
            <a:avLst/>
          </a:prstGeom>
          <a:solidFill>
            <a:srgbClr val="3384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4600FC-DBE2-9545-EE44-EEDDF871AC74}"/>
              </a:ext>
            </a:extLst>
          </p:cNvPr>
          <p:cNvSpPr txBox="1"/>
          <p:nvPr/>
        </p:nvSpPr>
        <p:spPr>
          <a:xfrm>
            <a:off x="885523" y="211756"/>
            <a:ext cx="8286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7. WHICH DOSAGE TYPE ARE USING MOST &amp; WHICH DOSAGE FORM GIVING MORE RELIEF TO PATIENT AND WHICH ONE NOT?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C55AF-C808-AFA9-8492-4E5B924B3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43" y="1627125"/>
            <a:ext cx="5558410" cy="4606341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54EEBB-18DA-E77D-60B2-40E721723BEB}"/>
              </a:ext>
            </a:extLst>
          </p:cNvPr>
          <p:cNvSpPr/>
          <p:nvPr/>
        </p:nvSpPr>
        <p:spPr>
          <a:xfrm>
            <a:off x="275568" y="3919812"/>
            <a:ext cx="5921124" cy="2715948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E6281-26B4-CE97-7181-BC645CFA05F7}"/>
              </a:ext>
            </a:extLst>
          </p:cNvPr>
          <p:cNvSpPr txBox="1"/>
          <p:nvPr/>
        </p:nvSpPr>
        <p:spPr>
          <a:xfrm>
            <a:off x="386596" y="4012009"/>
            <a:ext cx="56902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 Observed 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The cream, capsule and </a:t>
            </a:r>
            <a:r>
              <a:rPr lang="en-US" b="1" dirty="0" err="1">
                <a:solidFill>
                  <a:srgbClr val="0070C0"/>
                </a:solidFill>
              </a:rPr>
              <a:t>talets</a:t>
            </a:r>
            <a:r>
              <a:rPr lang="en-US" b="1" dirty="0">
                <a:solidFill>
                  <a:srgbClr val="0070C0"/>
                </a:solidFill>
              </a:rPr>
              <a:t> are used most </a:t>
            </a:r>
            <a:r>
              <a:rPr lang="en-US" b="1" dirty="0" err="1">
                <a:solidFill>
                  <a:srgbClr val="0070C0"/>
                </a:solidFill>
              </a:rPr>
              <a:t>instread</a:t>
            </a:r>
            <a:r>
              <a:rPr lang="en-US" b="1" dirty="0">
                <a:solidFill>
                  <a:srgbClr val="0070C0"/>
                </a:solidFill>
              </a:rPr>
              <a:t> of syrup and injection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All dosage are giving same result but injection and cream resolved most of the cases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Tablet is more </a:t>
            </a:r>
            <a:r>
              <a:rPr lang="en-US" b="1" dirty="0" err="1">
                <a:solidFill>
                  <a:srgbClr val="0070C0"/>
                </a:solidFill>
              </a:rPr>
              <a:t>fataled</a:t>
            </a:r>
            <a:r>
              <a:rPr lang="en-US" b="1" dirty="0">
                <a:solidFill>
                  <a:srgbClr val="0070C0"/>
                </a:solidFill>
              </a:rPr>
              <a:t> they need improvements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0070C0"/>
              </a:solidFill>
            </a:endParaRPr>
          </a:p>
          <a:p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32311-E697-E385-04B9-BB71F153C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9" y="1105918"/>
            <a:ext cx="5921124" cy="2657777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6308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215DB3-28FD-CB44-836E-4138079E9820}"/>
              </a:ext>
            </a:extLst>
          </p:cNvPr>
          <p:cNvSpPr/>
          <p:nvPr/>
        </p:nvSpPr>
        <p:spPr>
          <a:xfrm>
            <a:off x="275568" y="122594"/>
            <a:ext cx="8896141" cy="791806"/>
          </a:xfrm>
          <a:prstGeom prst="roundRect">
            <a:avLst/>
          </a:prstGeom>
          <a:solidFill>
            <a:srgbClr val="3384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4600FC-DBE2-9545-EE44-EEDDF871AC74}"/>
              </a:ext>
            </a:extLst>
          </p:cNvPr>
          <p:cNvSpPr txBox="1"/>
          <p:nvPr/>
        </p:nvSpPr>
        <p:spPr>
          <a:xfrm>
            <a:off x="885523" y="211756"/>
            <a:ext cx="8286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8. HOW ARE REACTIONS CHANGING OVER THE YEARS, QUARTERS, AND MONTHS?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DE0D02-F93A-E98B-1E68-478A7CD02F8C}"/>
              </a:ext>
            </a:extLst>
          </p:cNvPr>
          <p:cNvGrpSpPr/>
          <p:nvPr/>
        </p:nvGrpSpPr>
        <p:grpSpPr>
          <a:xfrm>
            <a:off x="8753748" y="1122985"/>
            <a:ext cx="3255818" cy="5417129"/>
            <a:chOff x="275568" y="3919812"/>
            <a:chExt cx="5921124" cy="27159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54EEBB-18DA-E77D-60B2-40E721723BEB}"/>
                </a:ext>
              </a:extLst>
            </p:cNvPr>
            <p:cNvSpPr/>
            <p:nvPr/>
          </p:nvSpPr>
          <p:spPr>
            <a:xfrm>
              <a:off x="275568" y="3919812"/>
              <a:ext cx="5921124" cy="2715948"/>
            </a:xfrm>
            <a:prstGeom prst="rect">
              <a:avLst/>
            </a:prstGeom>
            <a:solidFill>
              <a:srgbClr val="FFFFFF"/>
            </a:solidFill>
            <a:ln w="76200" cap="sq">
              <a:solidFill>
                <a:schemeClr val="bg2">
                  <a:lumMod val="75000"/>
                </a:schemeClr>
              </a:solidFill>
              <a:miter lim="800000"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E6281-26B4-CE97-7181-BC645CFA05F7}"/>
                </a:ext>
              </a:extLst>
            </p:cNvPr>
            <p:cNvSpPr txBox="1"/>
            <p:nvPr/>
          </p:nvSpPr>
          <p:spPr>
            <a:xfrm>
              <a:off x="386595" y="4012009"/>
              <a:ext cx="5690262" cy="2360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What I Observed :</a:t>
              </a:r>
            </a:p>
            <a:p>
              <a:endParaRPr lang="en-US" b="1" dirty="0">
                <a:solidFill>
                  <a:srgbClr val="0070C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rgbClr val="0070C0"/>
                  </a:solidFill>
                </a:rPr>
                <a:t>The number of reactions is mostly stable, but in Q1 of each year, it drops by around 10-20%.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b="1" dirty="0">
                <a:solidFill>
                  <a:srgbClr val="0070C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rgbClr val="0070C0"/>
                  </a:solidFill>
                </a:rPr>
                <a:t>The reaction counts remain consistent across the years, but in 2024, there are no records after October.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b="1" dirty="0">
                <a:solidFill>
                  <a:srgbClr val="0070C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b="1" dirty="0">
                  <a:solidFill>
                    <a:srgbClr val="0070C0"/>
                  </a:solidFill>
                </a:rPr>
                <a:t>Reaction counts drop in September and stabilize after January.</a:t>
              </a:r>
              <a:endParaRPr lang="en-US" dirty="0">
                <a:solidFill>
                  <a:srgbClr val="0070C0"/>
                </a:solidFill>
              </a:endParaRPr>
            </a:p>
            <a:p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FDA42D7-2DDA-DC01-FEF6-ED7352A19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2" y="1122985"/>
            <a:ext cx="8348887" cy="2924220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77D9C-A289-8466-5423-422D5AE7C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2" y="4241248"/>
            <a:ext cx="3382032" cy="2451407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8B7A64-A670-BF05-C6A3-AE7C64026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08" y="4241247"/>
            <a:ext cx="4544291" cy="2451407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01064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215DB3-28FD-CB44-836E-4138079E9820}"/>
              </a:ext>
            </a:extLst>
          </p:cNvPr>
          <p:cNvSpPr/>
          <p:nvPr/>
        </p:nvSpPr>
        <p:spPr>
          <a:xfrm>
            <a:off x="275568" y="122594"/>
            <a:ext cx="8896141" cy="791806"/>
          </a:xfrm>
          <a:prstGeom prst="roundRect">
            <a:avLst/>
          </a:prstGeom>
          <a:solidFill>
            <a:srgbClr val="3384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4600FC-DBE2-9545-EE44-EEDDF871AC74}"/>
              </a:ext>
            </a:extLst>
          </p:cNvPr>
          <p:cNvSpPr txBox="1"/>
          <p:nvPr/>
        </p:nvSpPr>
        <p:spPr>
          <a:xfrm>
            <a:off x="885523" y="211756"/>
            <a:ext cx="8286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9. HOW ARE SEVERITY LEVELS DISTRIBUTED ACROSS GENDERS AND DIFFERENT AGE GROUPS?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DE0D02-F93A-E98B-1E68-478A7CD02F8C}"/>
              </a:ext>
            </a:extLst>
          </p:cNvPr>
          <p:cNvGrpSpPr/>
          <p:nvPr/>
        </p:nvGrpSpPr>
        <p:grpSpPr>
          <a:xfrm>
            <a:off x="3454019" y="4308930"/>
            <a:ext cx="8010619" cy="2337314"/>
            <a:chOff x="275568" y="3919812"/>
            <a:chExt cx="5921124" cy="27159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54EEBB-18DA-E77D-60B2-40E721723BEB}"/>
                </a:ext>
              </a:extLst>
            </p:cNvPr>
            <p:cNvSpPr/>
            <p:nvPr/>
          </p:nvSpPr>
          <p:spPr>
            <a:xfrm>
              <a:off x="275568" y="3919812"/>
              <a:ext cx="5921124" cy="2715948"/>
            </a:xfrm>
            <a:prstGeom prst="rect">
              <a:avLst/>
            </a:prstGeom>
            <a:solidFill>
              <a:srgbClr val="FFFFFF"/>
            </a:solidFill>
            <a:ln w="76200" cap="sq">
              <a:solidFill>
                <a:schemeClr val="bg2">
                  <a:lumMod val="75000"/>
                </a:schemeClr>
              </a:solidFill>
              <a:miter lim="800000"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E6281-26B4-CE97-7181-BC645CFA05F7}"/>
                </a:ext>
              </a:extLst>
            </p:cNvPr>
            <p:cNvSpPr txBox="1"/>
            <p:nvPr/>
          </p:nvSpPr>
          <p:spPr>
            <a:xfrm>
              <a:off x="386596" y="4012009"/>
              <a:ext cx="5690261" cy="2574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What I Observed :</a:t>
              </a:r>
            </a:p>
            <a:p>
              <a:endParaRPr lang="en-US" b="1" dirty="0">
                <a:solidFill>
                  <a:srgbClr val="0070C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>
                  <a:solidFill>
                    <a:srgbClr val="0070C0"/>
                  </a:solidFill>
                </a:rPr>
                <a:t>The majority of cases (76.2%) are female, while 23.8% are male.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>
                  <a:solidFill>
                    <a:srgbClr val="0070C0"/>
                  </a:solidFill>
                </a:rPr>
                <a:t>Females have a higher number of cases overall, particularly severe ones.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dirty="0">
                  <a:solidFill>
                    <a:srgbClr val="0070C0"/>
                  </a:solidFill>
                </a:rPr>
                <a:t>Across all age groups females have a higher count of cases compared to males.</a:t>
              </a:r>
            </a:p>
            <a:p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372961F-3DCB-4F12-FE0F-E89EA2A04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55" y="4323183"/>
            <a:ext cx="2807754" cy="2326829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8FA8B6-26E6-A2CA-0A2B-2886243F7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75" y="1136529"/>
            <a:ext cx="5223164" cy="2969768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3E3842-2F31-2945-5472-DB319D163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55" y="1136529"/>
            <a:ext cx="5336209" cy="2969768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77335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215DB3-28FD-CB44-836E-4138079E9820}"/>
              </a:ext>
            </a:extLst>
          </p:cNvPr>
          <p:cNvSpPr/>
          <p:nvPr/>
        </p:nvSpPr>
        <p:spPr>
          <a:xfrm>
            <a:off x="275568" y="122594"/>
            <a:ext cx="8896141" cy="791806"/>
          </a:xfrm>
          <a:prstGeom prst="roundRect">
            <a:avLst/>
          </a:prstGeom>
          <a:solidFill>
            <a:srgbClr val="3384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4600FC-DBE2-9545-EE44-EEDDF871AC74}"/>
              </a:ext>
            </a:extLst>
          </p:cNvPr>
          <p:cNvSpPr txBox="1"/>
          <p:nvPr/>
        </p:nvSpPr>
        <p:spPr>
          <a:xfrm>
            <a:off x="885523" y="211756"/>
            <a:ext cx="8286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10. WHICH DRUG MANUFACTURER IS PERFORMING WELL, AND WHICH ONE IS NOT PERFORMING WELL?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DE0D02-F93A-E98B-1E68-478A7CD02F8C}"/>
              </a:ext>
            </a:extLst>
          </p:cNvPr>
          <p:cNvGrpSpPr/>
          <p:nvPr/>
        </p:nvGrpSpPr>
        <p:grpSpPr>
          <a:xfrm>
            <a:off x="5830452" y="4574750"/>
            <a:ext cx="5933134" cy="2785453"/>
            <a:chOff x="-2684993" y="2636475"/>
            <a:chExt cx="5921124" cy="41669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54EEBB-18DA-E77D-60B2-40E721723BEB}"/>
                </a:ext>
              </a:extLst>
            </p:cNvPr>
            <p:cNvSpPr/>
            <p:nvPr/>
          </p:nvSpPr>
          <p:spPr>
            <a:xfrm>
              <a:off x="-2684993" y="2636475"/>
              <a:ext cx="5921124" cy="3181588"/>
            </a:xfrm>
            <a:prstGeom prst="rect">
              <a:avLst/>
            </a:prstGeom>
            <a:solidFill>
              <a:srgbClr val="FFFFFF"/>
            </a:solidFill>
            <a:ln w="76200" cap="sq">
              <a:solidFill>
                <a:schemeClr val="bg2">
                  <a:lumMod val="75000"/>
                </a:schemeClr>
              </a:solidFill>
              <a:miter lim="800000"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0E6281-26B4-CE97-7181-BC645CFA05F7}"/>
                </a:ext>
              </a:extLst>
            </p:cNvPr>
            <p:cNvSpPr txBox="1"/>
            <p:nvPr/>
          </p:nvSpPr>
          <p:spPr>
            <a:xfrm>
              <a:off x="-2573965" y="2728671"/>
              <a:ext cx="5690262" cy="4074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What I Observed :</a:t>
              </a:r>
            </a:p>
            <a:p>
              <a:endParaRPr lang="en-US" sz="1600" b="1" dirty="0">
                <a:solidFill>
                  <a:srgbClr val="0070C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600" b="1" dirty="0">
                  <a:solidFill>
                    <a:srgbClr val="0070C0"/>
                  </a:solidFill>
                </a:rPr>
                <a:t>Some manufacturers have high counts in both fatal and resolved outcomes, indicating a mixed performance.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600" b="1" dirty="0">
                  <a:solidFill>
                    <a:srgbClr val="0070C0"/>
                  </a:solidFill>
                </a:rPr>
                <a:t>Manufacturers with a high number of resolved cases may be performing well, while those with high fatal cases may not be performing as effectively.</a:t>
              </a:r>
            </a:p>
            <a:p>
              <a:endParaRPr lang="en-US" sz="1600" b="1" dirty="0">
                <a:solidFill>
                  <a:srgbClr val="0070C0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v"/>
              </a:pPr>
              <a:endParaRPr lang="en-US" sz="1600" dirty="0">
                <a:solidFill>
                  <a:srgbClr val="0070C0"/>
                </a:solidFill>
              </a:endParaRPr>
            </a:p>
            <a:p>
              <a:endParaRPr lang="en-US" sz="11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B44DF8-907E-255E-FEA6-E0575C5DA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8" y="1106975"/>
            <a:ext cx="5144902" cy="2674820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AB363E-F1FA-42EA-5A18-112C8E41C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1" y="3957173"/>
            <a:ext cx="5110579" cy="2778233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698C7-660B-374D-939A-12978552A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452" y="1067865"/>
            <a:ext cx="5770418" cy="3324794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527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AA0983AE-2419-48D7-E734-0088D4246DCE}"/>
              </a:ext>
            </a:extLst>
          </p:cNvPr>
          <p:cNvSpPr txBox="1">
            <a:spLocks/>
          </p:cNvSpPr>
          <p:nvPr/>
        </p:nvSpPr>
        <p:spPr>
          <a:xfrm>
            <a:off x="-355142" y="500695"/>
            <a:ext cx="6000255" cy="901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solidFill>
                  <a:srgbClr val="3384CE"/>
                </a:solidFill>
                <a:latin typeface="Modern Machine" panose="02000500000000000000" pitchFamily="2" charset="0"/>
                <a:ea typeface="Devil Candle Alt PERSONAL USE" pitchFamily="50" charset="0"/>
                <a:cs typeface="Poppins" panose="00000500000000000000" pitchFamily="2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B9995-8087-9BE7-8B6B-9752683C2876}"/>
              </a:ext>
            </a:extLst>
          </p:cNvPr>
          <p:cNvSpPr txBox="1"/>
          <p:nvPr/>
        </p:nvSpPr>
        <p:spPr>
          <a:xfrm>
            <a:off x="855134" y="1913467"/>
            <a:ext cx="8255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3384CE"/>
                </a:solidFill>
              </a:rPr>
              <a:t> In this analysis, we explored how different drugs react to patients by examining patterns in the dataset. we identified key insights related to drug effectiveness, patient demographics, and potential side effects.</a:t>
            </a:r>
            <a:br>
              <a:rPr lang="en-US" sz="2000" dirty="0">
                <a:solidFill>
                  <a:srgbClr val="3384CE"/>
                </a:solidFill>
              </a:rPr>
            </a:br>
            <a:endParaRPr lang="en-US" sz="2000" dirty="0">
              <a:solidFill>
                <a:srgbClr val="3384C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3384CE"/>
                </a:solidFill>
              </a:rPr>
              <a:t> This analysis can assist the medical research team in making data-driven decisions, improving patient outcomes, and enhancing drug effectiveness. </a:t>
            </a:r>
            <a:br>
              <a:rPr lang="en-US" sz="2000" dirty="0">
                <a:solidFill>
                  <a:srgbClr val="3384CE"/>
                </a:solidFill>
              </a:rPr>
            </a:br>
            <a:endParaRPr lang="en-US" sz="2000" dirty="0">
              <a:solidFill>
                <a:srgbClr val="3384C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3384CE"/>
                </a:solidFill>
              </a:rPr>
              <a:t> Future research can further refine these insights by incorporating more diverse datasets and advanced machine learning techniques.</a:t>
            </a:r>
            <a:br>
              <a:rPr lang="en-US" sz="2000" dirty="0">
                <a:solidFill>
                  <a:srgbClr val="3384CE"/>
                </a:solidFill>
              </a:rPr>
            </a:br>
            <a:endParaRPr lang="en-US" sz="2000" dirty="0">
              <a:solidFill>
                <a:srgbClr val="3384CE"/>
              </a:solidFill>
            </a:endParaRPr>
          </a:p>
          <a:p>
            <a:endParaRPr lang="en-US" sz="2000" dirty="0">
              <a:solidFill>
                <a:srgbClr val="3384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8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AA0983AE-2419-48D7-E734-0088D4246DCE}"/>
              </a:ext>
            </a:extLst>
          </p:cNvPr>
          <p:cNvSpPr txBox="1">
            <a:spLocks/>
          </p:cNvSpPr>
          <p:nvPr/>
        </p:nvSpPr>
        <p:spPr>
          <a:xfrm>
            <a:off x="3368612" y="2978290"/>
            <a:ext cx="5454777" cy="901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dirty="0">
                <a:solidFill>
                  <a:srgbClr val="3384CE"/>
                </a:solidFill>
                <a:latin typeface="Modern Machine" panose="02000500000000000000" pitchFamily="2" charset="0"/>
                <a:ea typeface="Devil Candle Alt PERSONAL USE" pitchFamily="50" charset="0"/>
                <a:cs typeface="Poppins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3930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01D2E8EF-5578-ED75-AA0E-2B85EA36D24E}"/>
              </a:ext>
            </a:extLst>
          </p:cNvPr>
          <p:cNvSpPr txBox="1">
            <a:spLocks/>
          </p:cNvSpPr>
          <p:nvPr/>
        </p:nvSpPr>
        <p:spPr>
          <a:xfrm>
            <a:off x="169792" y="178960"/>
            <a:ext cx="6000255" cy="901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solidFill>
                  <a:srgbClr val="3384CE"/>
                </a:solidFill>
                <a:latin typeface="Modern Machine" panose="02000500000000000000" pitchFamily="2" charset="0"/>
                <a:ea typeface="Devil Candle Alt PERSONAL USE" pitchFamily="50" charset="0"/>
                <a:cs typeface="Poppins" panose="00000500000000000000" pitchFamily="2" charset="0"/>
              </a:rPr>
              <a:t>Introduction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F6338A9-CB03-B45D-048B-E0FC4E8A5D81}"/>
              </a:ext>
            </a:extLst>
          </p:cNvPr>
          <p:cNvSpPr txBox="1">
            <a:spLocks/>
          </p:cNvSpPr>
          <p:nvPr/>
        </p:nvSpPr>
        <p:spPr>
          <a:xfrm>
            <a:off x="752933" y="1205088"/>
            <a:ext cx="9059933" cy="25202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000" dirty="0"/>
              <a:t>	In this presentation, we will explore how different drugs react to patients based on various factors. I have analyzed the dataset and identified key patterns and trends. The analysis covers aspects such as patient demographics, dosage effectiveness, side effects, and drug interactions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	This research can assist the medical research team in making data-driven decisions, such as identifying the most effective drugs for specific conditions, predicting potential side effects, and optimizing prescriptions for better patient outcomes.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6281F-0C97-E8FF-90C2-2477EA72B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44340" r="158" b="13651"/>
          <a:stretch/>
        </p:blipFill>
        <p:spPr>
          <a:xfrm>
            <a:off x="829733" y="4516826"/>
            <a:ext cx="8830734" cy="19635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245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F58CE9-6435-2DE2-49D6-A2C3EDA84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8" t="39383" r="25239" b="18765"/>
          <a:stretch/>
        </p:blipFill>
        <p:spPr>
          <a:xfrm>
            <a:off x="8611401" y="1465950"/>
            <a:ext cx="3054417" cy="42303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01D2E8EF-5578-ED75-AA0E-2B85EA36D24E}"/>
              </a:ext>
            </a:extLst>
          </p:cNvPr>
          <p:cNvSpPr txBox="1">
            <a:spLocks/>
          </p:cNvSpPr>
          <p:nvPr/>
        </p:nvSpPr>
        <p:spPr>
          <a:xfrm>
            <a:off x="169792" y="178960"/>
            <a:ext cx="6000255" cy="901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solidFill>
                  <a:srgbClr val="3384CE"/>
                </a:solidFill>
                <a:latin typeface="Modern Machine" panose="02000500000000000000" pitchFamily="2" charset="0"/>
                <a:ea typeface="Devil Candle Alt PERSONAL USE" pitchFamily="50" charset="0"/>
                <a:cs typeface="Poppins" panose="00000500000000000000" pitchFamily="2" charset="0"/>
              </a:rPr>
              <a:t>About Project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F6338A9-CB03-B45D-048B-E0FC4E8A5D81}"/>
              </a:ext>
            </a:extLst>
          </p:cNvPr>
          <p:cNvSpPr txBox="1">
            <a:spLocks/>
          </p:cNvSpPr>
          <p:nvPr/>
        </p:nvSpPr>
        <p:spPr>
          <a:xfrm>
            <a:off x="761400" y="1619954"/>
            <a:ext cx="7208317" cy="42995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/>
              <a:t>This EDA project is conducted by using Python.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/>
              <a:t>Python Built-in libraries such as Pandas, NumPy, Matplotlib, and Seaborn are used.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/>
              <a:t>The dataset provides info of drugs reacting to patients.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/>
              <a:t>statistical and visual analysis techniques are used to identify patterns and trends.</a:t>
            </a:r>
          </a:p>
          <a:p>
            <a:pPr algn="l"/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/>
              <a:t>The project helps in understanding drug reactions, which can be useful for medical research and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19829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34D52B-96F5-900F-A7BD-C4946910B1E8}"/>
              </a:ext>
            </a:extLst>
          </p:cNvPr>
          <p:cNvSpPr/>
          <p:nvPr/>
        </p:nvSpPr>
        <p:spPr>
          <a:xfrm>
            <a:off x="6096000" y="1"/>
            <a:ext cx="6095999" cy="6858000"/>
          </a:xfrm>
          <a:prstGeom prst="rect">
            <a:avLst/>
          </a:prstGeom>
          <a:solidFill>
            <a:srgbClr val="3384C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1D2E8EF-5578-ED75-AA0E-2B85EA36D24E}"/>
              </a:ext>
            </a:extLst>
          </p:cNvPr>
          <p:cNvSpPr txBox="1">
            <a:spLocks/>
          </p:cNvSpPr>
          <p:nvPr/>
        </p:nvSpPr>
        <p:spPr>
          <a:xfrm>
            <a:off x="970674" y="-238521"/>
            <a:ext cx="6000255" cy="901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solidFill>
                  <a:srgbClr val="3384CE"/>
                </a:solidFill>
                <a:latin typeface="Modern Machine" panose="02000500000000000000" pitchFamily="2" charset="0"/>
                <a:ea typeface="Devil Candle Alt PERSONAL USE" pitchFamily="50" charset="0"/>
                <a:cs typeface="Poppins" panose="00000500000000000000" pitchFamily="2" charset="0"/>
              </a:rPr>
              <a:t>Dataset overview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F6338A9-CB03-B45D-048B-E0FC4E8A5D81}"/>
              </a:ext>
            </a:extLst>
          </p:cNvPr>
          <p:cNvSpPr txBox="1">
            <a:spLocks/>
          </p:cNvSpPr>
          <p:nvPr/>
        </p:nvSpPr>
        <p:spPr>
          <a:xfrm>
            <a:off x="744727" y="857775"/>
            <a:ext cx="3696712" cy="32522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buAutoNum type="arabicParenR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Adverse Drug Reactions Data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:- Contains records of adverse reactions reported for different drugs.</a:t>
            </a:r>
          </a:p>
          <a:p>
            <a:pPr marL="457200" indent="-457200" algn="l">
              <a:buAutoNum type="arabicParenR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Patient Demographics Data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:- Contains information about patients who reported adverse drug reactions.</a:t>
            </a:r>
          </a:p>
          <a:p>
            <a:pPr marL="457200" indent="-457200" algn="l">
              <a:buAutoNum type="arabicParenR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Drug Information Data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:- Contains information about the drugs involved in the adverse reactions.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56B8F8D3-1C06-F77C-CA52-6B04CBBC8CDA}"/>
              </a:ext>
            </a:extLst>
          </p:cNvPr>
          <p:cNvSpPr txBox="1">
            <a:spLocks/>
          </p:cNvSpPr>
          <p:nvPr/>
        </p:nvSpPr>
        <p:spPr>
          <a:xfrm>
            <a:off x="970674" y="649286"/>
            <a:ext cx="6941530" cy="3618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rgbClr val="3384CE"/>
                </a:solidFill>
                <a:latin typeface="Poppins SemiBold" panose="00000700000000000000" pitchFamily="2" charset="0"/>
                <a:ea typeface="Devil Candle Alt PERSONAL USE" pitchFamily="50" charset="0"/>
                <a:cs typeface="Poppins SemiBold" panose="00000700000000000000" pitchFamily="2" charset="0"/>
              </a:rPr>
              <a:t>Dataset Contains 3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BD842-4BBC-ACB5-CEBA-125B9592BF53}"/>
              </a:ext>
            </a:extLst>
          </p:cNvPr>
          <p:cNvSpPr txBox="1"/>
          <p:nvPr/>
        </p:nvSpPr>
        <p:spPr>
          <a:xfrm>
            <a:off x="6200408" y="188921"/>
            <a:ext cx="82707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bg1"/>
                </a:solidFill>
              </a:rPr>
              <a:t>Adverse Drug Reactions Data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Reaction_ID</a:t>
            </a:r>
            <a:r>
              <a:rPr lang="en-US" sz="1400" dirty="0">
                <a:solidFill>
                  <a:schemeClr val="bg1"/>
                </a:solidFill>
              </a:rPr>
              <a:t>: Unique identifier for each adverse reaction report.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Patient_ID</a:t>
            </a:r>
            <a:r>
              <a:rPr lang="en-US" sz="1400" dirty="0">
                <a:solidFill>
                  <a:schemeClr val="bg1"/>
                </a:solidFill>
              </a:rPr>
              <a:t>: Unique identifier for the patient who reported the reaction.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Drug_ID</a:t>
            </a:r>
            <a:r>
              <a:rPr lang="en-US" sz="1400" dirty="0">
                <a:solidFill>
                  <a:schemeClr val="bg1"/>
                </a:solidFill>
              </a:rPr>
              <a:t>: Unique identifier for the drug associated with the reaction.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Reaction_Type</a:t>
            </a:r>
            <a:r>
              <a:rPr lang="en-US" sz="1400" dirty="0">
                <a:solidFill>
                  <a:schemeClr val="bg1"/>
                </a:solidFill>
              </a:rPr>
              <a:t>: Type of adverse reaction reported.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Severity_Level</a:t>
            </a:r>
            <a:r>
              <a:rPr lang="en-US" sz="1400" dirty="0">
                <a:solidFill>
                  <a:schemeClr val="bg1"/>
                </a:solidFill>
              </a:rPr>
              <a:t>: Severity of the adverse reaction.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Date_of_Reaction</a:t>
            </a:r>
            <a:r>
              <a:rPr lang="en-US" sz="1400" dirty="0">
                <a:solidFill>
                  <a:schemeClr val="bg1"/>
                </a:solidFill>
              </a:rPr>
              <a:t>: Date when the reaction occurred.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Duration_Days</a:t>
            </a:r>
            <a:r>
              <a:rPr lang="en-US" sz="1400" dirty="0">
                <a:solidFill>
                  <a:schemeClr val="bg1"/>
                </a:solidFill>
              </a:rPr>
              <a:t>: Duration of the adverse reaction in days.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Outcome</a:t>
            </a:r>
            <a:r>
              <a:rPr lang="en-US" sz="1400" dirty="0">
                <a:solidFill>
                  <a:schemeClr val="bg1"/>
                </a:solidFill>
              </a:rPr>
              <a:t>: Outcome of the reaction (e.g., Resolved, Unresolved).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Reported_By</a:t>
            </a:r>
            <a:r>
              <a:rPr lang="en-US" sz="1400" dirty="0">
                <a:solidFill>
                  <a:schemeClr val="bg1"/>
                </a:solidFill>
              </a:rPr>
              <a:t>: Name of the person who reported the reaction.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E9641-8352-3ED9-00F5-A8492440AE3C}"/>
              </a:ext>
            </a:extLst>
          </p:cNvPr>
          <p:cNvSpPr txBox="1"/>
          <p:nvPr/>
        </p:nvSpPr>
        <p:spPr>
          <a:xfrm>
            <a:off x="6266060" y="2591698"/>
            <a:ext cx="57558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z="1600" b="1" dirty="0"/>
              <a:t>2. Patient Demographics Data</a:t>
            </a:r>
          </a:p>
          <a:p>
            <a:r>
              <a:rPr lang="en-US" sz="1400" dirty="0" err="1"/>
              <a:t>Patient_ID</a:t>
            </a:r>
            <a:r>
              <a:rPr lang="en-US" sz="1400" dirty="0"/>
              <a:t>: Unique identifier for each patient.</a:t>
            </a:r>
          </a:p>
          <a:p>
            <a:r>
              <a:rPr lang="en-US" sz="1400" dirty="0"/>
              <a:t>Name: Full name of the patient.</a:t>
            </a:r>
          </a:p>
          <a:p>
            <a:r>
              <a:rPr lang="en-US" sz="1400" dirty="0" err="1"/>
              <a:t>Age_Group</a:t>
            </a:r>
            <a:r>
              <a:rPr lang="en-US" sz="1400" dirty="0"/>
              <a:t>: Age group of the patient.</a:t>
            </a:r>
          </a:p>
          <a:p>
            <a:r>
              <a:rPr lang="en-US" sz="1400" dirty="0"/>
              <a:t>Gender: Gender of the patient.</a:t>
            </a:r>
          </a:p>
          <a:p>
            <a:r>
              <a:rPr lang="en-US" sz="1400" dirty="0"/>
              <a:t>Contact: Contact phone number of the patient.</a:t>
            </a:r>
          </a:p>
          <a:p>
            <a:r>
              <a:rPr lang="en-US" sz="1400" dirty="0"/>
              <a:t>Address: Residential address of the patient.</a:t>
            </a:r>
          </a:p>
          <a:p>
            <a:r>
              <a:rPr lang="en-US" sz="1400" dirty="0" err="1"/>
              <a:t>Date_of_Birth</a:t>
            </a:r>
            <a:r>
              <a:rPr lang="en-US" sz="1400" dirty="0"/>
              <a:t>: Birth date of the patient.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103A9-FC11-8EE5-8763-68BC2705CA1D}"/>
              </a:ext>
            </a:extLst>
          </p:cNvPr>
          <p:cNvSpPr txBox="1"/>
          <p:nvPr/>
        </p:nvSpPr>
        <p:spPr>
          <a:xfrm>
            <a:off x="6266060" y="4724849"/>
            <a:ext cx="524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z="1600" b="1" dirty="0"/>
              <a:t>3. Drug Information Data</a:t>
            </a:r>
          </a:p>
          <a:p>
            <a:r>
              <a:rPr lang="en-US" sz="1400" dirty="0" err="1"/>
              <a:t>Drug_ID</a:t>
            </a:r>
            <a:r>
              <a:rPr lang="en-US" sz="1400" dirty="0"/>
              <a:t>: Unique identifier for each drug.</a:t>
            </a:r>
          </a:p>
          <a:p>
            <a:r>
              <a:rPr lang="en-US" sz="1400" dirty="0" err="1"/>
              <a:t>Drug_Name</a:t>
            </a:r>
            <a:r>
              <a:rPr lang="en-US" sz="1400" dirty="0"/>
              <a:t>: Name of the drug.</a:t>
            </a:r>
          </a:p>
          <a:p>
            <a:r>
              <a:rPr lang="en-US" sz="1400" dirty="0" err="1"/>
              <a:t>Drug_Class</a:t>
            </a:r>
            <a:r>
              <a:rPr lang="en-US" sz="1400" dirty="0"/>
              <a:t>: Classification of the drug.</a:t>
            </a:r>
          </a:p>
          <a:p>
            <a:r>
              <a:rPr lang="en-US" sz="1400" dirty="0"/>
              <a:t>Manufacturer: Manufacturer of the drug.</a:t>
            </a:r>
          </a:p>
          <a:p>
            <a:r>
              <a:rPr lang="en-US" sz="1400" dirty="0" err="1"/>
              <a:t>Approval_Date</a:t>
            </a:r>
            <a:r>
              <a:rPr lang="en-US" sz="1400" dirty="0"/>
              <a:t>: Date when the drug was approved.</a:t>
            </a:r>
          </a:p>
          <a:p>
            <a:r>
              <a:rPr lang="en-US" sz="1400" dirty="0" err="1"/>
              <a:t>Dosage_Form</a:t>
            </a:r>
            <a:r>
              <a:rPr lang="en-US" sz="1400" dirty="0"/>
              <a:t>: Form of dosage (e.g., Tablet, Capsule).</a:t>
            </a:r>
          </a:p>
          <a:p>
            <a:r>
              <a:rPr lang="en-US" sz="1400" dirty="0" err="1"/>
              <a:t>Side_Effects</a:t>
            </a:r>
            <a:r>
              <a:rPr lang="en-US" sz="1400" dirty="0"/>
              <a:t>: Common side effects of the drug.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57CE7-FA50-AB35-058C-8239B18405F3}"/>
              </a:ext>
            </a:extLst>
          </p:cNvPr>
          <p:cNvSpPr txBox="1"/>
          <p:nvPr/>
        </p:nvSpPr>
        <p:spPr>
          <a:xfrm>
            <a:off x="370267" y="4803576"/>
            <a:ext cx="587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84CE"/>
                </a:solidFill>
                <a:effectLst/>
                <a:latin typeface="Arial" panose="020B0604020202020204" pitchFamily="34" charset="0"/>
              </a:rPr>
              <a:t>No Missing Values / No Duplicate Values / No Errors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84CE"/>
                </a:solidFill>
                <a:effectLst/>
                <a:latin typeface="Arial" panose="020B0604020202020204" pitchFamily="34" charset="0"/>
              </a:rPr>
              <a:t>50 Unique Drug Records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84CE"/>
                </a:solidFill>
                <a:effectLst/>
                <a:latin typeface="Arial" panose="020B0604020202020204" pitchFamily="34" charset="0"/>
              </a:rPr>
              <a:t>Exist In Dataset.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600" b="1" dirty="0">
                <a:solidFill>
                  <a:srgbClr val="3384CE"/>
                </a:solidFill>
                <a:latin typeface="Arial" panose="020B0604020202020204" pitchFamily="34" charset="0"/>
              </a:rPr>
              <a:t>10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84CE"/>
                </a:solidFill>
                <a:effectLst/>
                <a:latin typeface="Arial" panose="020B0604020202020204" pitchFamily="34" charset="0"/>
              </a:rPr>
              <a:t> Types Of Drug Classes Are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84CE"/>
                </a:solidFill>
                <a:effectLst/>
                <a:latin typeface="Arial" panose="020B0604020202020204" pitchFamily="34" charset="0"/>
              </a:rPr>
              <a:t>Recorded.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84CE"/>
                </a:solidFill>
                <a:effectLst/>
                <a:latin typeface="Arial" panose="020B0604020202020204" pitchFamily="34" charset="0"/>
              </a:rPr>
              <a:t>3 Severity Levels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84CE"/>
                </a:solidFill>
                <a:effectLst/>
                <a:latin typeface="Arial" panose="020B0604020202020204" pitchFamily="34" charset="0"/>
              </a:rPr>
              <a:t> (Likely Mild, Moderate, Severe).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84CE"/>
                </a:solidFill>
                <a:effectLst/>
                <a:latin typeface="Arial" panose="020B0604020202020204" pitchFamily="34" charset="0"/>
              </a:rPr>
              <a:t>3 Possible Outcomes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84CE"/>
                </a:solidFill>
                <a:effectLst/>
                <a:latin typeface="Arial" panose="020B0604020202020204" pitchFamily="34" charset="0"/>
              </a:rPr>
              <a:t> (E.G., Fatal, Resolved, Unresolved).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84CE"/>
                </a:solidFill>
                <a:effectLst/>
                <a:latin typeface="Arial" panose="020B0604020202020204" pitchFamily="34" charset="0"/>
              </a:rPr>
              <a:t>7 Different Reaction Type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84CE"/>
                </a:solidFill>
                <a:effectLst/>
                <a:latin typeface="Arial" panose="020B0604020202020204" pitchFamily="34" charset="0"/>
              </a:rPr>
              <a:t>E.G., Vomiting, Headache,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84CE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1600" dirty="0">
              <a:solidFill>
                <a:srgbClr val="3384CE"/>
              </a:solidFill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ECF66C2A-F425-A5CC-6DB6-D360F6160042}"/>
              </a:ext>
            </a:extLst>
          </p:cNvPr>
          <p:cNvSpPr txBox="1">
            <a:spLocks/>
          </p:cNvSpPr>
          <p:nvPr/>
        </p:nvSpPr>
        <p:spPr>
          <a:xfrm>
            <a:off x="970673" y="3775479"/>
            <a:ext cx="6000255" cy="901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>
                <a:solidFill>
                  <a:srgbClr val="3384CE"/>
                </a:solidFill>
                <a:latin typeface="Modern Machine" panose="02000500000000000000" pitchFamily="2" charset="0"/>
                <a:ea typeface="Devil Candle Alt PERSONAL USE" pitchFamily="50" charset="0"/>
                <a:cs typeface="Poppins" panose="00000500000000000000" pitchFamily="2" charset="0"/>
              </a:rPr>
              <a:t>Data Observations </a:t>
            </a:r>
          </a:p>
        </p:txBody>
      </p:sp>
    </p:spTree>
    <p:extLst>
      <p:ext uri="{BB962C8B-B14F-4D97-AF65-F5344CB8AC3E}">
        <p14:creationId xmlns:p14="http://schemas.microsoft.com/office/powerpoint/2010/main" val="1962231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916E84-B8F0-0E63-E46C-EE49392C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46"/>
          <a:stretch/>
        </p:blipFill>
        <p:spPr>
          <a:xfrm>
            <a:off x="637124" y="3136998"/>
            <a:ext cx="10917751" cy="3100544"/>
          </a:xfrm>
          <a:prstGeom prst="roundRect">
            <a:avLst>
              <a:gd name="adj" fmla="val 6827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4A02B5A7-66B1-6742-CD49-B3D4DAD829AE}"/>
              </a:ext>
            </a:extLst>
          </p:cNvPr>
          <p:cNvSpPr txBox="1">
            <a:spLocks/>
          </p:cNvSpPr>
          <p:nvPr/>
        </p:nvSpPr>
        <p:spPr>
          <a:xfrm>
            <a:off x="4569657" y="169748"/>
            <a:ext cx="3052686" cy="9014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rgbClr val="3384CE"/>
                </a:solidFill>
                <a:latin typeface="Modern Machine" panose="02000500000000000000" pitchFamily="2" charset="0"/>
                <a:ea typeface="Devil Candle Alt PERSONAL USE" pitchFamily="50" charset="0"/>
                <a:cs typeface="Poppins" panose="00000500000000000000" pitchFamily="2" charset="0"/>
              </a:rPr>
              <a:t>ERD DIAGRAM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F8C9F3F-A9BA-A6B1-B72F-5079F7E451AD}"/>
              </a:ext>
            </a:extLst>
          </p:cNvPr>
          <p:cNvSpPr txBox="1">
            <a:spLocks/>
          </p:cNvSpPr>
          <p:nvPr/>
        </p:nvSpPr>
        <p:spPr>
          <a:xfrm>
            <a:off x="4270253" y="1071168"/>
            <a:ext cx="3928585" cy="361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rgbClr val="3384CE"/>
                </a:solidFill>
                <a:latin typeface="Poppins SemiBold" panose="00000700000000000000" pitchFamily="2" charset="0"/>
                <a:ea typeface="Devil Candle Alt PERSONAL USE" pitchFamily="50" charset="0"/>
                <a:cs typeface="Poppins SemiBold" panose="00000700000000000000" pitchFamily="2" charset="0"/>
              </a:rPr>
              <a:t>(Entity Relationship Diagram)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4A31E088-54B5-7631-E9DB-96D907DE7725}"/>
              </a:ext>
            </a:extLst>
          </p:cNvPr>
          <p:cNvSpPr txBox="1">
            <a:spLocks/>
          </p:cNvSpPr>
          <p:nvPr/>
        </p:nvSpPr>
        <p:spPr>
          <a:xfrm>
            <a:off x="926494" y="1507557"/>
            <a:ext cx="6388706" cy="11682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84CE"/>
                </a:solidFill>
                <a:effectLst/>
                <a:latin typeface="Arial" panose="020B0604020202020204" pitchFamily="34" charset="0"/>
              </a:rPr>
              <a:t>Adverse Drug Reactions Data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(Factual Table)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1" dirty="0">
                <a:solidFill>
                  <a:srgbClr val="3384CE"/>
                </a:solidFill>
              </a:rPr>
              <a:t>Patient Demographics Data </a:t>
            </a:r>
            <a:r>
              <a:rPr lang="en-US" sz="1800" b="1" dirty="0">
                <a:solidFill>
                  <a:srgbClr val="0070C0"/>
                </a:solidFill>
              </a:rPr>
              <a:t>(Dimension Table)</a:t>
            </a:r>
            <a:endParaRPr lang="en-US" sz="1800" dirty="0">
              <a:solidFill>
                <a:srgbClr val="0070C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1" dirty="0">
                <a:solidFill>
                  <a:srgbClr val="3384CE"/>
                </a:solidFill>
              </a:rPr>
              <a:t>Drug Information Data </a:t>
            </a:r>
            <a:r>
              <a:rPr lang="en-US" sz="1800" b="1" dirty="0">
                <a:solidFill>
                  <a:srgbClr val="0070C0"/>
                </a:solidFill>
              </a:rPr>
              <a:t>(Dimension Table)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4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351F90-F765-1C09-CED8-6E6CA1599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4" y="1609057"/>
            <a:ext cx="5521913" cy="2742364"/>
          </a:xfrm>
          <a:prstGeom prst="roundRect">
            <a:avLst>
              <a:gd name="adj" fmla="val 3866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25BB4E-2E85-DBD6-9CE9-3BFEC5B8B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948" y="2857579"/>
            <a:ext cx="5891609" cy="3631415"/>
          </a:xfrm>
          <a:prstGeom prst="roundRect">
            <a:avLst>
              <a:gd name="adj" fmla="val 3866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226E1E-55A3-20C8-AAD4-36C05387DBCE}"/>
              </a:ext>
            </a:extLst>
          </p:cNvPr>
          <p:cNvSpPr/>
          <p:nvPr/>
        </p:nvSpPr>
        <p:spPr>
          <a:xfrm>
            <a:off x="3291084" y="260434"/>
            <a:ext cx="5376333" cy="720259"/>
          </a:xfrm>
          <a:prstGeom prst="rect">
            <a:avLst/>
          </a:prstGeom>
          <a:gradFill flip="none" rotWithShape="1">
            <a:gsLst>
              <a:gs pos="26000">
                <a:schemeClr val="accent2">
                  <a:lumMod val="20000"/>
                  <a:lumOff val="80000"/>
                </a:scheme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38100" cap="sq">
            <a:solidFill>
              <a:srgbClr val="3384CE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JUSTIFICATION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D56FD5-4F00-55E0-F021-D29407801A0B}"/>
              </a:ext>
            </a:extLst>
          </p:cNvPr>
          <p:cNvGrpSpPr/>
          <p:nvPr/>
        </p:nvGrpSpPr>
        <p:grpSpPr>
          <a:xfrm>
            <a:off x="1181419" y="4843872"/>
            <a:ext cx="3688122" cy="1220392"/>
            <a:chOff x="275568" y="122594"/>
            <a:chExt cx="7934739" cy="791806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B6213AD-8EEB-7872-4B06-9D154DCED414}"/>
                </a:ext>
              </a:extLst>
            </p:cNvPr>
            <p:cNvSpPr/>
            <p:nvPr/>
          </p:nvSpPr>
          <p:spPr>
            <a:xfrm>
              <a:off x="275568" y="122594"/>
              <a:ext cx="7934739" cy="791806"/>
            </a:xfrm>
            <a:prstGeom prst="roundRect">
              <a:avLst/>
            </a:prstGeom>
            <a:solidFill>
              <a:srgbClr val="3384C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061920-6695-79E7-6845-22CF91568E30}"/>
                </a:ext>
              </a:extLst>
            </p:cNvPr>
            <p:cNvSpPr txBox="1"/>
            <p:nvPr/>
          </p:nvSpPr>
          <p:spPr>
            <a:xfrm>
              <a:off x="885522" y="211756"/>
              <a:ext cx="7161196" cy="658975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MOST COMMON REACTIONS WITH HIGHER NUMBER OF PATIENT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1299FA-FC28-4FB7-2067-C3003D086204}"/>
              </a:ext>
            </a:extLst>
          </p:cNvPr>
          <p:cNvGrpSpPr/>
          <p:nvPr/>
        </p:nvGrpSpPr>
        <p:grpSpPr>
          <a:xfrm>
            <a:off x="6529727" y="1205069"/>
            <a:ext cx="4972050" cy="1538434"/>
            <a:chOff x="275568" y="122594"/>
            <a:chExt cx="7934739" cy="998156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8529960-A8DC-37AE-41F4-6CCE001DC22C}"/>
                </a:ext>
              </a:extLst>
            </p:cNvPr>
            <p:cNvSpPr/>
            <p:nvPr/>
          </p:nvSpPr>
          <p:spPr>
            <a:xfrm>
              <a:off x="275568" y="122594"/>
              <a:ext cx="7934739" cy="791806"/>
            </a:xfrm>
            <a:prstGeom prst="roundRect">
              <a:avLst/>
            </a:prstGeom>
            <a:solidFill>
              <a:srgbClr val="3384C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6ECB-E9C5-137B-3601-16D179E7B2C2}"/>
                </a:ext>
              </a:extLst>
            </p:cNvPr>
            <p:cNvSpPr txBox="1"/>
            <p:nvPr/>
          </p:nvSpPr>
          <p:spPr>
            <a:xfrm>
              <a:off x="503276" y="262086"/>
              <a:ext cx="7161196" cy="858664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MOST USED DRUGS ACCORDING TO THEIR CLASSES WITH COMMON REACTION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3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DACD49-5789-43A2-9B1F-7CE085623D8F}"/>
              </a:ext>
            </a:extLst>
          </p:cNvPr>
          <p:cNvGrpSpPr/>
          <p:nvPr/>
        </p:nvGrpSpPr>
        <p:grpSpPr>
          <a:xfrm>
            <a:off x="8282415" y="1535603"/>
            <a:ext cx="3688122" cy="1641517"/>
            <a:chOff x="275568" y="122594"/>
            <a:chExt cx="7934739" cy="1065037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8215DB3-28FD-CB44-836E-4138079E9820}"/>
                </a:ext>
              </a:extLst>
            </p:cNvPr>
            <p:cNvSpPr/>
            <p:nvPr/>
          </p:nvSpPr>
          <p:spPr>
            <a:xfrm>
              <a:off x="275568" y="122594"/>
              <a:ext cx="7934739" cy="791806"/>
            </a:xfrm>
            <a:prstGeom prst="roundRect">
              <a:avLst/>
            </a:prstGeom>
            <a:solidFill>
              <a:srgbClr val="3384C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4600FC-DBE2-9545-EE44-EEDDF871AC74}"/>
                </a:ext>
              </a:extLst>
            </p:cNvPr>
            <p:cNvSpPr txBox="1"/>
            <p:nvPr/>
          </p:nvSpPr>
          <p:spPr>
            <a:xfrm>
              <a:off x="885522" y="211756"/>
              <a:ext cx="7161196" cy="975875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NUMBER OF PATIENT ACCORDING TO THEIR AGE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75BEB3D-D723-4DB6-1DA5-507B6D659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242" y="3343130"/>
            <a:ext cx="3912468" cy="2880850"/>
          </a:xfrm>
          <a:prstGeom prst="roundRect">
            <a:avLst>
              <a:gd name="adj" fmla="val 3866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57BBEA-2A07-2631-87D7-499559673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1" y="3343130"/>
            <a:ext cx="3779044" cy="2818179"/>
          </a:xfrm>
          <a:prstGeom prst="roundRect">
            <a:avLst>
              <a:gd name="adj" fmla="val 3866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2F1B38-D0DD-D9EF-4F4C-F422F1AADAB7}"/>
              </a:ext>
            </a:extLst>
          </p:cNvPr>
          <p:cNvSpPr/>
          <p:nvPr/>
        </p:nvSpPr>
        <p:spPr>
          <a:xfrm>
            <a:off x="3291084" y="260434"/>
            <a:ext cx="5376333" cy="720259"/>
          </a:xfrm>
          <a:prstGeom prst="rect">
            <a:avLst/>
          </a:prstGeom>
          <a:gradFill flip="none" rotWithShape="1">
            <a:gsLst>
              <a:gs pos="26000">
                <a:schemeClr val="accent2">
                  <a:lumMod val="20000"/>
                  <a:lumOff val="80000"/>
                </a:schemeClr>
              </a:gs>
              <a:gs pos="100000">
                <a:srgbClr val="FFFFFF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38100" cap="sq">
            <a:solidFill>
              <a:srgbClr val="3384CE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JUSTIFICATION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82CBFF-54BE-9281-CC6E-1F372224F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35" y="1441542"/>
            <a:ext cx="3896787" cy="2760972"/>
          </a:xfrm>
          <a:prstGeom prst="roundRect">
            <a:avLst>
              <a:gd name="adj" fmla="val 3866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>
            <a:reflection blurRad="6350" stA="50000" endA="300" endPos="38500" dist="508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F2CF10D-3173-0665-4F27-3803435E5185}"/>
              </a:ext>
            </a:extLst>
          </p:cNvPr>
          <p:cNvGrpSpPr/>
          <p:nvPr/>
        </p:nvGrpSpPr>
        <p:grpSpPr>
          <a:xfrm>
            <a:off x="174032" y="1657341"/>
            <a:ext cx="3688122" cy="1220392"/>
            <a:chOff x="275568" y="122594"/>
            <a:chExt cx="7934739" cy="791806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B1FD521-5D81-A5AB-CDA3-7B8AF64C86E4}"/>
                </a:ext>
              </a:extLst>
            </p:cNvPr>
            <p:cNvSpPr/>
            <p:nvPr/>
          </p:nvSpPr>
          <p:spPr>
            <a:xfrm>
              <a:off x="275568" y="122594"/>
              <a:ext cx="7934739" cy="791806"/>
            </a:xfrm>
            <a:prstGeom prst="roundRect">
              <a:avLst/>
            </a:prstGeom>
            <a:solidFill>
              <a:srgbClr val="3384C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1E63FA-05F6-5E6D-7B14-8FD6129D3B09}"/>
                </a:ext>
              </a:extLst>
            </p:cNvPr>
            <p:cNvSpPr txBox="1"/>
            <p:nvPr/>
          </p:nvSpPr>
          <p:spPr>
            <a:xfrm>
              <a:off x="885522" y="211756"/>
              <a:ext cx="7161196" cy="658975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FINAL OUTCOME RESULT ACCORDING TO AGE CATEGORY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9EF1A9-EE94-F548-8FA3-8B84C2171202}"/>
              </a:ext>
            </a:extLst>
          </p:cNvPr>
          <p:cNvGrpSpPr/>
          <p:nvPr/>
        </p:nvGrpSpPr>
        <p:grpSpPr>
          <a:xfrm>
            <a:off x="4194867" y="4651184"/>
            <a:ext cx="3688122" cy="1220392"/>
            <a:chOff x="275568" y="122594"/>
            <a:chExt cx="7934739" cy="791806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B3EEF63-CC27-C9FA-D58A-A3DEABBF56B6}"/>
                </a:ext>
              </a:extLst>
            </p:cNvPr>
            <p:cNvSpPr/>
            <p:nvPr/>
          </p:nvSpPr>
          <p:spPr>
            <a:xfrm>
              <a:off x="275568" y="122594"/>
              <a:ext cx="7934739" cy="791806"/>
            </a:xfrm>
            <a:prstGeom prst="roundRect">
              <a:avLst/>
            </a:prstGeom>
            <a:solidFill>
              <a:srgbClr val="3384C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641DAE-1CBB-6476-C8C0-71AD9FA65F0F}"/>
                </a:ext>
              </a:extLst>
            </p:cNvPr>
            <p:cNvSpPr txBox="1"/>
            <p:nvPr/>
          </p:nvSpPr>
          <p:spPr>
            <a:xfrm>
              <a:off x="885522" y="211756"/>
              <a:ext cx="7161196" cy="658975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TOP 5 DRUG CLASS WHICH GOT BENEFICIAL TO DISEASE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08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215DB3-28FD-CB44-836E-4138079E9820}"/>
              </a:ext>
            </a:extLst>
          </p:cNvPr>
          <p:cNvSpPr/>
          <p:nvPr/>
        </p:nvSpPr>
        <p:spPr>
          <a:xfrm>
            <a:off x="275568" y="122594"/>
            <a:ext cx="7934739" cy="791806"/>
          </a:xfrm>
          <a:prstGeom prst="roundRect">
            <a:avLst/>
          </a:prstGeom>
          <a:solidFill>
            <a:srgbClr val="3384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F4D9D-D341-2454-540D-DE690FC51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97" y="1300704"/>
            <a:ext cx="3496077" cy="2897252"/>
          </a:xfrm>
          <a:prstGeom prst="roundRect">
            <a:avLst>
              <a:gd name="adj" fmla="val 17516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BFD270-9F1B-8EE1-39C6-566B70E32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380" y="1300704"/>
            <a:ext cx="5319968" cy="2924961"/>
          </a:xfrm>
          <a:prstGeom prst="roundRect">
            <a:avLst>
              <a:gd name="adj" fmla="val 5438"/>
            </a:avLst>
          </a:prstGeom>
          <a:solidFill>
            <a:srgbClr val="FFFFFF"/>
          </a:solidFill>
          <a:ln w="38100" cap="sq">
            <a:solidFill>
              <a:schemeClr val="bg2">
                <a:lumMod val="75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EFB08C-8710-D057-5E34-82DC1D925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0051" y="3220461"/>
            <a:ext cx="2252402" cy="15189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D88983-BB25-1B58-FD26-41A256868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3185" y="1241435"/>
            <a:ext cx="2286134" cy="15189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4600FC-DBE2-9545-EE44-EEDDF871AC74}"/>
              </a:ext>
            </a:extLst>
          </p:cNvPr>
          <p:cNvSpPr txBox="1"/>
          <p:nvPr/>
        </p:nvSpPr>
        <p:spPr>
          <a:xfrm>
            <a:off x="885524" y="211756"/>
            <a:ext cx="7161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1. WHICH TYPE OF REACTION IS MORE COMMON IN PATIENTS AND HOW THEY AFFECTING ON PATIENT?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1536CC-7A7D-B5EC-A391-C623FA3D49EF}"/>
              </a:ext>
            </a:extLst>
          </p:cNvPr>
          <p:cNvSpPr/>
          <p:nvPr/>
        </p:nvSpPr>
        <p:spPr>
          <a:xfrm>
            <a:off x="346296" y="4489856"/>
            <a:ext cx="8467503" cy="2156388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2530F6-F111-AB35-AC6D-2C2D033D6320}"/>
              </a:ext>
            </a:extLst>
          </p:cNvPr>
          <p:cNvSpPr txBox="1"/>
          <p:nvPr/>
        </p:nvSpPr>
        <p:spPr>
          <a:xfrm>
            <a:off x="462590" y="4664065"/>
            <a:ext cx="7938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 Observed 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</a:rPr>
              <a:t>Headache &amp; Vomiting is the most common reaction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Some reactions have a high percentage of </a:t>
            </a:r>
            <a:r>
              <a:rPr lang="en-US" b="1" dirty="0">
                <a:solidFill>
                  <a:srgbClr val="0070C0"/>
                </a:solidFill>
              </a:rPr>
              <a:t>severe cases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70C0"/>
                </a:solidFill>
              </a:rPr>
              <a:t>Finded</a:t>
            </a:r>
            <a:r>
              <a:rPr lang="en-US" dirty="0">
                <a:solidFill>
                  <a:srgbClr val="0070C0"/>
                </a:solidFill>
              </a:rPr>
              <a:t> top drugs which are containing most </a:t>
            </a:r>
            <a:r>
              <a:rPr lang="en-US" b="1" dirty="0">
                <a:solidFill>
                  <a:srgbClr val="0070C0"/>
                </a:solidFill>
              </a:rPr>
              <a:t>Headache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Vomiting</a:t>
            </a:r>
            <a:r>
              <a:rPr lang="en-US" dirty="0">
                <a:solidFill>
                  <a:srgbClr val="0070C0"/>
                </a:solidFill>
              </a:rPr>
              <a:t> with total patient count</a:t>
            </a:r>
          </a:p>
        </p:txBody>
      </p:sp>
    </p:spTree>
    <p:extLst>
      <p:ext uri="{BB962C8B-B14F-4D97-AF65-F5344CB8AC3E}">
        <p14:creationId xmlns:p14="http://schemas.microsoft.com/office/powerpoint/2010/main" val="244483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1D0CA4-6BBB-FFB5-9398-896B7379C69B}"/>
              </a:ext>
            </a:extLst>
          </p:cNvPr>
          <p:cNvSpPr/>
          <p:nvPr/>
        </p:nvSpPr>
        <p:spPr>
          <a:xfrm>
            <a:off x="7222331" y="1249018"/>
            <a:ext cx="4614863" cy="5423084"/>
          </a:xfrm>
          <a:prstGeom prst="rect">
            <a:avLst/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215DB3-28FD-CB44-836E-4138079E9820}"/>
              </a:ext>
            </a:extLst>
          </p:cNvPr>
          <p:cNvSpPr/>
          <p:nvPr/>
        </p:nvSpPr>
        <p:spPr>
          <a:xfrm>
            <a:off x="275568" y="122594"/>
            <a:ext cx="8411232" cy="791806"/>
          </a:xfrm>
          <a:prstGeom prst="roundRect">
            <a:avLst/>
          </a:prstGeom>
          <a:solidFill>
            <a:srgbClr val="3384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4600FC-DBE2-9545-EE44-EEDDF871AC74}"/>
              </a:ext>
            </a:extLst>
          </p:cNvPr>
          <p:cNvSpPr txBox="1"/>
          <p:nvPr/>
        </p:nvSpPr>
        <p:spPr>
          <a:xfrm>
            <a:off x="877057" y="185898"/>
            <a:ext cx="774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2. WHICH DRUG CLASSES ARE EFFECTIVE FOR PATIENTS, AND WHICH ONES HAVE RESULTED IN FATAL OVER TIME?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2530F6-F111-AB35-AC6D-2C2D033D6320}"/>
              </a:ext>
            </a:extLst>
          </p:cNvPr>
          <p:cNvSpPr txBox="1"/>
          <p:nvPr/>
        </p:nvSpPr>
        <p:spPr>
          <a:xfrm>
            <a:off x="7334938" y="1386847"/>
            <a:ext cx="43896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What I Observed :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</a:rPr>
              <a:t>FATALED –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Drug class 7 takes a lot of days to show results, but ultimately leads to fatal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Drug classes 5, 6, and 2 take less time to show results compared to other drug classes, but their outcomes are still fatal.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70C0"/>
                </a:solidFill>
              </a:rPr>
              <a:t>RESOLVED –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Most drug classes take a similar amount of time to show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Drug classes 8 and 10 take less time to show results, making them better than others in terms of effectiveness.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26B3A4-D18E-2205-94AC-C84905085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9" y="1249018"/>
            <a:ext cx="6649927" cy="2543097"/>
          </a:xfrm>
          <a:prstGeom prst="roundRect">
            <a:avLst>
              <a:gd name="adj" fmla="val 3866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19C286-4771-E4CC-95D8-32B2AFC89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9" y="4192309"/>
            <a:ext cx="6649927" cy="2543097"/>
          </a:xfrm>
          <a:prstGeom prst="roundRect">
            <a:avLst>
              <a:gd name="adj" fmla="val 3866"/>
            </a:avLst>
          </a:prstGeom>
          <a:solidFill>
            <a:srgbClr val="FFFFFF"/>
          </a:solidFill>
          <a:ln w="76200" cap="sq">
            <a:solidFill>
              <a:schemeClr val="bg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F9889A-5603-A4E8-B72D-166E263E90A2}"/>
              </a:ext>
            </a:extLst>
          </p:cNvPr>
          <p:cNvSpPr/>
          <p:nvPr/>
        </p:nvSpPr>
        <p:spPr>
          <a:xfrm>
            <a:off x="476200" y="1386847"/>
            <a:ext cx="1571039" cy="294757"/>
          </a:xfrm>
          <a:prstGeom prst="roundRect">
            <a:avLst/>
          </a:prstGeom>
          <a:solidFill>
            <a:srgbClr val="3384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FATALED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C9CA77-F304-1C3A-F296-E19A13D7121B}"/>
              </a:ext>
            </a:extLst>
          </p:cNvPr>
          <p:cNvSpPr/>
          <p:nvPr/>
        </p:nvSpPr>
        <p:spPr>
          <a:xfrm>
            <a:off x="476201" y="4322325"/>
            <a:ext cx="1571039" cy="294757"/>
          </a:xfrm>
          <a:prstGeom prst="roundRect">
            <a:avLst/>
          </a:prstGeom>
          <a:solidFill>
            <a:srgbClr val="3384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Resolved</a:t>
            </a:r>
          </a:p>
        </p:txBody>
      </p:sp>
    </p:spTree>
    <p:extLst>
      <p:ext uri="{BB962C8B-B14F-4D97-AF65-F5344CB8AC3E}">
        <p14:creationId xmlns:p14="http://schemas.microsoft.com/office/powerpoint/2010/main" val="142452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2702</TotalTime>
  <Words>1417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Modern Machine</vt:lpstr>
      <vt:lpstr>Poppins</vt:lpstr>
      <vt:lpstr>Poppins SemiBold</vt:lpstr>
      <vt:lpstr>Trebuchet MS</vt:lpstr>
      <vt:lpstr>Wingdings</vt:lpstr>
      <vt:lpstr>Wingdings 3</vt:lpstr>
      <vt:lpstr>Facet</vt:lpstr>
      <vt:lpstr>ADVERSE DRUG Reaction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Athrva Mule</dc:creator>
  <cp:lastModifiedBy>Athrva Mule</cp:lastModifiedBy>
  <cp:revision>72</cp:revision>
  <dcterms:created xsi:type="dcterms:W3CDTF">2025-02-18T06:12:49Z</dcterms:created>
  <dcterms:modified xsi:type="dcterms:W3CDTF">2025-02-25T04:29:05Z</dcterms:modified>
</cp:coreProperties>
</file>