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hugodage/RuLawSimplification/tree/main/Important_do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38596" y="1463041"/>
            <a:ext cx="9725891" cy="3408218"/>
          </a:xfrm>
        </p:spPr>
        <p:txBody>
          <a:bodyPr/>
          <a:lstStyle/>
          <a:p>
            <a:r>
              <a:rPr lang="ru-RU" sz="4000" dirty="0" smtClean="0"/>
              <a:t>Построение </a:t>
            </a:r>
            <a:r>
              <a:rPr lang="ru-RU" sz="4000" dirty="0"/>
              <a:t>20 правил аффиксальной грамматики для общелитературной</a:t>
            </a:r>
            <a:br>
              <a:rPr lang="ru-RU" sz="4000" dirty="0"/>
            </a:br>
            <a:r>
              <a:rPr lang="ru-RU" sz="4000" dirty="0"/>
              <a:t>интерпретации юридических текстов на русском </a:t>
            </a:r>
            <a:r>
              <a:rPr lang="ru-RU" sz="4000" dirty="0" smtClean="0"/>
              <a:t>языке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7607" y="5618827"/>
            <a:ext cx="6912982" cy="615720"/>
          </a:xfrm>
        </p:spPr>
        <p:txBody>
          <a:bodyPr/>
          <a:lstStyle/>
          <a:p>
            <a:r>
              <a:rPr lang="ru-RU" dirty="0" err="1" smtClean="0"/>
              <a:t>Атугодаге</a:t>
            </a:r>
            <a:r>
              <a:rPr lang="ru-RU" dirty="0" smtClean="0"/>
              <a:t> Марк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3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9696450" cy="723900"/>
          </a:xfrm>
        </p:spPr>
        <p:txBody>
          <a:bodyPr/>
          <a:lstStyle/>
          <a:p>
            <a:r>
              <a:rPr lang="ru-RU" dirty="0"/>
              <a:t>Грамматика на уровне аффиксов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805989"/>
              </p:ext>
            </p:extLst>
          </p:nvPr>
        </p:nvGraphicFramePr>
        <p:xfrm>
          <a:off x="1526477" y="1078469"/>
          <a:ext cx="9751123" cy="54781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0653">
                  <a:extLst>
                    <a:ext uri="{9D8B030D-6E8A-4147-A177-3AD203B41FA5}">
                      <a16:colId xmlns:a16="http://schemas.microsoft.com/office/drawing/2014/main" val="1327939643"/>
                    </a:ext>
                  </a:extLst>
                </a:gridCol>
                <a:gridCol w="4433881">
                  <a:extLst>
                    <a:ext uri="{9D8B030D-6E8A-4147-A177-3AD203B41FA5}">
                      <a16:colId xmlns:a16="http://schemas.microsoft.com/office/drawing/2014/main" val="2998329476"/>
                    </a:ext>
                  </a:extLst>
                </a:gridCol>
                <a:gridCol w="4796589">
                  <a:extLst>
                    <a:ext uri="{9D8B030D-6E8A-4147-A177-3AD203B41FA5}">
                      <a16:colId xmlns:a16="http://schemas.microsoft.com/office/drawing/2014/main" val="929103594"/>
                    </a:ext>
                  </a:extLst>
                </a:gridCol>
              </a:tblGrid>
              <a:tr h="6219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9" marR="59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Грамматика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9" marR="59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Пример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9" marR="59529" marT="0" marB="0"/>
                </a:tc>
                <a:extLst>
                  <a:ext uri="{0D108BD9-81ED-4DB2-BD59-A6C34878D82A}">
                    <a16:rowId xmlns:a16="http://schemas.microsoft.com/office/drawing/2014/main" val="249519372"/>
                  </a:ext>
                </a:extLst>
              </a:tr>
              <a:tr h="1098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9" marR="59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</a:rPr>
                        <a:t>S</a:t>
                      </a:r>
                      <a:r>
                        <a:rPr lang="en-US" sz="1600" b="1" dirty="0">
                          <a:effectLst/>
                        </a:rPr>
                        <a:t>: Verb</a:t>
                      </a:r>
                      <a:r>
                        <a:rPr lang="en-US" sz="1600" dirty="0">
                          <a:effectLst/>
                        </a:rPr>
                        <a:t>(predicate, </a:t>
                      </a:r>
                      <a:r>
                        <a:rPr lang="en-US" sz="1600" dirty="0" err="1">
                          <a:effectLst/>
                        </a:rPr>
                        <a:t>inf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jud_term</a:t>
                      </a:r>
                      <a:r>
                        <a:rPr lang="en-US" sz="1600" dirty="0">
                          <a:effectLst/>
                        </a:rPr>
                        <a:t>, +prep/noun) </a:t>
                      </a:r>
                      <a:r>
                        <a:rPr lang="en-US" sz="1600" b="1" dirty="0">
                          <a:effectLst/>
                        </a:rPr>
                        <a:t>Prep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loc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en-US" sz="1600" b="1" dirty="0">
                          <a:effectLst/>
                        </a:rPr>
                        <a:t>NP</a:t>
                      </a:r>
                      <a:r>
                        <a:rPr lang="en-US" sz="1600" dirty="0">
                          <a:effectLst/>
                        </a:rPr>
                        <a:t>(law, </a:t>
                      </a:r>
                      <a:r>
                        <a:rPr lang="en-US" sz="1600" dirty="0" err="1">
                          <a:effectLst/>
                        </a:rPr>
                        <a:t>jud_term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en-US" sz="1600" b="1" dirty="0">
                          <a:effectLst/>
                        </a:rPr>
                        <a:t>Prep</a:t>
                      </a:r>
                      <a:r>
                        <a:rPr lang="en-US" sz="1600" dirty="0">
                          <a:effectLst/>
                        </a:rPr>
                        <a:t>(time) </a:t>
                      </a:r>
                      <a:r>
                        <a:rPr lang="en-US" sz="1600" b="1" dirty="0">
                          <a:effectLst/>
                        </a:rPr>
                        <a:t>DATE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r’N</a:t>
                      </a:r>
                      <a:r>
                        <a:rPr lang="en-US" sz="1600" dirty="0">
                          <a:effectLst/>
                        </a:rPr>
                        <a:t>-\d* </a:t>
                      </a:r>
                      <a:r>
                        <a:rPr lang="ru-RU" sz="1600" dirty="0">
                          <a:effectLst/>
                        </a:rPr>
                        <a:t>ФЗ</a:t>
                      </a:r>
                      <a:r>
                        <a:rPr lang="en-US" sz="1600" dirty="0">
                          <a:effectLst/>
                        </a:rPr>
                        <a:t>’ </a:t>
                      </a:r>
                      <a:r>
                        <a:rPr lang="en-US" sz="1600" b="1" dirty="0">
                          <a:effectLst/>
                        </a:rPr>
                        <a:t>LAW NOTE</a:t>
                      </a:r>
                      <a:r>
                        <a:rPr lang="en-US" sz="1600" dirty="0">
                          <a:effectLst/>
                        </a:rPr>
                        <a:t>(parliament, </a:t>
                      </a:r>
                      <a:r>
                        <a:rPr lang="en-US" sz="1600" dirty="0" err="1">
                          <a:effectLst/>
                        </a:rPr>
                        <a:t>jud_term</a:t>
                      </a:r>
                      <a:r>
                        <a:rPr lang="en-US" sz="1600" dirty="0">
                          <a:effectLst/>
                        </a:rPr>
                        <a:t>) (</a:t>
                      </a:r>
                      <a:r>
                        <a:rPr lang="en-US" sz="1600" b="1" dirty="0" err="1">
                          <a:effectLst/>
                        </a:rPr>
                        <a:t>Adj</a:t>
                      </a:r>
                      <a:r>
                        <a:rPr lang="en-US" sz="1600" dirty="0">
                          <a:effectLst/>
                        </a:rPr>
                        <a:t>(nom, formalism)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(nom, </a:t>
                      </a:r>
                      <a:r>
                        <a:rPr lang="en-US" sz="1600" dirty="0" err="1">
                          <a:effectLst/>
                        </a:rPr>
                        <a:t>obj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inanim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9" marR="59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Внести в Федеральный закон от 10 июля 2002 года N 86-ФЗ "О Центральном банке Российской Федерации" (Собрание законодательства Российской Федерации, 2002, N 28, ст. 2790; 2004, […]) следующие изменения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9" marR="59529" marT="0" marB="0"/>
                </a:tc>
                <a:extLst>
                  <a:ext uri="{0D108BD9-81ED-4DB2-BD59-A6C34878D82A}">
                    <a16:rowId xmlns:a16="http://schemas.microsoft.com/office/drawing/2014/main" val="2723429981"/>
                  </a:ext>
                </a:extLst>
              </a:tr>
              <a:tr h="1098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8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9" marR="59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</a:rPr>
                        <a:t>S</a:t>
                      </a:r>
                      <a:r>
                        <a:rPr lang="en-US" sz="1600" dirty="0">
                          <a:effectLst/>
                        </a:rPr>
                        <a:t>: </a:t>
                      </a:r>
                      <a:r>
                        <a:rPr lang="en-US" sz="1600" b="1" dirty="0" err="1">
                          <a:effectLst/>
                        </a:rPr>
                        <a:t>Deepr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pres</a:t>
                      </a:r>
                      <a:r>
                        <a:rPr lang="en-US" sz="1600" dirty="0">
                          <a:effectLst/>
                        </a:rPr>
                        <a:t>, 1</a:t>
                      </a:r>
                      <a:r>
                        <a:rPr lang="en-US" sz="1600" baseline="30000" dirty="0">
                          <a:effectLst/>
                        </a:rPr>
                        <a:t>st </a:t>
                      </a:r>
                      <a:r>
                        <a:rPr lang="en-US" sz="1600" dirty="0">
                          <a:effectLst/>
                        </a:rPr>
                        <a:t>|3</a:t>
                      </a:r>
                      <a:r>
                        <a:rPr lang="en-US" sz="1600" baseline="30000" dirty="0">
                          <a:effectLst/>
                        </a:rPr>
                        <a:t>rd</a:t>
                      </a:r>
                      <a:r>
                        <a:rPr lang="en-US" sz="1600" dirty="0">
                          <a:effectLst/>
                        </a:rPr>
                        <a:t> , formal) </a:t>
                      </a:r>
                      <a:r>
                        <a:rPr lang="en-US" sz="1600" b="1" dirty="0">
                          <a:effectLst/>
                        </a:rPr>
                        <a:t>NP</a:t>
                      </a:r>
                      <a:r>
                        <a:rPr lang="en-US" sz="1600" dirty="0">
                          <a:effectLst/>
                        </a:rPr>
                        <a:t>(law, </a:t>
                      </a:r>
                      <a:r>
                        <a:rPr lang="en-US" sz="1600" dirty="0" err="1">
                          <a:effectLst/>
                        </a:rPr>
                        <a:t>obj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instrum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masc</a:t>
                      </a:r>
                      <a:r>
                        <a:rPr lang="en-US" sz="1600" dirty="0">
                          <a:effectLst/>
                        </a:rPr>
                        <a:t>, sing, </a:t>
                      </a:r>
                      <a:r>
                        <a:rPr lang="en-US" sz="1600" dirty="0" err="1">
                          <a:effectLst/>
                        </a:rPr>
                        <a:t>inanim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jud_term</a:t>
                      </a:r>
                      <a:r>
                        <a:rPr lang="en-US" sz="1600" dirty="0">
                          <a:effectLst/>
                        </a:rPr>
                        <a:t>) (</a:t>
                      </a:r>
                      <a:r>
                        <a:rPr lang="en-US" sz="1600" b="1" dirty="0">
                          <a:effectLst/>
                        </a:rPr>
                        <a:t>Prep</a:t>
                      </a:r>
                      <a:r>
                        <a:rPr lang="en-US" sz="1600" dirty="0">
                          <a:effectLst/>
                        </a:rPr>
                        <a:t>(type) </a:t>
                      </a:r>
                      <a:r>
                        <a:rPr lang="en-US" sz="1600" b="1" dirty="0">
                          <a:effectLst/>
                        </a:rPr>
                        <a:t>DATE | Prep</a:t>
                      </a:r>
                      <a:r>
                        <a:rPr lang="en-US" sz="1600" dirty="0">
                          <a:effectLst/>
                        </a:rPr>
                        <a:t>(type) </a:t>
                      </a:r>
                      <a:r>
                        <a:rPr lang="en-US" sz="1600" b="1" dirty="0" err="1">
                          <a:effectLst/>
                        </a:rPr>
                        <a:t>Conj</a:t>
                      </a:r>
                      <a:r>
                        <a:rPr lang="en-US" sz="1600" b="1" dirty="0">
                          <a:effectLst/>
                        </a:rPr>
                        <a:t> PP</a:t>
                      </a:r>
                      <a:r>
                        <a:rPr lang="en-US" sz="1600" dirty="0">
                          <a:effectLst/>
                        </a:rPr>
                        <a:t>(type))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Verb(predicate, </a:t>
                      </a:r>
                      <a:r>
                        <a:rPr lang="en-US" sz="1600" dirty="0" err="1">
                          <a:effectLst/>
                        </a:rPr>
                        <a:t>pres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indic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imperf</a:t>
                      </a:r>
                      <a:r>
                        <a:rPr lang="en-US" sz="1600" dirty="0">
                          <a:effectLst/>
                        </a:rPr>
                        <a:t>, 1</a:t>
                      </a:r>
                      <a:r>
                        <a:rPr lang="en-US" sz="1600" baseline="30000" dirty="0">
                          <a:effectLst/>
                        </a:rPr>
                        <a:t>st</a:t>
                      </a:r>
                      <a:r>
                        <a:rPr lang="en-US" sz="1600" dirty="0">
                          <a:effectLst/>
                        </a:rPr>
                        <a:t>, sing, </a:t>
                      </a:r>
                      <a:r>
                        <a:rPr lang="en-US" sz="1600" dirty="0" err="1">
                          <a:effectLst/>
                        </a:rPr>
                        <a:t>jud_term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9" marR="59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Руководствуясь федеральными законами от 31 мая 1996 г. № 61-ФЗ "Об обороне" и от 28 марта 1998 г. № 53-ФЗ "О воинской обязанности и военной службе", постановляю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9" marR="59529" marT="0" marB="0"/>
                </a:tc>
                <a:extLst>
                  <a:ext uri="{0D108BD9-81ED-4DB2-BD59-A6C34878D82A}">
                    <a16:rowId xmlns:a16="http://schemas.microsoft.com/office/drawing/2014/main" val="3934149958"/>
                  </a:ext>
                </a:extLst>
              </a:tr>
              <a:tr h="549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9" marR="59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</a:rPr>
                        <a:t>DATE</a:t>
                      </a:r>
                      <a:r>
                        <a:rPr lang="en-US" sz="1600" b="1" dirty="0">
                          <a:effectLst/>
                        </a:rPr>
                        <a:t>:: </a:t>
                      </a:r>
                      <a:r>
                        <a:rPr lang="en-US" sz="1600" dirty="0">
                          <a:effectLst/>
                        </a:rPr>
                        <a:t>r’\d*’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(gen., sing, </a:t>
                      </a:r>
                      <a:r>
                        <a:rPr lang="en-US" sz="1600" dirty="0" err="1">
                          <a:effectLst/>
                        </a:rPr>
                        <a:t>inanim</a:t>
                      </a:r>
                      <a:r>
                        <a:rPr lang="en-US" sz="1600" dirty="0">
                          <a:effectLst/>
                        </a:rPr>
                        <a:t>, month) r’\d{4}’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(gen, sing, </a:t>
                      </a:r>
                      <a:r>
                        <a:rPr lang="en-US" sz="1600" dirty="0" err="1">
                          <a:effectLst/>
                        </a:rPr>
                        <a:t>inanim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9" marR="59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1) 29 </a:t>
                      </a:r>
                      <a:r>
                        <a:rPr lang="ru-RU" sz="1600">
                          <a:effectLst/>
                        </a:rPr>
                        <a:t>декабря</a:t>
                      </a:r>
                      <a:r>
                        <a:rPr lang="en-US" sz="1600">
                          <a:effectLst/>
                        </a:rPr>
                        <a:t> 2008 </a:t>
                      </a:r>
                      <a:r>
                        <a:rPr lang="ru-RU" sz="1600">
                          <a:effectLst/>
                        </a:rPr>
                        <a:t>года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2) 25 </a:t>
                      </a:r>
                      <a:r>
                        <a:rPr lang="ru-RU" sz="1600">
                          <a:effectLst/>
                        </a:rPr>
                        <a:t>апреля</a:t>
                      </a:r>
                      <a:r>
                        <a:rPr lang="en-US" sz="1600">
                          <a:effectLst/>
                        </a:rPr>
                        <a:t> 2009 </a:t>
                      </a:r>
                      <a:r>
                        <a:rPr lang="ru-RU" sz="1600">
                          <a:effectLst/>
                        </a:rPr>
                        <a:t>года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9" marR="59529" marT="0" marB="0"/>
                </a:tc>
                <a:extLst>
                  <a:ext uri="{0D108BD9-81ED-4DB2-BD59-A6C34878D82A}">
                    <a16:rowId xmlns:a16="http://schemas.microsoft.com/office/drawing/2014/main" val="1373955471"/>
                  </a:ext>
                </a:extLst>
              </a:tr>
              <a:tr h="14641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9" marR="59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</a:rPr>
                        <a:t>LAW</a:t>
                      </a:r>
                      <a:r>
                        <a:rPr lang="en-US" sz="1600" b="1" dirty="0">
                          <a:effectLst/>
                        </a:rPr>
                        <a:t>::  Quotes Prep</a:t>
                      </a:r>
                      <a:r>
                        <a:rPr lang="en-US" sz="1600" dirty="0">
                          <a:effectLst/>
                        </a:rPr>
                        <a:t> (</a:t>
                      </a:r>
                      <a:r>
                        <a:rPr lang="en-US" sz="1600" b="1" dirty="0" err="1">
                          <a:effectLst/>
                        </a:rPr>
                        <a:t>PropNP</a:t>
                      </a:r>
                      <a:r>
                        <a:rPr lang="en-US" sz="1600" dirty="0">
                          <a:effectLst/>
                        </a:rPr>
                        <a:t>(region, government, formal) </a:t>
                      </a:r>
                      <a:r>
                        <a:rPr lang="en-US" sz="1600" b="1" dirty="0" err="1">
                          <a:effectLst/>
                        </a:rPr>
                        <a:t>PropNP</a:t>
                      </a:r>
                      <a:r>
                        <a:rPr lang="en-US" sz="1600" dirty="0">
                          <a:effectLst/>
                        </a:rPr>
                        <a:t>(country, state, formal)|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(gen, </a:t>
                      </a:r>
                      <a:r>
                        <a:rPr lang="en-US" sz="1600" dirty="0" err="1">
                          <a:effectLst/>
                        </a:rPr>
                        <a:t>inanim</a:t>
                      </a:r>
                      <a:r>
                        <a:rPr lang="en-US" sz="1600" dirty="0">
                          <a:effectLst/>
                        </a:rPr>
                        <a:t>) | </a:t>
                      </a:r>
                      <a:r>
                        <a:rPr lang="en-US" sz="1600" b="1" dirty="0" err="1">
                          <a:effectLst/>
                        </a:rPr>
                        <a:t>Adj</a:t>
                      </a:r>
                      <a:r>
                        <a:rPr lang="en-US" sz="1600" dirty="0">
                          <a:effectLst/>
                        </a:rPr>
                        <a:t>(gen) Noun(gen, </a:t>
                      </a:r>
                      <a:r>
                        <a:rPr lang="en-US" sz="1600" dirty="0" err="1">
                          <a:effectLst/>
                        </a:rPr>
                        <a:t>inanim</a:t>
                      </a:r>
                      <a:r>
                        <a:rPr lang="en-US" sz="1600" dirty="0">
                          <a:effectLst/>
                        </a:rPr>
                        <a:t>) | </a:t>
                      </a:r>
                      <a:r>
                        <a:rPr lang="en-US" sz="1600" b="1" dirty="0" err="1">
                          <a:effectLst/>
                        </a:rPr>
                        <a:t>Adj</a:t>
                      </a:r>
                      <a:r>
                        <a:rPr lang="en-US" sz="1600" dirty="0">
                          <a:effectLst/>
                        </a:rPr>
                        <a:t>(gen)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(gen, </a:t>
                      </a:r>
                      <a:r>
                        <a:rPr lang="en-US" sz="1600" dirty="0" err="1">
                          <a:effectLst/>
                        </a:rPr>
                        <a:t>inanim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en-US" sz="1600" b="1" dirty="0" err="1">
                          <a:effectLst/>
                        </a:rPr>
                        <a:t>Conj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Adj</a:t>
                      </a:r>
                      <a:r>
                        <a:rPr lang="en-US" sz="1600" dirty="0">
                          <a:effectLst/>
                        </a:rPr>
                        <a:t>(gen)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(gen, </a:t>
                      </a:r>
                      <a:r>
                        <a:rPr lang="en-US" sz="1600" dirty="0" err="1">
                          <a:effectLst/>
                        </a:rPr>
                        <a:t>inanim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en-US" sz="1600" b="1" dirty="0">
                          <a:effectLst/>
                        </a:rPr>
                        <a:t>Quotes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9" marR="59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1) "О Центральном банке Российской Федерации"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2) "О воинской обязанности и военной службе"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9" marR="59529" marT="0" marB="0"/>
                </a:tc>
                <a:extLst>
                  <a:ext uri="{0D108BD9-81ED-4DB2-BD59-A6C34878D82A}">
                    <a16:rowId xmlns:a16="http://schemas.microsoft.com/office/drawing/2014/main" val="2547230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5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23825"/>
            <a:ext cx="9601200" cy="790575"/>
          </a:xfrm>
        </p:spPr>
        <p:txBody>
          <a:bodyPr/>
          <a:lstStyle/>
          <a:p>
            <a:r>
              <a:rPr lang="ru-RU" dirty="0" smtClean="0"/>
              <a:t>Грамматика на уровне аффиксов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431908"/>
              </p:ext>
            </p:extLst>
          </p:nvPr>
        </p:nvGraphicFramePr>
        <p:xfrm>
          <a:off x="1556082" y="1074821"/>
          <a:ext cx="9416718" cy="53682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132">
                  <a:extLst>
                    <a:ext uri="{9D8B030D-6E8A-4147-A177-3AD203B41FA5}">
                      <a16:colId xmlns:a16="http://schemas.microsoft.com/office/drawing/2014/main" val="3093244954"/>
                    </a:ext>
                  </a:extLst>
                </a:gridCol>
                <a:gridCol w="3430030">
                  <a:extLst>
                    <a:ext uri="{9D8B030D-6E8A-4147-A177-3AD203B41FA5}">
                      <a16:colId xmlns:a16="http://schemas.microsoft.com/office/drawing/2014/main" val="3809363939"/>
                    </a:ext>
                  </a:extLst>
                </a:gridCol>
                <a:gridCol w="5420556">
                  <a:extLst>
                    <a:ext uri="{9D8B030D-6E8A-4147-A177-3AD203B41FA5}">
                      <a16:colId xmlns:a16="http://schemas.microsoft.com/office/drawing/2014/main" val="703057760"/>
                    </a:ext>
                  </a:extLst>
                </a:gridCol>
              </a:tblGrid>
              <a:tr h="5293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5" marR="609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Грамматика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5" marR="609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Пример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5" marR="60955" marT="0" marB="0"/>
                </a:tc>
                <a:extLst>
                  <a:ext uri="{0D108BD9-81ED-4DB2-BD59-A6C34878D82A}">
                    <a16:rowId xmlns:a16="http://schemas.microsoft.com/office/drawing/2014/main" val="245450117"/>
                  </a:ext>
                </a:extLst>
              </a:tr>
              <a:tr h="786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5" marR="609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</a:rPr>
                        <a:t>NOTES</a:t>
                      </a:r>
                      <a:r>
                        <a:rPr lang="ru-RU" sz="1600" dirty="0">
                          <a:effectLst/>
                        </a:rPr>
                        <a:t>:: </a:t>
                      </a:r>
                      <a:r>
                        <a:rPr lang="en-US" sz="1600" dirty="0">
                          <a:effectLst/>
                        </a:rPr>
                        <a:t>r</a:t>
                      </a:r>
                      <a:r>
                        <a:rPr lang="ru-RU" sz="1600" dirty="0">
                          <a:effectLst/>
                        </a:rPr>
                        <a:t>'(Собрание законодательства Российской Федерации, \</a:t>
                      </a:r>
                      <a:r>
                        <a:rPr lang="en-US" sz="1600" dirty="0">
                          <a:effectLst/>
                        </a:rPr>
                        <a:t>d</a:t>
                      </a:r>
                      <a:r>
                        <a:rPr lang="ru-RU" sz="1600" dirty="0">
                          <a:effectLst/>
                        </a:rPr>
                        <a:t>{4}, </a:t>
                      </a:r>
                      <a:r>
                        <a:rPr lang="en-US" sz="1600" dirty="0">
                          <a:effectLst/>
                        </a:rPr>
                        <a:t>N</a:t>
                      </a:r>
                      <a:r>
                        <a:rPr lang="ru-RU" sz="1600" dirty="0">
                          <a:effectLst/>
                        </a:rPr>
                        <a:t> \</a:t>
                      </a:r>
                      <a:r>
                        <a:rPr lang="en-US" sz="1600" dirty="0">
                          <a:effectLst/>
                        </a:rPr>
                        <a:t>d</a:t>
                      </a:r>
                      <a:r>
                        <a:rPr lang="ru-RU" sz="1600" dirty="0">
                          <a:effectLst/>
                        </a:rPr>
                        <a:t>{1, 5}, ст. \</a:t>
                      </a:r>
                      <a:r>
                        <a:rPr lang="en-US" sz="1600" dirty="0">
                          <a:effectLst/>
                        </a:rPr>
                        <a:t>d</a:t>
                      </a:r>
                      <a:r>
                        <a:rPr lang="ru-RU" sz="1600" dirty="0">
                          <a:effectLst/>
                        </a:rPr>
                        <a:t>{1, 6}; \</a:t>
                      </a:r>
                      <a:r>
                        <a:rPr lang="en-US" sz="1600" dirty="0">
                          <a:effectLst/>
                        </a:rPr>
                        <a:t>d</a:t>
                      </a:r>
                      <a:r>
                        <a:rPr lang="ru-RU" sz="1600" dirty="0">
                          <a:effectLst/>
                        </a:rPr>
                        <a:t>{0, 4})'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5" marR="609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(Собрание законодательства Российской Федерации, 2002, N 28, ст. 2790; 2004, […])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5" marR="60955" marT="0" marB="0"/>
                </a:tc>
                <a:extLst>
                  <a:ext uri="{0D108BD9-81ED-4DB2-BD59-A6C34878D82A}">
                    <a16:rowId xmlns:a16="http://schemas.microsoft.com/office/drawing/2014/main" val="3077569077"/>
                  </a:ext>
                </a:extLst>
              </a:tr>
              <a:tr h="5898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5" marR="609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</a:rPr>
                        <a:t>TIME</a:t>
                      </a:r>
                      <a:r>
                        <a:rPr lang="en-US" sz="1600" dirty="0">
                          <a:effectLst/>
                        </a:rPr>
                        <a:t>:: r’\d*’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(nom, </a:t>
                      </a:r>
                      <a:r>
                        <a:rPr lang="en-US" sz="1600" dirty="0" err="1">
                          <a:effectLst/>
                        </a:rPr>
                        <a:t>masc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inanim</a:t>
                      </a:r>
                      <a:r>
                        <a:rPr lang="en-US" sz="1600" dirty="0">
                          <a:effectLst/>
                        </a:rPr>
                        <a:t>, “</a:t>
                      </a:r>
                      <a:r>
                        <a:rPr lang="ru-RU" sz="1600" dirty="0">
                          <a:effectLst/>
                        </a:rPr>
                        <a:t>час</a:t>
                      </a:r>
                      <a:r>
                        <a:rPr lang="en-US" sz="1600" dirty="0">
                          <a:effectLst/>
                        </a:rPr>
                        <a:t>”) r’\d\d’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(nom, fem, </a:t>
                      </a:r>
                      <a:r>
                        <a:rPr lang="en-US" sz="1600" dirty="0" err="1">
                          <a:effectLst/>
                        </a:rPr>
                        <a:t>inanim</a:t>
                      </a:r>
                      <a:r>
                        <a:rPr lang="en-US" sz="1600" dirty="0">
                          <a:effectLst/>
                        </a:rPr>
                        <a:t>, “</a:t>
                      </a:r>
                      <a:r>
                        <a:rPr lang="ru-RU" sz="1600" dirty="0">
                          <a:effectLst/>
                        </a:rPr>
                        <a:t>минут</a:t>
                      </a:r>
                      <a:r>
                        <a:rPr lang="en-US" sz="1600" dirty="0">
                          <a:effectLst/>
                        </a:rPr>
                        <a:t>a”)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5" marR="609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 </a:t>
                      </a:r>
                      <a:r>
                        <a:rPr lang="ru-RU" sz="1600" dirty="0">
                          <a:effectLst/>
                        </a:rPr>
                        <a:t>2 часа 00 минут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5" marR="60955" marT="0" marB="0"/>
                </a:tc>
                <a:extLst>
                  <a:ext uri="{0D108BD9-81ED-4DB2-BD59-A6C34878D82A}">
                    <a16:rowId xmlns:a16="http://schemas.microsoft.com/office/drawing/2014/main" val="2153808703"/>
                  </a:ext>
                </a:extLst>
              </a:tr>
              <a:tr h="14861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5" marR="609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dirty="0" err="1">
                          <a:effectLst/>
                        </a:rPr>
                        <a:t>AdvP</a:t>
                      </a:r>
                      <a:r>
                        <a:rPr lang="en-US" sz="1600" dirty="0">
                          <a:effectLst/>
                        </a:rPr>
                        <a:t>:: </a:t>
                      </a:r>
                      <a:r>
                        <a:rPr lang="en-US" sz="1600" b="1" dirty="0">
                          <a:effectLst/>
                        </a:rPr>
                        <a:t>Prep</a:t>
                      </a:r>
                      <a:r>
                        <a:rPr lang="en-US" sz="1600" dirty="0">
                          <a:effectLst/>
                        </a:rPr>
                        <a:t>(time)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acc</a:t>
                      </a:r>
                      <a:r>
                        <a:rPr lang="en-US" sz="1600" dirty="0">
                          <a:effectLst/>
                        </a:rPr>
                        <a:t>) r’\d*’ </a:t>
                      </a:r>
                      <a:r>
                        <a:rPr lang="en-US" sz="1600" b="1" dirty="0" err="1">
                          <a:effectLst/>
                        </a:rPr>
                        <a:t>Adj</a:t>
                      </a:r>
                      <a:r>
                        <a:rPr lang="en-US" sz="1600" dirty="0">
                          <a:effectLst/>
                        </a:rPr>
                        <a:t>(gen, </a:t>
                      </a:r>
                      <a:r>
                        <a:rPr lang="en-US" sz="1600" dirty="0" err="1">
                          <a:effectLst/>
                        </a:rPr>
                        <a:t>pl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masc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(gen, </a:t>
                      </a:r>
                      <a:r>
                        <a:rPr lang="en-US" sz="1600" dirty="0" err="1">
                          <a:effectLst/>
                        </a:rPr>
                        <a:t>pl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masc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inanim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en-US" sz="1600" b="1" dirty="0">
                          <a:effectLst/>
                        </a:rPr>
                        <a:t>Prep</a:t>
                      </a:r>
                      <a:r>
                        <a:rPr lang="en-US" sz="1600" dirty="0">
                          <a:effectLst/>
                        </a:rPr>
                        <a:t>(time)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(gen, sing, </a:t>
                      </a:r>
                      <a:r>
                        <a:rPr lang="en-US" sz="1600" dirty="0" err="1">
                          <a:effectLst/>
                        </a:rPr>
                        <a:t>masc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inanim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(gen, sing, </a:t>
                      </a:r>
                      <a:r>
                        <a:rPr lang="en-US" sz="1600" dirty="0" err="1">
                          <a:effectLst/>
                        </a:rPr>
                        <a:t>neutr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inanim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en-US" sz="1600" b="1" dirty="0" err="1">
                          <a:effectLst/>
                        </a:rPr>
                        <a:t>Adj</a:t>
                      </a:r>
                      <a:r>
                        <a:rPr lang="en-US" sz="1600" dirty="0">
                          <a:effectLst/>
                        </a:rPr>
                        <a:t>(gen, sing, </a:t>
                      </a:r>
                      <a:r>
                        <a:rPr lang="en-US" sz="1600" dirty="0" err="1">
                          <a:effectLst/>
                        </a:rPr>
                        <a:t>neutr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(gen, sing, </a:t>
                      </a:r>
                      <a:r>
                        <a:rPr lang="en-US" sz="1600" dirty="0" err="1">
                          <a:effectLst/>
                        </a:rPr>
                        <a:t>neutr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inanim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5" marR="609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 течение 10 рабочих дней со дня получения указанного уведомления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5" marR="60955" marT="0" marB="0"/>
                </a:tc>
                <a:extLst>
                  <a:ext uri="{0D108BD9-81ED-4DB2-BD59-A6C34878D82A}">
                    <a16:rowId xmlns:a16="http://schemas.microsoft.com/office/drawing/2014/main" val="1817227911"/>
                  </a:ext>
                </a:extLst>
              </a:tr>
              <a:tr h="14861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14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5" marR="609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</a:rPr>
                        <a:t>S:: </a:t>
                      </a:r>
                      <a:r>
                        <a:rPr lang="en-US" sz="1600" b="1" dirty="0">
                          <a:effectLst/>
                        </a:rPr>
                        <a:t>NP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subj|obj</a:t>
                      </a:r>
                      <a:r>
                        <a:rPr lang="en-US" sz="1600" dirty="0">
                          <a:effectLst/>
                        </a:rPr>
                        <a:t>, sing, formal) </a:t>
                      </a:r>
                      <a:r>
                        <a:rPr lang="en-US" sz="1600" b="1" dirty="0">
                          <a:effectLst/>
                        </a:rPr>
                        <a:t>Brackets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effectLst/>
                        </a:rPr>
                        <a:t>Adverb</a:t>
                      </a:r>
                      <a:r>
                        <a:rPr lang="en-US" sz="1600" dirty="0">
                          <a:effectLst/>
                        </a:rPr>
                        <a:t>(‘</a:t>
                      </a:r>
                      <a:r>
                        <a:rPr lang="en-US" sz="1600" dirty="0" err="1">
                          <a:effectLst/>
                        </a:rPr>
                        <a:t>далее</a:t>
                      </a:r>
                      <a:r>
                        <a:rPr lang="en-US" sz="1600" dirty="0">
                          <a:effectLst/>
                        </a:rPr>
                        <a:t>’) </a:t>
                      </a:r>
                      <a:r>
                        <a:rPr lang="en-US" sz="1600" b="1" dirty="0">
                          <a:effectLst/>
                        </a:rPr>
                        <a:t>Dash NP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subj|obj</a:t>
                      </a:r>
                      <a:r>
                        <a:rPr lang="en-US" sz="1600" dirty="0">
                          <a:effectLst/>
                        </a:rPr>
                        <a:t>, sing, </a:t>
                      </a:r>
                      <a:r>
                        <a:rPr lang="en-US" sz="1600" dirty="0" err="1">
                          <a:effectLst/>
                        </a:rPr>
                        <a:t>non_formal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5" marR="609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земельный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участок</a:t>
                      </a:r>
                      <a:r>
                        <a:rPr lang="en-US" sz="1600" dirty="0">
                          <a:effectLst/>
                        </a:rPr>
                        <a:t> (</a:t>
                      </a:r>
                      <a:r>
                        <a:rPr lang="en-US" sz="1600" dirty="0" err="1">
                          <a:effectLst/>
                        </a:rPr>
                        <a:t>далее</a:t>
                      </a:r>
                      <a:r>
                        <a:rPr lang="en-US" sz="1600" dirty="0">
                          <a:effectLst/>
                        </a:rPr>
                        <a:t> - </a:t>
                      </a:r>
                      <a:r>
                        <a:rPr lang="en-US" sz="1600" dirty="0" err="1">
                          <a:effectLst/>
                        </a:rPr>
                        <a:t>кооператив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5" marR="60955" marT="0" marB="0"/>
                </a:tc>
                <a:extLst>
                  <a:ext uri="{0D108BD9-81ED-4DB2-BD59-A6C34878D82A}">
                    <a16:rowId xmlns:a16="http://schemas.microsoft.com/office/drawing/2014/main" val="1486757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26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676015" cy="935182"/>
          </a:xfrm>
        </p:spPr>
        <p:txBody>
          <a:bodyPr/>
          <a:lstStyle/>
          <a:p>
            <a:r>
              <a:rPr lang="ru-RU" dirty="0" smtClean="0"/>
              <a:t>Юридический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2211186"/>
            <a:ext cx="9601201" cy="415497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Конструкции, на которых основываются аффиксальные грамматики, взяты из </a:t>
            </a:r>
            <a:r>
              <a:rPr lang="ru-RU" dirty="0" err="1" smtClean="0"/>
              <a:t>подкорпуса</a:t>
            </a:r>
            <a:r>
              <a:rPr lang="ru-RU" dirty="0" smtClean="0"/>
              <a:t> важных документов параллельного корпуса юридических документов.</a:t>
            </a:r>
          </a:p>
          <a:p>
            <a:pPr marL="0" indent="0">
              <a:buNone/>
            </a:pPr>
            <a:r>
              <a:rPr lang="ru-RU" dirty="0"/>
              <a:t>К</a:t>
            </a:r>
            <a:r>
              <a:rPr lang="ru-RU" dirty="0" smtClean="0"/>
              <a:t>орпус доступен </a:t>
            </a:r>
            <a:r>
              <a:rPr lang="ru-RU" dirty="0" smtClean="0">
                <a:hlinkClick r:id="rId2"/>
              </a:rPr>
              <a:t>здесь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Корпус состоит из пар документ(сама статья)-комментарий(упрощенная версия)</a:t>
            </a:r>
          </a:p>
          <a:p>
            <a:pPr marL="0" indent="0">
              <a:buNone/>
            </a:pPr>
            <a:r>
              <a:rPr lang="ru-RU" dirty="0" smtClean="0"/>
              <a:t>Корпус основан на статьях в Российской Газете</a:t>
            </a:r>
          </a:p>
          <a:p>
            <a:pPr marL="0" indent="0">
              <a:buNone/>
            </a:pPr>
            <a:r>
              <a:rPr lang="ru-RU" dirty="0" smtClean="0"/>
              <a:t>В данной работе исследовался </a:t>
            </a:r>
            <a:r>
              <a:rPr lang="ru-RU" dirty="0" err="1" smtClean="0"/>
              <a:t>подкорпус</a:t>
            </a:r>
            <a:r>
              <a:rPr lang="ru-RU" dirty="0" smtClean="0"/>
              <a:t> важных документов. Он основан на статьях из рубрики «Важные документы» в Российской Газете – там публиковались федеральные законы.</a:t>
            </a:r>
          </a:p>
        </p:txBody>
      </p:sp>
    </p:spTree>
    <p:extLst>
      <p:ext uri="{BB962C8B-B14F-4D97-AF65-F5344CB8AC3E}">
        <p14:creationId xmlns:p14="http://schemas.microsoft.com/office/powerpoint/2010/main" val="67782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4982" y="1047"/>
            <a:ext cx="9222879" cy="1485900"/>
          </a:xfrm>
        </p:spPr>
        <p:txBody>
          <a:bodyPr/>
          <a:lstStyle/>
          <a:p>
            <a:r>
              <a:rPr lang="ru-RU" dirty="0" err="1" smtClean="0"/>
              <a:t>Датасет</a:t>
            </a:r>
            <a:r>
              <a:rPr lang="ru-RU" dirty="0" smtClean="0"/>
              <a:t> «Важные документы»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170" t="31335" r="19122" b="15976"/>
          <a:stretch/>
        </p:blipFill>
        <p:spPr>
          <a:xfrm>
            <a:off x="1247463" y="1486947"/>
            <a:ext cx="9775214" cy="50203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5469" y="706582"/>
            <a:ext cx="1045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Содержит 2015 пар документов-комментарий с 31 декабря 2008 по 10 февраля 2022</a:t>
            </a:r>
          </a:p>
          <a:p>
            <a:r>
              <a:rPr lang="ru-RU" dirty="0" smtClean="0"/>
              <a:t>Содержит важные (по мнению редакции Российской Газеты) документы общефедерального значения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349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4852" y="112222"/>
            <a:ext cx="9601200" cy="1485900"/>
          </a:xfrm>
        </p:spPr>
        <p:txBody>
          <a:bodyPr/>
          <a:lstStyle/>
          <a:p>
            <a:r>
              <a:rPr lang="ru-RU" dirty="0" smtClean="0"/>
              <a:t>Примеры документа и комментария из </a:t>
            </a:r>
            <a:r>
              <a:rPr lang="ru-RU" dirty="0" err="1" smtClean="0"/>
              <a:t>датасета</a:t>
            </a:r>
            <a:r>
              <a:rPr lang="ru-RU" dirty="0" smtClean="0"/>
              <a:t> «Важные документы»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07" t="21414" r="18728" b="6246"/>
          <a:stretch/>
        </p:blipFill>
        <p:spPr>
          <a:xfrm>
            <a:off x="2186437" y="1598122"/>
            <a:ext cx="7790847" cy="49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8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конструкций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2529348"/>
            <a:ext cx="9866671" cy="3790336"/>
          </a:xfrm>
        </p:spPr>
        <p:txBody>
          <a:bodyPr>
            <a:normAutofit/>
          </a:bodyPr>
          <a:lstStyle/>
          <a:p>
            <a:r>
              <a:rPr lang="ru-RU" dirty="0" smtClean="0"/>
              <a:t>Поиск конструкций проводился вручную: на глаз искали конструкции/предложения, характерные именно для юридических текстов</a:t>
            </a:r>
          </a:p>
          <a:p>
            <a:r>
              <a:rPr lang="ru-RU" dirty="0" smtClean="0"/>
              <a:t>Когда такие конструкции находились, то проверялось их количество во всем </a:t>
            </a:r>
            <a:r>
              <a:rPr lang="ru-RU" dirty="0" err="1" smtClean="0"/>
              <a:t>подкорпусе</a:t>
            </a:r>
            <a:r>
              <a:rPr lang="ru-RU" dirty="0"/>
              <a:t> </a:t>
            </a:r>
            <a:r>
              <a:rPr lang="ru-RU" dirty="0" smtClean="0"/>
              <a:t>(часто) с помощью регулярных выражений.</a:t>
            </a:r>
          </a:p>
          <a:p>
            <a:r>
              <a:rPr lang="ru-RU" dirty="0" smtClean="0"/>
              <a:t>Количество таких конструкций не должно было быть меньше 5. Как правило, оно встречалось 100-200 раз; самая </a:t>
            </a:r>
            <a:r>
              <a:rPr lang="ru-RU" dirty="0"/>
              <a:t>редкая конструкция </a:t>
            </a:r>
            <a:r>
              <a:rPr lang="ru-RU" dirty="0" smtClean="0"/>
              <a:t>«Руководствуясь </a:t>
            </a:r>
            <a:r>
              <a:rPr lang="ru-RU" dirty="0"/>
              <a:t>федеральными законами </a:t>
            </a:r>
            <a:r>
              <a:rPr lang="ru-RU" dirty="0" smtClean="0"/>
              <a:t>от…» встречалась в </a:t>
            </a:r>
            <a:r>
              <a:rPr lang="ru-RU" dirty="0" err="1" smtClean="0"/>
              <a:t>подкорпусе</a:t>
            </a:r>
            <a:r>
              <a:rPr lang="ru-RU" dirty="0" smtClean="0"/>
              <a:t> 19 раз.</a:t>
            </a:r>
          </a:p>
          <a:p>
            <a:r>
              <a:rPr lang="ru-RU" dirty="0" smtClean="0"/>
              <a:t>Всего получилось </a:t>
            </a:r>
            <a:r>
              <a:rPr lang="ru-RU" dirty="0" smtClean="0"/>
              <a:t>14 </a:t>
            </a:r>
            <a:r>
              <a:rPr lang="ru-RU" dirty="0" smtClean="0"/>
              <a:t>грамматик на уровне правил и </a:t>
            </a:r>
            <a:r>
              <a:rPr lang="ru-RU" dirty="0"/>
              <a:t>6</a:t>
            </a:r>
            <a:r>
              <a:rPr lang="ru-RU" dirty="0" smtClean="0"/>
              <a:t> </a:t>
            </a:r>
            <a:r>
              <a:rPr lang="ru-RU" dirty="0" smtClean="0"/>
              <a:t>грамматик на уровне аффиксов.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13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3050" y="314325"/>
            <a:ext cx="9601200" cy="981075"/>
          </a:xfrm>
        </p:spPr>
        <p:txBody>
          <a:bodyPr/>
          <a:lstStyle/>
          <a:p>
            <a:r>
              <a:rPr lang="ru-RU" dirty="0" smtClean="0"/>
              <a:t>Грамматика на уровне аффиксов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43050" y="4972050"/>
            <a:ext cx="872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Примечания:</a:t>
            </a:r>
            <a:endParaRPr lang="fr-FR" dirty="0" smtClean="0"/>
          </a:p>
          <a:p>
            <a:r>
              <a:rPr lang="fr-FR" dirty="0" smtClean="0"/>
              <a:t>DATE</a:t>
            </a:r>
            <a:r>
              <a:rPr lang="ru-RU" dirty="0" smtClean="0"/>
              <a:t>, </a:t>
            </a:r>
            <a:r>
              <a:rPr lang="en-US" dirty="0" smtClean="0"/>
              <a:t>TIME &amp; LAW </a:t>
            </a:r>
            <a:r>
              <a:rPr lang="ru-RU" dirty="0" smtClean="0"/>
              <a:t>– </a:t>
            </a:r>
            <a:r>
              <a:rPr lang="ru-RU" dirty="0"/>
              <a:t>по сути это </a:t>
            </a:r>
            <a:r>
              <a:rPr lang="fr-FR" dirty="0"/>
              <a:t>noun phrase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61040"/>
              </p:ext>
            </p:extLst>
          </p:nvPr>
        </p:nvGraphicFramePr>
        <p:xfrm>
          <a:off x="1543050" y="1295400"/>
          <a:ext cx="10007265" cy="4321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836">
                  <a:extLst>
                    <a:ext uri="{9D8B030D-6E8A-4147-A177-3AD203B41FA5}">
                      <a16:colId xmlns:a16="http://schemas.microsoft.com/office/drawing/2014/main" val="1020553371"/>
                    </a:ext>
                  </a:extLst>
                </a:gridCol>
                <a:gridCol w="4888177">
                  <a:extLst>
                    <a:ext uri="{9D8B030D-6E8A-4147-A177-3AD203B41FA5}">
                      <a16:colId xmlns:a16="http://schemas.microsoft.com/office/drawing/2014/main" val="1223303527"/>
                    </a:ext>
                  </a:extLst>
                </a:gridCol>
                <a:gridCol w="4668252">
                  <a:extLst>
                    <a:ext uri="{9D8B030D-6E8A-4147-A177-3AD203B41FA5}">
                      <a16:colId xmlns:a16="http://schemas.microsoft.com/office/drawing/2014/main" val="1256384819"/>
                    </a:ext>
                  </a:extLst>
                </a:gridCol>
              </a:tblGrid>
              <a:tr h="4852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Грамматика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Пример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2447722"/>
                  </a:ext>
                </a:extLst>
              </a:tr>
              <a:tr h="999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sng" dirty="0" smtClean="0">
                          <a:effectLst/>
                        </a:rPr>
                        <a:t>Doc</a:t>
                      </a:r>
                      <a:r>
                        <a:rPr lang="en-US" sz="1800" dirty="0" smtClean="0">
                          <a:effectLst/>
                        </a:rPr>
                        <a:t>:: </a:t>
                      </a:r>
                      <a:r>
                        <a:rPr lang="en-US" sz="1800" dirty="0">
                          <a:effectLst/>
                        </a:rPr>
                        <a:t>law| constitution | order | </a:t>
                      </a:r>
                      <a:r>
                        <a:rPr lang="en-US" sz="1800" dirty="0" err="1">
                          <a:effectLst/>
                        </a:rPr>
                        <a:t>postanovlenie</a:t>
                      </a:r>
                      <a:r>
                        <a:rPr lang="en-US" sz="1800" dirty="0">
                          <a:effectLst/>
                        </a:rPr>
                        <a:t> | other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# for NP </a:t>
                      </a:r>
                      <a:endParaRPr lang="ru-RU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ru-RU" sz="1800" dirty="0" smtClean="0">
                          <a:effectLst/>
                        </a:rPr>
                        <a:t>Постановление</a:t>
                      </a:r>
                      <a:r>
                        <a:rPr lang="ru-RU" sz="1800" baseline="0" dirty="0" smtClean="0">
                          <a:effectLst/>
                        </a:rPr>
                        <a:t> (</a:t>
                      </a:r>
                      <a:r>
                        <a:rPr lang="en-US" sz="1800" dirty="0" err="1" smtClean="0">
                          <a:effectLst/>
                        </a:rPr>
                        <a:t>postanovlenie</a:t>
                      </a:r>
                      <a:r>
                        <a:rPr lang="ru-RU" sz="1800" dirty="0" smtClean="0">
                          <a:effectLst/>
                        </a:rPr>
                        <a:t>) -</a:t>
                      </a:r>
                      <a:r>
                        <a:rPr lang="en-US" sz="1800" dirty="0" smtClean="0">
                          <a:effectLst/>
                        </a:rPr>
                        <a:t>&gt; </a:t>
                      </a:r>
                      <a:r>
                        <a:rPr lang="ru-RU" sz="1800" dirty="0" smtClean="0">
                          <a:effectLst/>
                        </a:rPr>
                        <a:t>решение (вариант упрощения)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6299465"/>
                  </a:ext>
                </a:extLst>
              </a:tr>
              <a:tr h="999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effectLst/>
                        </a:rPr>
                        <a:t>Type</a:t>
                      </a:r>
                      <a:r>
                        <a:rPr lang="en-US" sz="1800" dirty="0" smtClean="0">
                          <a:effectLst/>
                        </a:rPr>
                        <a:t>::  </a:t>
                      </a:r>
                      <a:r>
                        <a:rPr lang="en-US" sz="1800" dirty="0">
                          <a:effectLst/>
                        </a:rPr>
                        <a:t>time | </a:t>
                      </a:r>
                      <a:r>
                        <a:rPr lang="en-US" sz="1800" dirty="0" err="1">
                          <a:effectLst/>
                        </a:rPr>
                        <a:t>loc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 </a:t>
                      </a:r>
                      <a:endParaRPr lang="ru-RU" sz="1800" i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# for Prep</a:t>
                      </a:r>
                      <a:endParaRPr lang="ru-RU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ru-RU" sz="1800" dirty="0" smtClean="0">
                          <a:effectLst/>
                        </a:rPr>
                        <a:t>в </a:t>
                      </a:r>
                      <a:r>
                        <a:rPr lang="en-US" sz="1800" dirty="0" smtClean="0">
                          <a:effectLst/>
                        </a:rPr>
                        <a:t>[</a:t>
                      </a:r>
                      <a:r>
                        <a:rPr lang="ru-RU" sz="1800" dirty="0" smtClean="0">
                          <a:effectLst/>
                        </a:rPr>
                        <a:t>2 часа</a:t>
                      </a:r>
                      <a:r>
                        <a:rPr lang="en-US" sz="1800" dirty="0" smtClean="0">
                          <a:effectLst/>
                        </a:rPr>
                        <a:t>]</a:t>
                      </a:r>
                      <a:r>
                        <a:rPr lang="ru-RU" sz="1800" dirty="0" smtClean="0">
                          <a:effectLst/>
                        </a:rPr>
                        <a:t> (</a:t>
                      </a:r>
                      <a:r>
                        <a:rPr lang="en-US" sz="1800" dirty="0" smtClean="0">
                          <a:effectLst/>
                        </a:rPr>
                        <a:t>time</a:t>
                      </a:r>
                      <a:r>
                        <a:rPr lang="ru-RU" sz="1800" dirty="0" smtClean="0">
                          <a:effectLst/>
                        </a:rPr>
                        <a:t>)</a:t>
                      </a:r>
                      <a:r>
                        <a:rPr lang="ru-RU" sz="1800" baseline="0" dirty="0" smtClean="0">
                          <a:effectLst/>
                        </a:rPr>
                        <a:t> – в </a:t>
                      </a:r>
                      <a:r>
                        <a:rPr lang="en-US" sz="1800" baseline="0" dirty="0" smtClean="0">
                          <a:effectLst/>
                        </a:rPr>
                        <a:t>[</a:t>
                      </a:r>
                      <a:r>
                        <a:rPr lang="ru-RU" sz="1800" baseline="0" dirty="0" smtClean="0">
                          <a:effectLst/>
                        </a:rPr>
                        <a:t>законе</a:t>
                      </a:r>
                      <a:r>
                        <a:rPr lang="en-US" sz="1800" baseline="0" dirty="0" smtClean="0">
                          <a:effectLst/>
                        </a:rPr>
                        <a:t>]</a:t>
                      </a:r>
                      <a:r>
                        <a:rPr lang="ru-RU" sz="1800" baseline="0" dirty="0" smtClean="0">
                          <a:effectLst/>
                        </a:rPr>
                        <a:t> (</a:t>
                      </a:r>
                      <a:r>
                        <a:rPr lang="en-US" sz="1800" dirty="0" err="1" smtClean="0">
                          <a:effectLst/>
                        </a:rPr>
                        <a:t>loc</a:t>
                      </a:r>
                      <a:r>
                        <a:rPr lang="ru-RU" sz="1800" dirty="0" smtClean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3882934"/>
                  </a:ext>
                </a:extLst>
              </a:tr>
              <a:tr h="16773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effectLst/>
                        </a:rPr>
                        <a:t>Government</a:t>
                      </a:r>
                      <a:r>
                        <a:rPr lang="en-US" sz="1800" dirty="0" smtClean="0">
                          <a:effectLst/>
                        </a:rPr>
                        <a:t>:: </a:t>
                      </a:r>
                      <a:r>
                        <a:rPr lang="en-US" sz="1800" dirty="0" err="1">
                          <a:effectLst/>
                        </a:rPr>
                        <a:t>executive_power</a:t>
                      </a:r>
                      <a:r>
                        <a:rPr lang="en-US" sz="1800" dirty="0">
                          <a:effectLst/>
                        </a:rPr>
                        <a:t> | parliament(</a:t>
                      </a:r>
                      <a:r>
                        <a:rPr lang="en-US" sz="1800" dirty="0" err="1">
                          <a:effectLst/>
                        </a:rPr>
                        <a:t>low_parliament|high_parliament</a:t>
                      </a:r>
                      <a:r>
                        <a:rPr lang="en-US" sz="1800" dirty="0">
                          <a:effectLst/>
                        </a:rPr>
                        <a:t>) | court | </a:t>
                      </a:r>
                      <a:r>
                        <a:rPr lang="en-US" sz="1800" dirty="0" err="1">
                          <a:effectLst/>
                        </a:rPr>
                        <a:t>const_court</a:t>
                      </a:r>
                      <a:r>
                        <a:rPr lang="en-US" sz="1800" dirty="0">
                          <a:effectLst/>
                        </a:rPr>
                        <a:t> | country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# for </a:t>
                      </a:r>
                      <a:r>
                        <a:rPr lang="en-US" sz="1800" i="1" dirty="0" err="1">
                          <a:effectLst/>
                        </a:rPr>
                        <a:t>PropNP</a:t>
                      </a:r>
                      <a:r>
                        <a:rPr lang="en-US" sz="1800" i="1" dirty="0">
                          <a:effectLst/>
                        </a:rPr>
                        <a:t> (proper name phrase)</a:t>
                      </a:r>
                      <a:endParaRPr lang="ru-RU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ru-RU" sz="1800" dirty="0" smtClean="0">
                          <a:effectLst/>
                        </a:rPr>
                        <a:t>Верховный суд (</a:t>
                      </a:r>
                      <a:r>
                        <a:rPr lang="en-US" sz="1800" dirty="0" smtClean="0">
                          <a:effectLst/>
                        </a:rPr>
                        <a:t>court</a:t>
                      </a:r>
                      <a:r>
                        <a:rPr lang="ru-RU" sz="1800" dirty="0" smtClean="0">
                          <a:effectLst/>
                        </a:rPr>
                        <a:t>) – суд,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Госдума (</a:t>
                      </a:r>
                      <a:r>
                        <a:rPr lang="en-US" sz="1800" dirty="0" err="1" smtClean="0">
                          <a:effectLst/>
                        </a:rPr>
                        <a:t>low_parliament</a:t>
                      </a:r>
                      <a:r>
                        <a:rPr lang="ru-RU" sz="1800" dirty="0" smtClean="0">
                          <a:effectLst/>
                        </a:rPr>
                        <a:t>)</a:t>
                      </a:r>
                      <a:r>
                        <a:rPr lang="ru-RU" sz="1800" baseline="0" dirty="0" smtClean="0">
                          <a:effectLst/>
                        </a:rPr>
                        <a:t> – парламенте/думе, Россия/РФ (</a:t>
                      </a:r>
                      <a:r>
                        <a:rPr lang="en-US" sz="1800" dirty="0" smtClean="0">
                          <a:effectLst/>
                        </a:rPr>
                        <a:t>country</a:t>
                      </a: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) – страна.</a:t>
                      </a:r>
                      <a:endParaRPr lang="ru-RU" sz="1800" dirty="0" smtClean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483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69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38125"/>
            <a:ext cx="9601200" cy="1485900"/>
          </a:xfrm>
        </p:spPr>
        <p:txBody>
          <a:bodyPr/>
          <a:lstStyle/>
          <a:p>
            <a:r>
              <a:rPr lang="ru-RU" dirty="0" smtClean="0"/>
              <a:t>Грамматика на уровне аффиксов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701163"/>
              </p:ext>
            </p:extLst>
          </p:nvPr>
        </p:nvGraphicFramePr>
        <p:xfrm>
          <a:off x="1371600" y="1386475"/>
          <a:ext cx="9456821" cy="46726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037">
                  <a:extLst>
                    <a:ext uri="{9D8B030D-6E8A-4147-A177-3AD203B41FA5}">
                      <a16:colId xmlns:a16="http://schemas.microsoft.com/office/drawing/2014/main" val="615837132"/>
                    </a:ext>
                  </a:extLst>
                </a:gridCol>
                <a:gridCol w="5878510">
                  <a:extLst>
                    <a:ext uri="{9D8B030D-6E8A-4147-A177-3AD203B41FA5}">
                      <a16:colId xmlns:a16="http://schemas.microsoft.com/office/drawing/2014/main" val="3127053895"/>
                    </a:ext>
                  </a:extLst>
                </a:gridCol>
                <a:gridCol w="3152274">
                  <a:extLst>
                    <a:ext uri="{9D8B030D-6E8A-4147-A177-3AD203B41FA5}">
                      <a16:colId xmlns:a16="http://schemas.microsoft.com/office/drawing/2014/main" val="968918459"/>
                    </a:ext>
                  </a:extLst>
                </a:gridCol>
              </a:tblGrid>
              <a:tr h="577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Грамматика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Пример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221344"/>
                  </a:ext>
                </a:extLst>
              </a:tr>
              <a:tr h="1171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dirty="0" smtClean="0">
                          <a:effectLst/>
                        </a:rPr>
                        <a:t>Region:</a:t>
                      </a:r>
                      <a:r>
                        <a:rPr lang="en-US" sz="1600" dirty="0" smtClean="0">
                          <a:effectLst/>
                        </a:rPr>
                        <a:t>: </a:t>
                      </a:r>
                      <a:r>
                        <a:rPr lang="en-US" sz="1600" dirty="0">
                          <a:effectLst/>
                        </a:rPr>
                        <a:t>district | state | international | bilateral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# for NP and </a:t>
                      </a:r>
                      <a:r>
                        <a:rPr lang="en-US" sz="1600" i="1" dirty="0" err="1">
                          <a:effectLst/>
                        </a:rPr>
                        <a:t>PropNP</a:t>
                      </a:r>
                      <a:r>
                        <a:rPr lang="en-US" sz="1600" i="1" dirty="0">
                          <a:effectLst/>
                        </a:rPr>
                        <a:t> (used with Government and Doc)</a:t>
                      </a:r>
                      <a:endParaRPr lang="ru-RU" sz="1600" i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# state means country</a:t>
                      </a:r>
                      <a:endParaRPr lang="ru-RU" sz="16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ru-RU" sz="1600" dirty="0" smtClean="0">
                          <a:effectLst/>
                        </a:rPr>
                        <a:t>Амурской</a:t>
                      </a:r>
                      <a:r>
                        <a:rPr lang="ru-RU" sz="1600" baseline="0" dirty="0" smtClean="0">
                          <a:effectLst/>
                        </a:rPr>
                        <a:t> области (</a:t>
                      </a:r>
                      <a:r>
                        <a:rPr lang="en-US" sz="1600" dirty="0" smtClean="0">
                          <a:effectLst/>
                        </a:rPr>
                        <a:t>district</a:t>
                      </a:r>
                      <a:r>
                        <a:rPr lang="ru-RU" sz="1600" dirty="0" smtClean="0">
                          <a:effectLst/>
                        </a:rPr>
                        <a:t>) – региона,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Российской Федерации (</a:t>
                      </a:r>
                      <a:r>
                        <a:rPr lang="en-US" sz="1600" dirty="0" smtClean="0">
                          <a:effectLst/>
                        </a:rPr>
                        <a:t>state</a:t>
                      </a:r>
                      <a:r>
                        <a:rPr lang="ru-RU" sz="1600" dirty="0" smtClean="0">
                          <a:effectLst/>
                        </a:rPr>
                        <a:t>) - страны,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Интерпол (</a:t>
                      </a:r>
                      <a:r>
                        <a:rPr lang="en-US" sz="1600" dirty="0" smtClean="0">
                          <a:effectLst/>
                        </a:rPr>
                        <a:t>international</a:t>
                      </a:r>
                      <a:r>
                        <a:rPr lang="ru-RU" sz="1600" dirty="0" smtClean="0">
                          <a:effectLst/>
                        </a:rPr>
                        <a:t>) – международной</a:t>
                      </a:r>
                      <a:r>
                        <a:rPr lang="ru-RU" sz="1600" baseline="0" dirty="0" smtClean="0">
                          <a:effectLst/>
                        </a:rPr>
                        <a:t> …,</a:t>
                      </a:r>
                      <a:r>
                        <a:rPr lang="ru-RU" sz="1600" dirty="0" smtClean="0">
                          <a:effectLst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Российско-китайский договор (</a:t>
                      </a:r>
                      <a:r>
                        <a:rPr lang="en-US" sz="1600" dirty="0" smtClean="0">
                          <a:effectLst/>
                        </a:rPr>
                        <a:t>bilateral</a:t>
                      </a: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) - ?</a:t>
                      </a:r>
                      <a:endParaRPr lang="ru-RU" sz="1600" dirty="0" smtClean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5706723"/>
                  </a:ext>
                </a:extLst>
              </a:tr>
              <a:tr h="9304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</a:rPr>
                        <a:t>Formal</a:t>
                      </a:r>
                      <a:r>
                        <a:rPr lang="en-US" sz="1600" b="1" dirty="0" smtClean="0">
                          <a:effectLst/>
                        </a:rPr>
                        <a:t>::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formal | </a:t>
                      </a:r>
                      <a:r>
                        <a:rPr lang="en-US" sz="1600" dirty="0" err="1">
                          <a:effectLst/>
                        </a:rPr>
                        <a:t>non_formal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# stands for official style</a:t>
                      </a:r>
                      <a:endParaRPr lang="ru-RU" sz="16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Российская Федерация (</a:t>
                      </a:r>
                      <a:r>
                        <a:rPr lang="en-US" sz="1600" dirty="0" smtClean="0">
                          <a:effectLst/>
                        </a:rPr>
                        <a:t>formal</a:t>
                      </a:r>
                      <a:r>
                        <a:rPr lang="ru-RU" sz="1600" dirty="0" smtClean="0">
                          <a:effectLst/>
                        </a:rPr>
                        <a:t>)</a:t>
                      </a:r>
                      <a:r>
                        <a:rPr lang="ru-RU" sz="1600" baseline="0" dirty="0" smtClean="0">
                          <a:effectLst/>
                        </a:rPr>
                        <a:t> – Россия (</a:t>
                      </a:r>
                      <a:r>
                        <a:rPr lang="en-US" sz="1600" dirty="0" err="1" smtClean="0">
                          <a:effectLst/>
                        </a:rPr>
                        <a:t>non_formal</a:t>
                      </a:r>
                      <a:r>
                        <a:rPr lang="ru-RU" sz="1600" dirty="0" smtClean="0">
                          <a:effectLst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9252222"/>
                  </a:ext>
                </a:extLst>
              </a:tr>
              <a:tr h="10904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Judicial_term</a:t>
                      </a:r>
                      <a:r>
                        <a:rPr lang="en-US" sz="18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jud_term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non_jud_term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Несовершеннолетний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jud_term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– ребенок 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non_jud_term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Недееспособный </a:t>
                      </a:r>
                      <a:r>
                        <a:rPr lang="ru-RU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jud_term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6752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8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9601200" cy="1485900"/>
          </a:xfrm>
        </p:spPr>
        <p:txBody>
          <a:bodyPr/>
          <a:lstStyle/>
          <a:p>
            <a:r>
              <a:rPr lang="ru-RU" dirty="0" smtClean="0"/>
              <a:t>Грамматика на уровне правил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733023"/>
              </p:ext>
            </p:extLst>
          </p:nvPr>
        </p:nvGraphicFramePr>
        <p:xfrm>
          <a:off x="1371602" y="1235241"/>
          <a:ext cx="9601198" cy="5209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221">
                  <a:extLst>
                    <a:ext uri="{9D8B030D-6E8A-4147-A177-3AD203B41FA5}">
                      <a16:colId xmlns:a16="http://schemas.microsoft.com/office/drawing/2014/main" val="1004281477"/>
                    </a:ext>
                  </a:extLst>
                </a:gridCol>
                <a:gridCol w="4352278">
                  <a:extLst>
                    <a:ext uri="{9D8B030D-6E8A-4147-A177-3AD203B41FA5}">
                      <a16:colId xmlns:a16="http://schemas.microsoft.com/office/drawing/2014/main" val="1004724228"/>
                    </a:ext>
                  </a:extLst>
                </a:gridCol>
                <a:gridCol w="4671699">
                  <a:extLst>
                    <a:ext uri="{9D8B030D-6E8A-4147-A177-3AD203B41FA5}">
                      <a16:colId xmlns:a16="http://schemas.microsoft.com/office/drawing/2014/main" val="492226304"/>
                    </a:ext>
                  </a:extLst>
                </a:gridCol>
              </a:tblGrid>
              <a:tr h="4170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49" marR="570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Грамматика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49" marR="570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Пример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49" marR="57049" marT="0" marB="0"/>
                </a:tc>
                <a:extLst>
                  <a:ext uri="{0D108BD9-81ED-4DB2-BD59-A6C34878D82A}">
                    <a16:rowId xmlns:a16="http://schemas.microsoft.com/office/drawing/2014/main" val="2027668483"/>
                  </a:ext>
                </a:extLst>
              </a:tr>
              <a:tr h="9376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49" marR="570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</a:rPr>
                        <a:t>S</a:t>
                      </a:r>
                      <a:r>
                        <a:rPr lang="en-US" sz="1600" b="1" dirty="0">
                          <a:effectLst/>
                        </a:rPr>
                        <a:t>: Verb</a:t>
                      </a:r>
                      <a:r>
                        <a:rPr lang="en-US" sz="1600" dirty="0">
                          <a:effectLst/>
                        </a:rPr>
                        <a:t>(predicate, past tense, 3</a:t>
                      </a:r>
                      <a:r>
                        <a:rPr lang="en-US" sz="1600" baseline="30000" dirty="0">
                          <a:effectLst/>
                        </a:rPr>
                        <a:t>rd</a:t>
                      </a:r>
                      <a:r>
                        <a:rPr lang="en-US" sz="1600" dirty="0">
                          <a:effectLst/>
                        </a:rPr>
                        <a:t> , sing)  </a:t>
                      </a:r>
                      <a:r>
                        <a:rPr lang="en-US" sz="1600" b="1" dirty="0" err="1">
                          <a:effectLst/>
                        </a:rPr>
                        <a:t>PropNP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low_parliament|high_parliament</a:t>
                      </a:r>
                      <a:r>
                        <a:rPr lang="en-US" sz="1600" dirty="0">
                          <a:effectLst/>
                        </a:rPr>
                        <a:t>, state, </a:t>
                      </a:r>
                      <a:r>
                        <a:rPr lang="en-US" sz="1600" dirty="0" err="1">
                          <a:effectLst/>
                        </a:rPr>
                        <a:t>jud_term</a:t>
                      </a:r>
                      <a:r>
                        <a:rPr lang="en-US" sz="1600" dirty="0">
                          <a:effectLst/>
                        </a:rPr>
                        <a:t>, formal) </a:t>
                      </a:r>
                      <a:r>
                        <a:rPr lang="en-US" sz="1600" b="1" dirty="0">
                          <a:effectLst/>
                        </a:rPr>
                        <a:t>DATE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49" marR="570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1) Принят Государственной Думой 25 апреля 2009 года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2) Одобрен Советом Федерации 29 декабря 2008 года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49" marR="57049" marT="0" marB="0"/>
                </a:tc>
                <a:extLst>
                  <a:ext uri="{0D108BD9-81ED-4DB2-BD59-A6C34878D82A}">
                    <a16:rowId xmlns:a16="http://schemas.microsoft.com/office/drawing/2014/main" val="4194653361"/>
                  </a:ext>
                </a:extLst>
              </a:tr>
              <a:tr h="18752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49" marR="570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</a:rPr>
                        <a:t>S</a:t>
                      </a:r>
                      <a:r>
                        <a:rPr lang="en-US" sz="1600" dirty="0">
                          <a:effectLst/>
                        </a:rPr>
                        <a:t>: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(nom., </a:t>
                      </a:r>
                      <a:r>
                        <a:rPr lang="en-US" sz="1600" dirty="0" err="1">
                          <a:effectLst/>
                        </a:rPr>
                        <a:t>plur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anim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jud_term</a:t>
                      </a:r>
                      <a:r>
                        <a:rPr lang="en-US" sz="1600" dirty="0">
                          <a:effectLst/>
                        </a:rPr>
                        <a:t>, formal), </a:t>
                      </a:r>
                      <a:r>
                        <a:rPr lang="en-US" sz="1600" b="1" dirty="0" err="1">
                          <a:effectLst/>
                        </a:rPr>
                        <a:t>Prtf</a:t>
                      </a:r>
                      <a:r>
                        <a:rPr lang="en-US" sz="1600" dirty="0">
                          <a:effectLst/>
                        </a:rPr>
                        <a:t>(past perf, </a:t>
                      </a:r>
                      <a:r>
                        <a:rPr lang="en-US" sz="1600" dirty="0" err="1">
                          <a:effectLst/>
                        </a:rPr>
                        <a:t>pl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en-US" sz="1600" b="1" dirty="0">
                          <a:effectLst/>
                        </a:rPr>
                        <a:t>Prep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loc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en-US" sz="1600" b="1" dirty="0" err="1">
                          <a:effectLst/>
                        </a:rPr>
                        <a:t>Prtf</a:t>
                      </a:r>
                      <a:r>
                        <a:rPr lang="en-US" sz="1600" dirty="0">
                          <a:effectLst/>
                        </a:rPr>
                        <a:t>(past perf, </a:t>
                      </a:r>
                      <a:r>
                        <a:rPr lang="en-US" sz="1600" dirty="0" err="1">
                          <a:effectLst/>
                        </a:rPr>
                        <a:t>prepos</a:t>
                      </a:r>
                      <a:r>
                        <a:rPr lang="en-US" sz="1600" dirty="0">
                          <a:effectLst/>
                        </a:rPr>
                        <a:t>, sing, </a:t>
                      </a:r>
                      <a:r>
                        <a:rPr lang="en-US" sz="1600" dirty="0" err="1">
                          <a:effectLst/>
                        </a:rPr>
                        <a:t>masc</a:t>
                      </a:r>
                      <a:r>
                        <a:rPr lang="en-US" sz="1600" dirty="0">
                          <a:effectLst/>
                        </a:rPr>
                        <a:t>, “</a:t>
                      </a:r>
                      <a:r>
                        <a:rPr lang="en-US" sz="1600" dirty="0" err="1">
                          <a:effectLst/>
                        </a:rPr>
                        <a:t>установленный</a:t>
                      </a:r>
                      <a:r>
                        <a:rPr lang="en-US" sz="1600" dirty="0">
                          <a:effectLst/>
                        </a:rPr>
                        <a:t>”, +noun) </a:t>
                      </a:r>
                      <a:r>
                        <a:rPr lang="en-US" sz="1600" b="1" dirty="0" err="1">
                          <a:effectLst/>
                        </a:rPr>
                        <a:t>Adj</a:t>
                      </a:r>
                      <a:r>
                        <a:rPr lang="en-US" sz="1600" dirty="0">
                          <a:effectLst/>
                        </a:rPr>
                        <a:t>(gen, sing, </a:t>
                      </a:r>
                      <a:r>
                        <a:rPr lang="en-US" sz="1600" dirty="0" err="1">
                          <a:effectLst/>
                        </a:rPr>
                        <a:t>masc</a:t>
                      </a:r>
                      <a:r>
                        <a:rPr lang="en-US" sz="1600" dirty="0">
                          <a:effectLst/>
                        </a:rPr>
                        <a:t>, +noun) (</a:t>
                      </a:r>
                      <a:r>
                        <a:rPr lang="en-US" sz="1600" b="1" dirty="0">
                          <a:effectLst/>
                        </a:rPr>
                        <a:t>NP</a:t>
                      </a:r>
                      <a:r>
                        <a:rPr lang="en-US" sz="1600" dirty="0">
                          <a:effectLst/>
                        </a:rPr>
                        <a:t>(gen, doc, formal, </a:t>
                      </a:r>
                      <a:r>
                        <a:rPr lang="en-US" sz="1600" dirty="0" err="1">
                          <a:effectLst/>
                        </a:rPr>
                        <a:t>jud_term</a:t>
                      </a:r>
                      <a:r>
                        <a:rPr lang="en-US" sz="1600" dirty="0">
                          <a:effectLst/>
                        </a:rPr>
                        <a:t>) | </a:t>
                      </a:r>
                      <a:r>
                        <a:rPr lang="en-US" sz="1600" b="1" dirty="0">
                          <a:effectLst/>
                        </a:rPr>
                        <a:t>NP</a:t>
                      </a:r>
                      <a:r>
                        <a:rPr lang="en-US" sz="1600" dirty="0">
                          <a:effectLst/>
                        </a:rPr>
                        <a:t>(gen, doc, formal, </a:t>
                      </a:r>
                      <a:r>
                        <a:rPr lang="en-US" sz="1600" dirty="0" err="1">
                          <a:effectLst/>
                        </a:rPr>
                        <a:t>jud_term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en-US" sz="1600" b="1" dirty="0">
                          <a:effectLst/>
                        </a:rPr>
                        <a:t>NP</a:t>
                      </a:r>
                      <a:r>
                        <a:rPr lang="en-US" sz="1600" dirty="0">
                          <a:effectLst/>
                        </a:rPr>
                        <a:t>(region, government, formal))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prepos</a:t>
                      </a:r>
                      <a:r>
                        <a:rPr lang="en-US" sz="1600" dirty="0">
                          <a:effectLst/>
                        </a:rPr>
                        <a:t>, sing, </a:t>
                      </a:r>
                      <a:r>
                        <a:rPr lang="en-US" sz="1600" dirty="0" err="1">
                          <a:effectLst/>
                        </a:rPr>
                        <a:t>masc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en-US" sz="1600" b="1" dirty="0">
                          <a:effectLst/>
                        </a:rPr>
                        <a:t>NP</a:t>
                      </a:r>
                      <a:r>
                        <a:rPr lang="en-US" sz="1600" dirty="0">
                          <a:effectLst/>
                        </a:rPr>
                        <a:t>(formal, </a:t>
                      </a:r>
                      <a:r>
                        <a:rPr lang="en-US" sz="1600" dirty="0" err="1">
                          <a:effectLst/>
                        </a:rPr>
                        <a:t>jud_term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49" marR="570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1) граждане, получившие в установленном настоящим Федеральным законом порядке статус патентного поверенного [и осуществляющие деятельность …]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2) граждане, признанные в установленном законодательством Российской Федерации порядке недееспособными [или ограниченно дееспособными …]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49" marR="57049" marT="0" marB="0"/>
                </a:tc>
                <a:extLst>
                  <a:ext uri="{0D108BD9-81ED-4DB2-BD59-A6C34878D82A}">
                    <a16:rowId xmlns:a16="http://schemas.microsoft.com/office/drawing/2014/main" val="2628444972"/>
                  </a:ext>
                </a:extLst>
              </a:tr>
              <a:tr h="1687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49" marR="570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</a:rPr>
                        <a:t>S</a:t>
                      </a:r>
                      <a:r>
                        <a:rPr lang="en-US" sz="1600" b="1" dirty="0">
                          <a:effectLst/>
                        </a:rPr>
                        <a:t>: </a:t>
                      </a:r>
                      <a:r>
                        <a:rPr lang="en-US" sz="1600" b="1" dirty="0" err="1">
                          <a:effectLst/>
                        </a:rPr>
                        <a:t>Adj</a:t>
                      </a:r>
                      <a:r>
                        <a:rPr lang="en-US" sz="1600" dirty="0">
                          <a:effectLst/>
                        </a:rPr>
                        <a:t>(nom, sing, formal) </a:t>
                      </a:r>
                      <a:r>
                        <a:rPr lang="en-US" sz="1600" b="1" dirty="0">
                          <a:effectLst/>
                        </a:rPr>
                        <a:t>NP</a:t>
                      </a:r>
                      <a:r>
                        <a:rPr lang="en-US" sz="1600" dirty="0">
                          <a:effectLst/>
                        </a:rPr>
                        <a:t>(subj, law, state, </a:t>
                      </a:r>
                      <a:r>
                        <a:rPr lang="en-US" sz="1600" dirty="0" err="1">
                          <a:effectLst/>
                        </a:rPr>
                        <a:t>jud_term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en-US" sz="1600" b="1" dirty="0">
                          <a:effectLst/>
                        </a:rPr>
                        <a:t>Verb</a:t>
                      </a:r>
                      <a:r>
                        <a:rPr lang="en-US" sz="1600" dirty="0">
                          <a:effectLst/>
                        </a:rPr>
                        <a:t>(predicate, </a:t>
                      </a:r>
                      <a:r>
                        <a:rPr lang="en-US" sz="1600" dirty="0" err="1">
                          <a:effectLst/>
                        </a:rPr>
                        <a:t>pres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indic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imperf</a:t>
                      </a:r>
                      <a:r>
                        <a:rPr lang="en-US" sz="1600" dirty="0">
                          <a:effectLst/>
                        </a:rPr>
                        <a:t>, 3</a:t>
                      </a:r>
                      <a:r>
                        <a:rPr lang="en-US" sz="1600" baseline="30000" dirty="0">
                          <a:effectLst/>
                        </a:rPr>
                        <a:t>rd</a:t>
                      </a:r>
                      <a:r>
                        <a:rPr lang="en-US" sz="1600" dirty="0">
                          <a:effectLst/>
                        </a:rPr>
                        <a:t>, sing) (</a:t>
                      </a:r>
                      <a:r>
                        <a:rPr lang="en-US" sz="1600" b="1" dirty="0">
                          <a:effectLst/>
                        </a:rPr>
                        <a:t>Prep</a:t>
                      </a:r>
                      <a:r>
                        <a:rPr lang="en-US" sz="1600" dirty="0">
                          <a:effectLst/>
                        </a:rPr>
                        <a:t>(time)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(gen, </a:t>
                      </a:r>
                      <a:r>
                        <a:rPr lang="en-US" sz="1600" dirty="0" err="1">
                          <a:effectLst/>
                        </a:rPr>
                        <a:t>masc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en-US" sz="1600" b="1" dirty="0">
                          <a:effectLst/>
                        </a:rPr>
                        <a:t>Pronoun</a:t>
                      </a:r>
                      <a:r>
                        <a:rPr lang="en-US" sz="1600" dirty="0">
                          <a:effectLst/>
                        </a:rPr>
                        <a:t>(gen, </a:t>
                      </a:r>
                      <a:r>
                        <a:rPr lang="en-US" sz="1600" dirty="0" err="1">
                          <a:effectLst/>
                        </a:rPr>
                        <a:t>masc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en-US" sz="1600" b="1" dirty="0" err="1">
                          <a:effectLst/>
                        </a:rPr>
                        <a:t>Adj</a:t>
                      </a:r>
                      <a:r>
                        <a:rPr lang="en-US" sz="1600" dirty="0">
                          <a:effectLst/>
                        </a:rPr>
                        <a:t>(gen, </a:t>
                      </a:r>
                      <a:r>
                        <a:rPr lang="en-US" sz="1600" dirty="0" err="1">
                          <a:effectLst/>
                        </a:rPr>
                        <a:t>masc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(gen, </a:t>
                      </a:r>
                      <a:r>
                        <a:rPr lang="en-US" sz="1600" dirty="0" err="1">
                          <a:effectLst/>
                        </a:rPr>
                        <a:t>neutr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jud_term</a:t>
                      </a:r>
                      <a:r>
                        <a:rPr lang="en-US" sz="1600" dirty="0">
                          <a:effectLst/>
                        </a:rPr>
                        <a:t>, formal)| </a:t>
                      </a:r>
                      <a:r>
                        <a:rPr lang="en-US" sz="1600" b="1" dirty="0">
                          <a:effectLst/>
                        </a:rPr>
                        <a:t>Prep</a:t>
                      </a:r>
                      <a:r>
                        <a:rPr lang="en-US" sz="1600" dirty="0">
                          <a:effectLst/>
                        </a:rPr>
                        <a:t>(time, + noun)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acc</a:t>
                      </a:r>
                      <a:r>
                        <a:rPr lang="en-US" sz="1600" dirty="0">
                          <a:effectLst/>
                        </a:rPr>
                        <a:t>, fem, “</a:t>
                      </a:r>
                      <a:r>
                        <a:rPr lang="en-US" sz="1600" dirty="0" err="1">
                          <a:effectLst/>
                        </a:rPr>
                        <a:t>сила</a:t>
                      </a:r>
                      <a:r>
                        <a:rPr lang="en-US" sz="1600" dirty="0">
                          <a:effectLst/>
                        </a:rPr>
                        <a:t>”) </a:t>
                      </a:r>
                      <a:r>
                        <a:rPr lang="en-US" sz="1600" b="1" dirty="0">
                          <a:effectLst/>
                        </a:rPr>
                        <a:t>DATE Prep</a:t>
                      </a:r>
                      <a:r>
                        <a:rPr lang="en-US" sz="1600" dirty="0">
                          <a:effectLst/>
                        </a:rPr>
                        <a:t>(time) </a:t>
                      </a:r>
                      <a:r>
                        <a:rPr lang="en-US" sz="1600" b="1" dirty="0">
                          <a:effectLst/>
                        </a:rPr>
                        <a:t>TIME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49" marR="57049" marT="0" marB="0"/>
                </a:tc>
                <a:tc>
                  <a:txBody>
                    <a:bodyPr/>
                    <a:lstStyle/>
                    <a:p>
                      <a:pPr indent="44958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1) Настоящий Федеральный закон вступает в силу по истечении одного месяца со дня его официального опубликования2) Настоящий Федеральный закон вступает в силу 26 октября 2014 года в 2 часа 00 минут. 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49" marR="57049" marT="0" marB="0"/>
                </a:tc>
                <a:extLst>
                  <a:ext uri="{0D108BD9-81ED-4DB2-BD59-A6C34878D82A}">
                    <a16:rowId xmlns:a16="http://schemas.microsoft.com/office/drawing/2014/main" val="828635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2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142875"/>
            <a:ext cx="9667875" cy="1066800"/>
          </a:xfrm>
        </p:spPr>
        <p:txBody>
          <a:bodyPr/>
          <a:lstStyle/>
          <a:p>
            <a:r>
              <a:rPr lang="ru-RU" dirty="0" smtClean="0"/>
              <a:t>Грамматика на уровне аффиксов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214500"/>
              </p:ext>
            </p:extLst>
          </p:nvPr>
        </p:nvGraphicFramePr>
        <p:xfrm>
          <a:off x="1441063" y="1029201"/>
          <a:ext cx="9820495" cy="5051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7421">
                  <a:extLst>
                    <a:ext uri="{9D8B030D-6E8A-4147-A177-3AD203B41FA5}">
                      <a16:colId xmlns:a16="http://schemas.microsoft.com/office/drawing/2014/main" val="1284662854"/>
                    </a:ext>
                  </a:extLst>
                </a:gridCol>
                <a:gridCol w="4083558">
                  <a:extLst>
                    <a:ext uri="{9D8B030D-6E8A-4147-A177-3AD203B41FA5}">
                      <a16:colId xmlns:a16="http://schemas.microsoft.com/office/drawing/2014/main" val="3616012352"/>
                    </a:ext>
                  </a:extLst>
                </a:gridCol>
                <a:gridCol w="5149516">
                  <a:extLst>
                    <a:ext uri="{9D8B030D-6E8A-4147-A177-3AD203B41FA5}">
                      <a16:colId xmlns:a16="http://schemas.microsoft.com/office/drawing/2014/main" val="3587629442"/>
                    </a:ext>
                  </a:extLst>
                </a:gridCol>
              </a:tblGrid>
              <a:tr h="6552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7" marR="54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Грамматика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7" marR="54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Пример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7" marR="54767" marT="0" marB="0"/>
                </a:tc>
                <a:extLst>
                  <a:ext uri="{0D108BD9-81ED-4DB2-BD59-A6C34878D82A}">
                    <a16:rowId xmlns:a16="http://schemas.microsoft.com/office/drawing/2014/main" val="3550603042"/>
                  </a:ext>
                </a:extLst>
              </a:tr>
              <a:tr h="14661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7" marR="54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</a:rPr>
                        <a:t>S</a:t>
                      </a:r>
                      <a:r>
                        <a:rPr lang="en-US" sz="1600" b="1" dirty="0">
                          <a:effectLst/>
                        </a:rPr>
                        <a:t>: </a:t>
                      </a:r>
                      <a:r>
                        <a:rPr lang="en-US" sz="1600" b="1" dirty="0" err="1">
                          <a:effectLst/>
                        </a:rPr>
                        <a:t>PropNP</a:t>
                      </a:r>
                      <a:r>
                        <a:rPr lang="en-US" sz="1600" dirty="0">
                          <a:effectLst/>
                        </a:rPr>
                        <a:t>(subj, nom, </a:t>
                      </a:r>
                      <a:r>
                        <a:rPr lang="en-US" sz="1600" dirty="0" err="1">
                          <a:effectLst/>
                        </a:rPr>
                        <a:t>executive_power</a:t>
                      </a:r>
                      <a:r>
                        <a:rPr lang="en-US" sz="1600" dirty="0">
                          <a:effectLst/>
                        </a:rPr>
                        <a:t>, state, </a:t>
                      </a:r>
                      <a:r>
                        <a:rPr lang="en-US" sz="1600" dirty="0" err="1">
                          <a:effectLst/>
                        </a:rPr>
                        <a:t>jud_term</a:t>
                      </a:r>
                      <a:r>
                        <a:rPr lang="en-US" sz="1600" dirty="0">
                          <a:effectLst/>
                        </a:rPr>
                        <a:t>, formal) </a:t>
                      </a:r>
                      <a:r>
                        <a:rPr lang="en-US" sz="1600" b="1" dirty="0" err="1" smtClean="0">
                          <a:effectLst/>
                        </a:rPr>
                        <a:t>AdvP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effectLst/>
                        </a:rPr>
                        <a:t>Verb</a:t>
                      </a:r>
                      <a:r>
                        <a:rPr lang="en-US" sz="1600" dirty="0">
                          <a:effectLst/>
                        </a:rPr>
                        <a:t>(predicate, </a:t>
                      </a:r>
                      <a:r>
                        <a:rPr lang="en-US" sz="1600" dirty="0" err="1">
                          <a:effectLst/>
                        </a:rPr>
                        <a:t>pres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indic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imperf</a:t>
                      </a:r>
                      <a:r>
                        <a:rPr lang="en-US" sz="1600" dirty="0">
                          <a:effectLst/>
                        </a:rPr>
                        <a:t>, 3</a:t>
                      </a:r>
                      <a:r>
                        <a:rPr lang="en-US" sz="1600" baseline="30000" dirty="0">
                          <a:effectLst/>
                        </a:rPr>
                        <a:t>rd</a:t>
                      </a:r>
                      <a:r>
                        <a:rPr lang="en-US" sz="1600" dirty="0">
                          <a:effectLst/>
                        </a:rPr>
                        <a:t>, sing) </a:t>
                      </a:r>
                      <a:r>
                        <a:rPr lang="en-US" sz="1600" b="1" dirty="0">
                          <a:effectLst/>
                        </a:rPr>
                        <a:t>PP</a:t>
                      </a:r>
                      <a:r>
                        <a:rPr lang="en-US" sz="1600" dirty="0">
                          <a:effectLst/>
                        </a:rPr>
                        <a:t>| </a:t>
                      </a:r>
                      <a:r>
                        <a:rPr lang="en-US" sz="1600" b="1" dirty="0">
                          <a:effectLst/>
                        </a:rPr>
                        <a:t>Verb</a:t>
                      </a:r>
                      <a:r>
                        <a:rPr lang="en-US" sz="1600" dirty="0">
                          <a:effectLst/>
                        </a:rPr>
                        <a:t>(predicate, </a:t>
                      </a:r>
                      <a:r>
                        <a:rPr lang="en-US" sz="1600" dirty="0" err="1">
                          <a:effectLst/>
                        </a:rPr>
                        <a:t>pres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indic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imperf</a:t>
                      </a:r>
                      <a:r>
                        <a:rPr lang="en-US" sz="1600" dirty="0">
                          <a:effectLst/>
                        </a:rPr>
                        <a:t>, 3</a:t>
                      </a:r>
                      <a:r>
                        <a:rPr lang="en-US" sz="1600" baseline="30000" dirty="0">
                          <a:effectLst/>
                        </a:rPr>
                        <a:t>rd</a:t>
                      </a:r>
                      <a:r>
                        <a:rPr lang="en-US" sz="1600" dirty="0">
                          <a:effectLst/>
                        </a:rPr>
                        <a:t>, sing) </a:t>
                      </a:r>
                      <a:r>
                        <a:rPr lang="en-US" sz="1600" b="1" dirty="0">
                          <a:effectLst/>
                        </a:rPr>
                        <a:t>Prep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loc</a:t>
                      </a:r>
                      <a:r>
                        <a:rPr lang="en-US" sz="1600" dirty="0">
                          <a:effectLst/>
                        </a:rPr>
                        <a:t>, +noun)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(gen, sing, fem, ‘</a:t>
                      </a:r>
                      <a:r>
                        <a:rPr lang="ru-RU" sz="1600" dirty="0">
                          <a:effectLst/>
                        </a:rPr>
                        <a:t>форма</a:t>
                      </a:r>
                      <a:r>
                        <a:rPr lang="en-US" sz="1600" dirty="0">
                          <a:effectLst/>
                        </a:rPr>
                        <a:t>’)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obj</a:t>
                      </a:r>
                      <a:r>
                        <a:rPr lang="en-US" sz="1600" dirty="0">
                          <a:effectLst/>
                        </a:rPr>
                        <a:t>, nom, sing, fem, </a:t>
                      </a:r>
                      <a:r>
                        <a:rPr lang="en-US" sz="1600" dirty="0" err="1">
                          <a:effectLst/>
                        </a:rPr>
                        <a:t>inanim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7" marR="54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Федеральный орган исполнительной власти в области финансовых рынков в течение 10 рабочих дней со дня получения указанного уведомления дает в письменной форме согласие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7" marR="54767" marT="0" marB="0"/>
                </a:tc>
                <a:extLst>
                  <a:ext uri="{0D108BD9-81ED-4DB2-BD59-A6C34878D82A}">
                    <a16:rowId xmlns:a16="http://schemas.microsoft.com/office/drawing/2014/main" val="2807478417"/>
                  </a:ext>
                </a:extLst>
              </a:tr>
              <a:tr h="13188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7" marR="54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</a:rPr>
                        <a:t>S</a:t>
                      </a:r>
                      <a:r>
                        <a:rPr lang="en-US" sz="1600" dirty="0">
                          <a:effectLst/>
                        </a:rPr>
                        <a:t>: </a:t>
                      </a:r>
                      <a:r>
                        <a:rPr lang="en-US" sz="1600" b="1" dirty="0" err="1">
                          <a:effectLst/>
                        </a:rPr>
                        <a:t>Adv</a:t>
                      </a:r>
                      <a:r>
                        <a:rPr lang="en-US" sz="1600" dirty="0">
                          <a:effectLst/>
                        </a:rPr>
                        <a:t>(+noun)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(gen, sing) r’\d*’ </a:t>
                      </a:r>
                      <a:r>
                        <a:rPr lang="en-US" sz="1600" b="1" dirty="0">
                          <a:effectLst/>
                        </a:rPr>
                        <a:t>NP</a:t>
                      </a:r>
                      <a:r>
                        <a:rPr lang="en-US" sz="1600" dirty="0">
                          <a:effectLst/>
                        </a:rPr>
                        <a:t>(doc, </a:t>
                      </a:r>
                      <a:r>
                        <a:rPr lang="en-US" sz="1600" dirty="0" err="1">
                          <a:effectLst/>
                        </a:rPr>
                        <a:t>jud_term</a:t>
                      </a:r>
                      <a:r>
                        <a:rPr lang="en-US" sz="1600" dirty="0">
                          <a:effectLst/>
                        </a:rPr>
                        <a:t>, formal, gen) </a:t>
                      </a:r>
                      <a:r>
                        <a:rPr lang="en-US" sz="1600" b="1" dirty="0" err="1">
                          <a:effectLst/>
                        </a:rPr>
                        <a:t>PropNP</a:t>
                      </a:r>
                      <a:r>
                        <a:rPr lang="en-US" sz="1600" dirty="0">
                          <a:effectLst/>
                        </a:rPr>
                        <a:t>(doc, country, formal, gen)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(subj, nom) </a:t>
                      </a:r>
                      <a:r>
                        <a:rPr lang="en-US" sz="1600" b="1" dirty="0" smtClean="0">
                          <a:effectLst/>
                        </a:rPr>
                        <a:t>Verb</a:t>
                      </a:r>
                      <a:r>
                        <a:rPr lang="en-US" sz="1600" dirty="0" smtClean="0">
                          <a:effectLst/>
                        </a:rPr>
                        <a:t>(module</a:t>
                      </a:r>
                      <a:r>
                        <a:rPr lang="en-US" sz="1600" dirty="0">
                          <a:effectLst/>
                        </a:rPr>
                        <a:t>, predicate, </a:t>
                      </a:r>
                      <a:r>
                        <a:rPr lang="en-US" sz="1600" dirty="0" err="1">
                          <a:effectLst/>
                        </a:rPr>
                        <a:t>pres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indic</a:t>
                      </a:r>
                      <a:r>
                        <a:rPr lang="en-US" sz="1600" dirty="0">
                          <a:effectLst/>
                        </a:rPr>
                        <a:t>, 3rd, sing, </a:t>
                      </a:r>
                      <a:r>
                        <a:rPr lang="en-US" sz="1600" dirty="0" err="1">
                          <a:effectLst/>
                        </a:rPr>
                        <a:t>masc</a:t>
                      </a:r>
                      <a:r>
                        <a:rPr lang="en-US" sz="1600" dirty="0">
                          <a:effectLst/>
                        </a:rPr>
                        <a:t>, +</a:t>
                      </a:r>
                      <a:r>
                        <a:rPr lang="en-US" sz="1600" dirty="0" err="1">
                          <a:effectLst/>
                        </a:rPr>
                        <a:t>inf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en-US" sz="1600" b="1" dirty="0">
                          <a:effectLst/>
                        </a:rPr>
                        <a:t>Verb</a:t>
                      </a:r>
                      <a:r>
                        <a:rPr lang="en-US" sz="1600" dirty="0">
                          <a:effectLst/>
                        </a:rPr>
                        <a:t>(predicate, </a:t>
                      </a:r>
                      <a:r>
                        <a:rPr lang="en-US" sz="1600" dirty="0" err="1">
                          <a:effectLst/>
                        </a:rPr>
                        <a:t>inf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en-US" sz="1600" b="1" dirty="0" err="1">
                          <a:effectLst/>
                        </a:rPr>
                        <a:t>Adv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Prtf</a:t>
                      </a:r>
                      <a:r>
                        <a:rPr lang="en-US" sz="1600" dirty="0">
                          <a:effectLst/>
                        </a:rPr>
                        <a:t>(past, </a:t>
                      </a:r>
                      <a:r>
                        <a:rPr lang="en-US" sz="1600" dirty="0" err="1">
                          <a:effectLst/>
                        </a:rPr>
                        <a:t>pl</a:t>
                      </a:r>
                      <a:r>
                        <a:rPr lang="en-US" sz="1600" dirty="0">
                          <a:effectLst/>
                        </a:rPr>
                        <a:t>) (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pl</a:t>
                      </a:r>
                      <a:r>
                        <a:rPr lang="en-US" sz="1600" dirty="0">
                          <a:effectLst/>
                        </a:rPr>
                        <a:t>) |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pl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en-US" sz="1600" b="1" dirty="0" err="1">
                          <a:effectLst/>
                        </a:rPr>
                        <a:t>Conj</a:t>
                      </a:r>
                      <a:r>
                        <a:rPr lang="en-US" sz="1600" b="1" dirty="0">
                          <a:effectLst/>
                        </a:rPr>
                        <a:t> Noun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pl</a:t>
                      </a:r>
                      <a:r>
                        <a:rPr lang="en-US" sz="1600" dirty="0">
                          <a:effectLst/>
                        </a:rPr>
                        <a:t>))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7" marR="54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Согласно статье 57 Конституции Российской Федерации каждый обязан платить законно установленные налоги и сборы.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7" marR="54767" marT="0" marB="0"/>
                </a:tc>
                <a:extLst>
                  <a:ext uri="{0D108BD9-81ED-4DB2-BD59-A6C34878D82A}">
                    <a16:rowId xmlns:a16="http://schemas.microsoft.com/office/drawing/2014/main" val="637600303"/>
                  </a:ext>
                </a:extLst>
              </a:tr>
              <a:tr h="10241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6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7" marR="54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</a:rPr>
                        <a:t>S</a:t>
                      </a:r>
                      <a:r>
                        <a:rPr lang="en-US" sz="1600" dirty="0">
                          <a:effectLst/>
                        </a:rPr>
                        <a:t>: (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(subj, nom, </a:t>
                      </a:r>
                      <a:r>
                        <a:rPr lang="en-US" sz="1600" dirty="0" err="1">
                          <a:effectLst/>
                        </a:rPr>
                        <a:t>pl</a:t>
                      </a:r>
                      <a:r>
                        <a:rPr lang="en-US" sz="1600" dirty="0">
                          <a:effectLst/>
                        </a:rPr>
                        <a:t>, fem, </a:t>
                      </a:r>
                      <a:r>
                        <a:rPr lang="en-US" sz="1600" dirty="0" err="1">
                          <a:effectLst/>
                        </a:rPr>
                        <a:t>inanim</a:t>
                      </a:r>
                      <a:r>
                        <a:rPr lang="en-US" sz="1600" dirty="0">
                          <a:effectLst/>
                        </a:rPr>
                        <a:t>) |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(nom, </a:t>
                      </a:r>
                      <a:r>
                        <a:rPr lang="en-US" sz="1600" dirty="0" err="1">
                          <a:effectLst/>
                        </a:rPr>
                        <a:t>pl</a:t>
                      </a:r>
                      <a:r>
                        <a:rPr lang="en-US" sz="1600" dirty="0">
                          <a:effectLst/>
                        </a:rPr>
                        <a:t>, fem, </a:t>
                      </a:r>
                      <a:r>
                        <a:rPr lang="en-US" sz="1600" dirty="0" err="1">
                          <a:effectLst/>
                        </a:rPr>
                        <a:t>inanim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(gen, </a:t>
                      </a:r>
                      <a:r>
                        <a:rPr lang="en-US" sz="1600" dirty="0" err="1">
                          <a:effectLst/>
                        </a:rPr>
                        <a:t>inanim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jud_term</a:t>
                      </a:r>
                      <a:r>
                        <a:rPr lang="en-US" sz="1600" dirty="0">
                          <a:effectLst/>
                        </a:rPr>
                        <a:t>, formal)) </a:t>
                      </a:r>
                      <a:r>
                        <a:rPr lang="en-US" sz="1600" b="1" dirty="0" err="1">
                          <a:effectLst/>
                        </a:rPr>
                        <a:t>Prtf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pl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masc</a:t>
                      </a:r>
                      <a:r>
                        <a:rPr lang="en-US" sz="1600" dirty="0">
                          <a:effectLst/>
                        </a:rPr>
                        <a:t>, past perf) </a:t>
                      </a:r>
                      <a:r>
                        <a:rPr lang="en-US" sz="1600" b="1" dirty="0">
                          <a:effectLst/>
                        </a:rPr>
                        <a:t>Prep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loc</a:t>
                      </a:r>
                      <a:r>
                        <a:rPr lang="en-US" sz="1600" dirty="0">
                          <a:effectLst/>
                        </a:rPr>
                        <a:t>) r’ [\w]* [\d]’ </a:t>
                      </a:r>
                      <a:r>
                        <a:rPr lang="en-US" sz="1600" b="1" dirty="0" err="1">
                          <a:effectLst/>
                        </a:rPr>
                        <a:t>Adj</a:t>
                      </a:r>
                      <a:r>
                        <a:rPr lang="en-US" sz="1600" dirty="0">
                          <a:effectLst/>
                        </a:rPr>
                        <a:t>(gen, sing, formal) </a:t>
                      </a:r>
                      <a:r>
                        <a:rPr lang="en-US" sz="1600" b="1" dirty="0">
                          <a:effectLst/>
                        </a:rPr>
                        <a:t>Noun</a:t>
                      </a:r>
                      <a:r>
                        <a:rPr lang="en-US" sz="1600" dirty="0">
                          <a:effectLst/>
                        </a:rPr>
                        <a:t>(gen, sing, </a:t>
                      </a:r>
                      <a:r>
                        <a:rPr lang="en-US" sz="1600" dirty="0" err="1">
                          <a:effectLst/>
                        </a:rPr>
                        <a:t>inanim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jud_term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7" marR="54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Требования лиц, указанных в части 5 настоящей статьи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7" marR="54767" marT="0" marB="0"/>
                </a:tc>
                <a:extLst>
                  <a:ext uri="{0D108BD9-81ED-4DB2-BD59-A6C34878D82A}">
                    <a16:rowId xmlns:a16="http://schemas.microsoft.com/office/drawing/2014/main" val="4412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6169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3598</TotalTime>
  <Words>1288</Words>
  <Application>Microsoft Office PowerPoint</Application>
  <PresentationFormat>Широкоэкранный</PresentationFormat>
  <Paragraphs>127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Franklin Gothic Book</vt:lpstr>
      <vt:lpstr>Times New Roman</vt:lpstr>
      <vt:lpstr>Crop</vt:lpstr>
      <vt:lpstr>Построение 20 правил аффиксальной грамматики для общелитературной интерпретации юридических текстов на русском языке</vt:lpstr>
      <vt:lpstr>Юридический корпус</vt:lpstr>
      <vt:lpstr>Датасет «Важные документы»</vt:lpstr>
      <vt:lpstr>Примеры документа и комментария из датасета «Важные документы»</vt:lpstr>
      <vt:lpstr>Поиск конструкций</vt:lpstr>
      <vt:lpstr>Грамматика на уровне аффиксов</vt:lpstr>
      <vt:lpstr>Грамматика на уровне аффиксов</vt:lpstr>
      <vt:lpstr>Грамматика на уровне правил</vt:lpstr>
      <vt:lpstr>Грамматика на уровне аффиксов</vt:lpstr>
      <vt:lpstr>Грамматика на уровне аффиксов</vt:lpstr>
      <vt:lpstr>Грамматика на уровне аффиксов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Марк</dc:creator>
  <cp:lastModifiedBy>Марк</cp:lastModifiedBy>
  <cp:revision>33</cp:revision>
  <dcterms:created xsi:type="dcterms:W3CDTF">2022-06-16T06:24:30Z</dcterms:created>
  <dcterms:modified xsi:type="dcterms:W3CDTF">2022-06-20T11:27:11Z</dcterms:modified>
</cp:coreProperties>
</file>