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9"/>
  </p:notesMasterIdLst>
  <p:handoutMasterIdLst>
    <p:handoutMasterId r:id="rId30"/>
  </p:handoutMasterIdLst>
  <p:sldIdLst>
    <p:sldId id="256" r:id="rId5"/>
    <p:sldId id="285" r:id="rId6"/>
    <p:sldId id="292" r:id="rId7"/>
    <p:sldId id="293" r:id="rId8"/>
    <p:sldId id="287" r:id="rId9"/>
    <p:sldId id="295" r:id="rId10"/>
    <p:sldId id="294" r:id="rId11"/>
    <p:sldId id="288" r:id="rId12"/>
    <p:sldId id="296" r:id="rId13"/>
    <p:sldId id="291" r:id="rId14"/>
    <p:sldId id="298" r:id="rId15"/>
    <p:sldId id="297" r:id="rId16"/>
    <p:sldId id="267" r:id="rId17"/>
    <p:sldId id="299" r:id="rId18"/>
    <p:sldId id="300" r:id="rId19"/>
    <p:sldId id="301" r:id="rId20"/>
    <p:sldId id="302" r:id="rId21"/>
    <p:sldId id="303" r:id="rId22"/>
    <p:sldId id="304" r:id="rId23"/>
    <p:sldId id="305" r:id="rId24"/>
    <p:sldId id="306" r:id="rId25"/>
    <p:sldId id="307" r:id="rId26"/>
    <p:sldId id="308" r:id="rId27"/>
    <p:sldId id="30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1EE"/>
    <a:srgbClr val="BFDEAC"/>
    <a:srgbClr val="A5A5A5"/>
    <a:srgbClr val="C0C9C2"/>
    <a:srgbClr val="BEB9AA"/>
    <a:srgbClr val="AA9D92"/>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9C5133-C4E5-469A-B252-2130EFA287AB}" v="55" dt="2024-11-18T06:51:00.0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3" d="100"/>
          <a:sy n="63" d="100"/>
        </p:scale>
        <p:origin x="804" y="56"/>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HUL KRISHNAN" userId="1467241cc2968d61" providerId="LiveId" clId="{F19C5133-C4E5-469A-B252-2130EFA287AB}"/>
    <pc:docChg chg="undo redo custSel addSld delSld modSld sldOrd">
      <pc:chgData name="ATHUL KRISHNAN" userId="1467241cc2968d61" providerId="LiveId" clId="{F19C5133-C4E5-469A-B252-2130EFA287AB}" dt="2024-11-18T14:34:24.510" v="3899" actId="20577"/>
      <pc:docMkLst>
        <pc:docMk/>
      </pc:docMkLst>
      <pc:sldChg chg="addSp modSp mod">
        <pc:chgData name="ATHUL KRISHNAN" userId="1467241cc2968d61" providerId="LiveId" clId="{F19C5133-C4E5-469A-B252-2130EFA287AB}" dt="2024-11-17T17:30:57.415" v="3634" actId="2710"/>
        <pc:sldMkLst>
          <pc:docMk/>
          <pc:sldMk cId="445070695" sldId="267"/>
        </pc:sldMkLst>
        <pc:spChg chg="mod">
          <ac:chgData name="ATHUL KRISHNAN" userId="1467241cc2968d61" providerId="LiveId" clId="{F19C5133-C4E5-469A-B252-2130EFA287AB}" dt="2024-11-17T16:39:14.515" v="3617" actId="255"/>
          <ac:spMkLst>
            <pc:docMk/>
            <pc:sldMk cId="445070695" sldId="267"/>
            <ac:spMk id="2" creationId="{6BB3A48F-6C9B-4B6F-9063-4E2B2F6CF465}"/>
          </ac:spMkLst>
        </pc:spChg>
        <pc:spChg chg="mod">
          <ac:chgData name="ATHUL KRISHNAN" userId="1467241cc2968d61" providerId="LiveId" clId="{F19C5133-C4E5-469A-B252-2130EFA287AB}" dt="2024-11-17T16:25:13.436" v="3578" actId="1076"/>
          <ac:spMkLst>
            <pc:docMk/>
            <pc:sldMk cId="445070695" sldId="267"/>
            <ac:spMk id="4" creationId="{C6D90E8D-E42E-B472-BF3D-187F727DE67D}"/>
          </ac:spMkLst>
        </pc:spChg>
        <pc:spChg chg="add mod">
          <ac:chgData name="ATHUL KRISHNAN" userId="1467241cc2968d61" providerId="LiveId" clId="{F19C5133-C4E5-469A-B252-2130EFA287AB}" dt="2024-11-17T17:30:57.415" v="3634" actId="2710"/>
          <ac:spMkLst>
            <pc:docMk/>
            <pc:sldMk cId="445070695" sldId="267"/>
            <ac:spMk id="5" creationId="{02E0ECE0-184F-16CC-267E-C8FFFDA4A961}"/>
          </ac:spMkLst>
        </pc:spChg>
        <pc:spChg chg="mod">
          <ac:chgData name="ATHUL KRISHNAN" userId="1467241cc2968d61" providerId="LiveId" clId="{F19C5133-C4E5-469A-B252-2130EFA287AB}" dt="2024-11-17T16:13:14.296" v="3532" actId="1076"/>
          <ac:spMkLst>
            <pc:docMk/>
            <pc:sldMk cId="445070695" sldId="267"/>
            <ac:spMk id="6" creationId="{D18EDD24-B3BF-3C76-AF3F-D1FCBF2623FA}"/>
          </ac:spMkLst>
        </pc:spChg>
        <pc:picChg chg="mod">
          <ac:chgData name="ATHUL KRISHNAN" userId="1467241cc2968d61" providerId="LiveId" clId="{F19C5133-C4E5-469A-B252-2130EFA287AB}" dt="2024-11-17T16:25:35.170" v="3582" actId="1076"/>
          <ac:picMkLst>
            <pc:docMk/>
            <pc:sldMk cId="445070695" sldId="267"/>
            <ac:picMk id="11266" creationId="{53D70477-5B67-1067-2341-88B2F1A58F96}"/>
          </ac:picMkLst>
        </pc:picChg>
      </pc:sldChg>
      <pc:sldChg chg="modSp mod">
        <pc:chgData name="ATHUL KRISHNAN" userId="1467241cc2968d61" providerId="LiveId" clId="{F19C5133-C4E5-469A-B252-2130EFA287AB}" dt="2024-11-18T14:34:24.510" v="3899" actId="20577"/>
        <pc:sldMkLst>
          <pc:docMk/>
          <pc:sldMk cId="2865516803" sldId="285"/>
        </pc:sldMkLst>
        <pc:spChg chg="mod">
          <ac:chgData name="ATHUL KRISHNAN" userId="1467241cc2968d61" providerId="LiveId" clId="{F19C5133-C4E5-469A-B252-2130EFA287AB}" dt="2024-11-18T14:34:24.510" v="3899" actId="20577"/>
          <ac:spMkLst>
            <pc:docMk/>
            <pc:sldMk cId="2865516803" sldId="285"/>
            <ac:spMk id="14" creationId="{BEC46ADB-55E5-43DA-8E91-C49412A33045}"/>
          </ac:spMkLst>
        </pc:spChg>
      </pc:sldChg>
      <pc:sldChg chg="modSp del mod">
        <pc:chgData name="ATHUL KRISHNAN" userId="1467241cc2968d61" providerId="LiveId" clId="{F19C5133-C4E5-469A-B252-2130EFA287AB}" dt="2024-11-17T09:58:51.791" v="512" actId="2696"/>
        <pc:sldMkLst>
          <pc:docMk/>
          <pc:sldMk cId="4237778926" sldId="286"/>
        </pc:sldMkLst>
        <pc:picChg chg="mod">
          <ac:chgData name="ATHUL KRISHNAN" userId="1467241cc2968d61" providerId="LiveId" clId="{F19C5133-C4E5-469A-B252-2130EFA287AB}" dt="2024-11-17T08:28:17.351" v="251" actId="1035"/>
          <ac:picMkLst>
            <pc:docMk/>
            <pc:sldMk cId="4237778926" sldId="286"/>
            <ac:picMk id="13" creationId="{D5094D89-3467-444F-9A3D-B2B71654A758}"/>
          </ac:picMkLst>
        </pc:picChg>
      </pc:sldChg>
      <pc:sldChg chg="modSp mod chgLayout">
        <pc:chgData name="ATHUL KRISHNAN" userId="1467241cc2968d61" providerId="LiveId" clId="{F19C5133-C4E5-469A-B252-2130EFA287AB}" dt="2024-11-17T16:41:10.765" v="3630" actId="404"/>
        <pc:sldMkLst>
          <pc:docMk/>
          <pc:sldMk cId="1912012592" sldId="287"/>
        </pc:sldMkLst>
        <pc:spChg chg="mod">
          <ac:chgData name="ATHUL KRISHNAN" userId="1467241cc2968d61" providerId="LiveId" clId="{F19C5133-C4E5-469A-B252-2130EFA287AB}" dt="2024-11-17T16:33:16.490" v="3588" actId="207"/>
          <ac:spMkLst>
            <pc:docMk/>
            <pc:sldMk cId="1912012592" sldId="287"/>
            <ac:spMk id="2" creationId="{7D7173DE-67FD-20A0-279E-CAEA546B854B}"/>
          </ac:spMkLst>
        </pc:spChg>
        <pc:spChg chg="mod ord">
          <ac:chgData name="ATHUL KRISHNAN" userId="1467241cc2968d61" providerId="LiveId" clId="{F19C5133-C4E5-469A-B252-2130EFA287AB}" dt="2024-11-17T16:41:10.765" v="3630" actId="404"/>
          <ac:spMkLst>
            <pc:docMk/>
            <pc:sldMk cId="1912012592" sldId="287"/>
            <ac:spMk id="3" creationId="{F9055465-EA9F-436E-A0C3-64912E06BF2C}"/>
          </ac:spMkLst>
        </pc:spChg>
      </pc:sldChg>
      <pc:sldChg chg="addSp delSp modSp mod modClrScheme chgLayout">
        <pc:chgData name="ATHUL KRISHNAN" userId="1467241cc2968d61" providerId="LiveId" clId="{F19C5133-C4E5-469A-B252-2130EFA287AB}" dt="2024-11-17T16:40:46.925" v="3627" actId="1076"/>
        <pc:sldMkLst>
          <pc:docMk/>
          <pc:sldMk cId="4083546591" sldId="288"/>
        </pc:sldMkLst>
        <pc:spChg chg="add del mod ord">
          <ac:chgData name="ATHUL KRISHNAN" userId="1467241cc2968d61" providerId="LiveId" clId="{F19C5133-C4E5-469A-B252-2130EFA287AB}" dt="2024-11-17T16:34:56.643" v="3600" actId="21"/>
          <ac:spMkLst>
            <pc:docMk/>
            <pc:sldMk cId="4083546591" sldId="288"/>
            <ac:spMk id="2" creationId="{F334DAD3-23AD-7C64-D168-4A087AA55693}"/>
          </ac:spMkLst>
        </pc:spChg>
        <pc:spChg chg="mod">
          <ac:chgData name="ATHUL KRISHNAN" userId="1467241cc2968d61" providerId="LiveId" clId="{F19C5133-C4E5-469A-B252-2130EFA287AB}" dt="2024-11-17T16:40:46.925" v="3627" actId="1076"/>
          <ac:spMkLst>
            <pc:docMk/>
            <pc:sldMk cId="4083546591" sldId="288"/>
            <ac:spMk id="42" creationId="{FE66AF23-CA6A-DBAB-E281-840A0E127174}"/>
          </ac:spMkLst>
        </pc:spChg>
      </pc:sldChg>
      <pc:sldChg chg="modSp mod">
        <pc:chgData name="ATHUL KRISHNAN" userId="1467241cc2968d61" providerId="LiveId" clId="{F19C5133-C4E5-469A-B252-2130EFA287AB}" dt="2024-11-17T16:40:01.195" v="3619" actId="404"/>
        <pc:sldMkLst>
          <pc:docMk/>
          <pc:sldMk cId="2398723942" sldId="291"/>
        </pc:sldMkLst>
        <pc:spChg chg="mod">
          <ac:chgData name="ATHUL KRISHNAN" userId="1467241cc2968d61" providerId="LiveId" clId="{F19C5133-C4E5-469A-B252-2130EFA287AB}" dt="2024-11-17T16:40:01.195" v="3619" actId="404"/>
          <ac:spMkLst>
            <pc:docMk/>
            <pc:sldMk cId="2398723942" sldId="291"/>
            <ac:spMk id="2" creationId="{56B54586-F60C-F157-A32C-8FA26CFF32A4}"/>
          </ac:spMkLst>
        </pc:spChg>
      </pc:sldChg>
      <pc:sldChg chg="modSp mod">
        <pc:chgData name="ATHUL KRISHNAN" userId="1467241cc2968d61" providerId="LiveId" clId="{F19C5133-C4E5-469A-B252-2130EFA287AB}" dt="2024-11-17T16:41:22.923" v="3632" actId="404"/>
        <pc:sldMkLst>
          <pc:docMk/>
          <pc:sldMk cId="3567737432" sldId="292"/>
        </pc:sldMkLst>
        <pc:spChg chg="mod">
          <ac:chgData name="ATHUL KRISHNAN" userId="1467241cc2968d61" providerId="LiveId" clId="{F19C5133-C4E5-469A-B252-2130EFA287AB}" dt="2024-11-17T16:41:22.923" v="3632" actId="404"/>
          <ac:spMkLst>
            <pc:docMk/>
            <pc:sldMk cId="3567737432" sldId="292"/>
            <ac:spMk id="4" creationId="{2D1A5AD5-E017-E63F-3AA1-DF3DB6A6D54F}"/>
          </ac:spMkLst>
        </pc:spChg>
        <pc:graphicFrameChg chg="modGraphic">
          <ac:chgData name="ATHUL KRISHNAN" userId="1467241cc2968d61" providerId="LiveId" clId="{F19C5133-C4E5-469A-B252-2130EFA287AB}" dt="2024-11-17T16:18:06.579" v="3546" actId="2711"/>
          <ac:graphicFrameMkLst>
            <pc:docMk/>
            <pc:sldMk cId="3567737432" sldId="292"/>
            <ac:graphicFrameMk id="6" creationId="{4E113F90-3A1B-1E83-FD42-586232055E42}"/>
          </ac:graphicFrameMkLst>
        </pc:graphicFrameChg>
      </pc:sldChg>
      <pc:sldChg chg="modSp mod">
        <pc:chgData name="ATHUL KRISHNAN" userId="1467241cc2968d61" providerId="LiveId" clId="{F19C5133-C4E5-469A-B252-2130EFA287AB}" dt="2024-11-18T14:31:45.744" v="3891" actId="20577"/>
        <pc:sldMkLst>
          <pc:docMk/>
          <pc:sldMk cId="613034513" sldId="293"/>
        </pc:sldMkLst>
        <pc:spChg chg="mod">
          <ac:chgData name="ATHUL KRISHNAN" userId="1467241cc2968d61" providerId="LiveId" clId="{F19C5133-C4E5-469A-B252-2130EFA287AB}" dt="2024-11-18T14:31:45.744" v="3891" actId="20577"/>
          <ac:spMkLst>
            <pc:docMk/>
            <pc:sldMk cId="613034513" sldId="293"/>
            <ac:spMk id="5" creationId="{7B4B8222-66AF-E9D0-117D-F4C25BE967D4}"/>
          </ac:spMkLst>
        </pc:spChg>
        <pc:spChg chg="mod">
          <ac:chgData name="ATHUL KRISHNAN" userId="1467241cc2968d61" providerId="LiveId" clId="{F19C5133-C4E5-469A-B252-2130EFA287AB}" dt="2024-11-17T16:29:18.551" v="3584" actId="113"/>
          <ac:spMkLst>
            <pc:docMk/>
            <pc:sldMk cId="613034513" sldId="293"/>
            <ac:spMk id="6" creationId="{5ED6F345-B204-D5A9-CC92-2BD05C8EE416}"/>
          </ac:spMkLst>
        </pc:spChg>
      </pc:sldChg>
      <pc:sldChg chg="modSp mod ord">
        <pc:chgData name="ATHUL KRISHNAN" userId="1467241cc2968d61" providerId="LiveId" clId="{F19C5133-C4E5-469A-B252-2130EFA287AB}" dt="2024-11-17T16:40:55.302" v="3628" actId="404"/>
        <pc:sldMkLst>
          <pc:docMk/>
          <pc:sldMk cId="1646599770" sldId="294"/>
        </pc:sldMkLst>
        <pc:spChg chg="mod">
          <ac:chgData name="ATHUL KRISHNAN" userId="1467241cc2968d61" providerId="LiveId" clId="{F19C5133-C4E5-469A-B252-2130EFA287AB}" dt="2024-11-17T16:40:55.302" v="3628" actId="404"/>
          <ac:spMkLst>
            <pc:docMk/>
            <pc:sldMk cId="1646599770" sldId="294"/>
            <ac:spMk id="3" creationId="{64605E52-B79E-55AC-9ECE-E3A4F4C8AB0D}"/>
          </ac:spMkLst>
        </pc:spChg>
      </pc:sldChg>
      <pc:sldChg chg="modSp mod">
        <pc:chgData name="ATHUL KRISHNAN" userId="1467241cc2968d61" providerId="LiveId" clId="{F19C5133-C4E5-469A-B252-2130EFA287AB}" dt="2024-11-17T16:41:05.212" v="3629" actId="255"/>
        <pc:sldMkLst>
          <pc:docMk/>
          <pc:sldMk cId="3947099548" sldId="295"/>
        </pc:sldMkLst>
        <pc:spChg chg="mod">
          <ac:chgData name="ATHUL KRISHNAN" userId="1467241cc2968d61" providerId="LiveId" clId="{F19C5133-C4E5-469A-B252-2130EFA287AB}" dt="2024-11-17T16:41:05.212" v="3629" actId="255"/>
          <ac:spMkLst>
            <pc:docMk/>
            <pc:sldMk cId="3947099548" sldId="295"/>
            <ac:spMk id="3" creationId="{F26E3AA0-9FE7-0D99-7D7E-50C56DD80AB8}"/>
          </ac:spMkLst>
        </pc:spChg>
      </pc:sldChg>
      <pc:sldChg chg="modSp mod">
        <pc:chgData name="ATHUL KRISHNAN" userId="1467241cc2968d61" providerId="LiveId" clId="{F19C5133-C4E5-469A-B252-2130EFA287AB}" dt="2024-11-17T16:40:08.045" v="3620" actId="404"/>
        <pc:sldMkLst>
          <pc:docMk/>
          <pc:sldMk cId="3534652914" sldId="296"/>
        </pc:sldMkLst>
        <pc:spChg chg="mod">
          <ac:chgData name="ATHUL KRISHNAN" userId="1467241cc2968d61" providerId="LiveId" clId="{F19C5133-C4E5-469A-B252-2130EFA287AB}" dt="2024-11-17T16:40:08.045" v="3620" actId="404"/>
          <ac:spMkLst>
            <pc:docMk/>
            <pc:sldMk cId="3534652914" sldId="296"/>
            <ac:spMk id="4" creationId="{75D58EE2-D5C3-C08C-7596-E589D85C96E3}"/>
          </ac:spMkLst>
        </pc:spChg>
      </pc:sldChg>
      <pc:sldChg chg="addSp delSp modSp mod">
        <pc:chgData name="ATHUL KRISHNAN" userId="1467241cc2968d61" providerId="LiveId" clId="{F19C5133-C4E5-469A-B252-2130EFA287AB}" dt="2024-11-18T06:51:00.080" v="3875" actId="14100"/>
        <pc:sldMkLst>
          <pc:docMk/>
          <pc:sldMk cId="2473876532" sldId="297"/>
        </pc:sldMkLst>
        <pc:spChg chg="mod">
          <ac:chgData name="ATHUL KRISHNAN" userId="1467241cc2968d61" providerId="LiveId" clId="{F19C5133-C4E5-469A-B252-2130EFA287AB}" dt="2024-11-17T16:39:21.500" v="3618" actId="404"/>
          <ac:spMkLst>
            <pc:docMk/>
            <pc:sldMk cId="2473876532" sldId="297"/>
            <ac:spMk id="4" creationId="{4B901070-98A4-9CDF-AE76-574442A94730}"/>
          </ac:spMkLst>
        </pc:spChg>
        <pc:graphicFrameChg chg="mod modGraphic">
          <ac:chgData name="ATHUL KRISHNAN" userId="1467241cc2968d61" providerId="LiveId" clId="{F19C5133-C4E5-469A-B252-2130EFA287AB}" dt="2024-11-17T16:06:14.306" v="3531" actId="14100"/>
          <ac:graphicFrameMkLst>
            <pc:docMk/>
            <pc:sldMk cId="2473876532" sldId="297"/>
            <ac:graphicFrameMk id="9" creationId="{508B392C-E1AA-D8DA-AF79-B93E3AEB6484}"/>
          </ac:graphicFrameMkLst>
        </pc:graphicFrameChg>
        <pc:picChg chg="del">
          <ac:chgData name="ATHUL KRISHNAN" userId="1467241cc2968d61" providerId="LiveId" clId="{F19C5133-C4E5-469A-B252-2130EFA287AB}" dt="2024-11-18T06:50:46.336" v="3871" actId="478"/>
          <ac:picMkLst>
            <pc:docMk/>
            <pc:sldMk cId="2473876532" sldId="297"/>
            <ac:picMk id="8" creationId="{00C97056-E869-11D9-31C4-DA32FF53A9CA}"/>
          </ac:picMkLst>
        </pc:picChg>
        <pc:picChg chg="add mod">
          <ac:chgData name="ATHUL KRISHNAN" userId="1467241cc2968d61" providerId="LiveId" clId="{F19C5133-C4E5-469A-B252-2130EFA287AB}" dt="2024-11-18T06:51:00.080" v="3875" actId="14100"/>
          <ac:picMkLst>
            <pc:docMk/>
            <pc:sldMk cId="2473876532" sldId="297"/>
            <ac:picMk id="1026" creationId="{8C58E2C7-A085-8583-6C9F-5DDD18B81CBE}"/>
          </ac:picMkLst>
        </pc:picChg>
      </pc:sldChg>
      <pc:sldChg chg="modSp mod">
        <pc:chgData name="ATHUL KRISHNAN" userId="1467241cc2968d61" providerId="LiveId" clId="{F19C5133-C4E5-469A-B252-2130EFA287AB}" dt="2024-11-17T16:36:26.521" v="3605" actId="404"/>
        <pc:sldMkLst>
          <pc:docMk/>
          <pc:sldMk cId="2086633517" sldId="298"/>
        </pc:sldMkLst>
        <pc:spChg chg="mod">
          <ac:chgData name="ATHUL KRISHNAN" userId="1467241cc2968d61" providerId="LiveId" clId="{F19C5133-C4E5-469A-B252-2130EFA287AB}" dt="2024-11-17T16:36:26.521" v="3605" actId="404"/>
          <ac:spMkLst>
            <pc:docMk/>
            <pc:sldMk cId="2086633517" sldId="298"/>
            <ac:spMk id="2" creationId="{D9CE9A13-9E24-6786-9A57-70DB9F2BAB74}"/>
          </ac:spMkLst>
        </pc:spChg>
        <pc:spChg chg="mod">
          <ac:chgData name="ATHUL KRISHNAN" userId="1467241cc2968d61" providerId="LiveId" clId="{F19C5133-C4E5-469A-B252-2130EFA287AB}" dt="2024-11-17T16:17:06.795" v="3545" actId="1076"/>
          <ac:spMkLst>
            <pc:docMk/>
            <pc:sldMk cId="2086633517" sldId="298"/>
            <ac:spMk id="7" creationId="{BB3CAFBE-80B8-4CE9-7592-A3E07B8C2B26}"/>
          </ac:spMkLst>
        </pc:spChg>
        <pc:graphicFrameChg chg="modGraphic">
          <ac:chgData name="ATHUL KRISHNAN" userId="1467241cc2968d61" providerId="LiveId" clId="{F19C5133-C4E5-469A-B252-2130EFA287AB}" dt="2024-11-17T06:54:38.507" v="49" actId="207"/>
          <ac:graphicFrameMkLst>
            <pc:docMk/>
            <pc:sldMk cId="2086633517" sldId="298"/>
            <ac:graphicFrameMk id="5" creationId="{9136A62B-3D72-A3DF-92CE-1C416ED3100D}"/>
          </ac:graphicFrameMkLst>
        </pc:graphicFrameChg>
      </pc:sldChg>
      <pc:sldChg chg="modSp mod">
        <pc:chgData name="ATHUL KRISHNAN" userId="1467241cc2968d61" providerId="LiveId" clId="{F19C5133-C4E5-469A-B252-2130EFA287AB}" dt="2024-11-17T16:39:05.805" v="3616" actId="255"/>
        <pc:sldMkLst>
          <pc:docMk/>
          <pc:sldMk cId="749353375" sldId="299"/>
        </pc:sldMkLst>
        <pc:spChg chg="mod">
          <ac:chgData name="ATHUL KRISHNAN" userId="1467241cc2968d61" providerId="LiveId" clId="{F19C5133-C4E5-469A-B252-2130EFA287AB}" dt="2024-11-17T16:39:05.805" v="3616" actId="255"/>
          <ac:spMkLst>
            <pc:docMk/>
            <pc:sldMk cId="749353375" sldId="299"/>
            <ac:spMk id="2" creationId="{9786A31A-19E6-D907-834B-7A67C05F4FF4}"/>
          </ac:spMkLst>
        </pc:spChg>
        <pc:graphicFrameChg chg="mod">
          <ac:chgData name="ATHUL KRISHNAN" userId="1467241cc2968d61" providerId="LiveId" clId="{F19C5133-C4E5-469A-B252-2130EFA287AB}" dt="2024-11-17T07:05:27.605" v="61" actId="1076"/>
          <ac:graphicFrameMkLst>
            <pc:docMk/>
            <pc:sldMk cId="749353375" sldId="299"/>
            <ac:graphicFrameMk id="3" creationId="{71BD471A-7940-7512-A6EB-56BBDDD381EF}"/>
          </ac:graphicFrameMkLst>
        </pc:graphicFrameChg>
      </pc:sldChg>
      <pc:sldChg chg="modSp mod">
        <pc:chgData name="ATHUL KRISHNAN" userId="1467241cc2968d61" providerId="LiveId" clId="{F19C5133-C4E5-469A-B252-2130EFA287AB}" dt="2024-11-17T16:38:57.020" v="3615" actId="255"/>
        <pc:sldMkLst>
          <pc:docMk/>
          <pc:sldMk cId="483829617" sldId="300"/>
        </pc:sldMkLst>
        <pc:spChg chg="mod">
          <ac:chgData name="ATHUL KRISHNAN" userId="1467241cc2968d61" providerId="LiveId" clId="{F19C5133-C4E5-469A-B252-2130EFA287AB}" dt="2024-11-17T16:38:57.020" v="3615" actId="255"/>
          <ac:spMkLst>
            <pc:docMk/>
            <pc:sldMk cId="483829617" sldId="300"/>
            <ac:spMk id="2" creationId="{CF3B58F0-3069-9DD3-550F-B8147D1595EB}"/>
          </ac:spMkLst>
        </pc:spChg>
        <pc:graphicFrameChg chg="modGraphic">
          <ac:chgData name="ATHUL KRISHNAN" userId="1467241cc2968d61" providerId="LiveId" clId="{F19C5133-C4E5-469A-B252-2130EFA287AB}" dt="2024-11-17T06:54:58.529" v="50" actId="207"/>
          <ac:graphicFrameMkLst>
            <pc:docMk/>
            <pc:sldMk cId="483829617" sldId="300"/>
            <ac:graphicFrameMk id="3" creationId="{71F8530D-296B-F6D5-9321-BCC1C0B69DBD}"/>
          </ac:graphicFrameMkLst>
        </pc:graphicFrameChg>
      </pc:sldChg>
      <pc:sldChg chg="modSp mod">
        <pc:chgData name="ATHUL KRISHNAN" userId="1467241cc2968d61" providerId="LiveId" clId="{F19C5133-C4E5-469A-B252-2130EFA287AB}" dt="2024-11-17T16:38:48.172" v="3614" actId="404"/>
        <pc:sldMkLst>
          <pc:docMk/>
          <pc:sldMk cId="281229759" sldId="301"/>
        </pc:sldMkLst>
        <pc:spChg chg="mod">
          <ac:chgData name="ATHUL KRISHNAN" userId="1467241cc2968d61" providerId="LiveId" clId="{F19C5133-C4E5-469A-B252-2130EFA287AB}" dt="2024-11-17T16:38:48.172" v="3614" actId="404"/>
          <ac:spMkLst>
            <pc:docMk/>
            <pc:sldMk cId="281229759" sldId="301"/>
            <ac:spMk id="2" creationId="{B2DAB91D-AA07-7878-10B7-DC5AF149EE15}"/>
          </ac:spMkLst>
        </pc:spChg>
        <pc:graphicFrameChg chg="modGraphic">
          <ac:chgData name="ATHUL KRISHNAN" userId="1467241cc2968d61" providerId="LiveId" clId="{F19C5133-C4E5-469A-B252-2130EFA287AB}" dt="2024-11-17T06:55:11.273" v="51" actId="207"/>
          <ac:graphicFrameMkLst>
            <pc:docMk/>
            <pc:sldMk cId="281229759" sldId="301"/>
            <ac:graphicFrameMk id="3" creationId="{2D798199-A174-1DC1-D037-7D48544D6FB7}"/>
          </ac:graphicFrameMkLst>
        </pc:graphicFrameChg>
      </pc:sldChg>
      <pc:sldChg chg="modSp mod">
        <pc:chgData name="ATHUL KRISHNAN" userId="1467241cc2968d61" providerId="LiveId" clId="{F19C5133-C4E5-469A-B252-2130EFA287AB}" dt="2024-11-17T16:38:38.869" v="3613" actId="255"/>
        <pc:sldMkLst>
          <pc:docMk/>
          <pc:sldMk cId="3728503120" sldId="302"/>
        </pc:sldMkLst>
        <pc:spChg chg="mod">
          <ac:chgData name="ATHUL KRISHNAN" userId="1467241cc2968d61" providerId="LiveId" clId="{F19C5133-C4E5-469A-B252-2130EFA287AB}" dt="2024-11-17T16:38:38.869" v="3613" actId="255"/>
          <ac:spMkLst>
            <pc:docMk/>
            <pc:sldMk cId="3728503120" sldId="302"/>
            <ac:spMk id="2" creationId="{BB9C5E2E-BF97-7361-7A8E-C29EDD12B382}"/>
          </ac:spMkLst>
        </pc:spChg>
        <pc:graphicFrameChg chg="modGraphic">
          <ac:chgData name="ATHUL KRISHNAN" userId="1467241cc2968d61" providerId="LiveId" clId="{F19C5133-C4E5-469A-B252-2130EFA287AB}" dt="2024-11-17T06:55:53.360" v="52" actId="207"/>
          <ac:graphicFrameMkLst>
            <pc:docMk/>
            <pc:sldMk cId="3728503120" sldId="302"/>
            <ac:graphicFrameMk id="5" creationId="{758B2DBA-E860-2D4D-38A8-D41101E091FC}"/>
          </ac:graphicFrameMkLst>
        </pc:graphicFrameChg>
        <pc:picChg chg="mod">
          <ac:chgData name="ATHUL KRISHNAN" userId="1467241cc2968d61" providerId="LiveId" clId="{F19C5133-C4E5-469A-B252-2130EFA287AB}" dt="2024-11-17T07:06:35.986" v="67" actId="1076"/>
          <ac:picMkLst>
            <pc:docMk/>
            <pc:sldMk cId="3728503120" sldId="302"/>
            <ac:picMk id="19458" creationId="{68FF1E05-B1F7-0CAC-152A-4BA429EB1EA1}"/>
          </ac:picMkLst>
        </pc:picChg>
      </pc:sldChg>
      <pc:sldChg chg="addSp modSp mod ord">
        <pc:chgData name="ATHUL KRISHNAN" userId="1467241cc2968d61" providerId="LiveId" clId="{F19C5133-C4E5-469A-B252-2130EFA287AB}" dt="2024-11-17T16:38:27.822" v="3612" actId="404"/>
        <pc:sldMkLst>
          <pc:docMk/>
          <pc:sldMk cId="2033962533" sldId="303"/>
        </pc:sldMkLst>
        <pc:spChg chg="mod">
          <ac:chgData name="ATHUL KRISHNAN" userId="1467241cc2968d61" providerId="LiveId" clId="{F19C5133-C4E5-469A-B252-2130EFA287AB}" dt="2024-11-17T16:38:20.225" v="3611" actId="255"/>
          <ac:spMkLst>
            <pc:docMk/>
            <pc:sldMk cId="2033962533" sldId="303"/>
            <ac:spMk id="2" creationId="{6B6AE98B-C2BB-7EC4-5C1C-29A21F829AA8}"/>
          </ac:spMkLst>
        </pc:spChg>
        <pc:spChg chg="add mod">
          <ac:chgData name="ATHUL KRISHNAN" userId="1467241cc2968d61" providerId="LiveId" clId="{F19C5133-C4E5-469A-B252-2130EFA287AB}" dt="2024-11-17T16:38:27.822" v="3612" actId="404"/>
          <ac:spMkLst>
            <pc:docMk/>
            <pc:sldMk cId="2033962533" sldId="303"/>
            <ac:spMk id="5" creationId="{70CDB874-AB40-DFEB-AFD4-FBEA56F0014D}"/>
          </ac:spMkLst>
        </pc:spChg>
        <pc:spChg chg="add mod">
          <ac:chgData name="ATHUL KRISHNAN" userId="1467241cc2968d61" providerId="LiveId" clId="{F19C5133-C4E5-469A-B252-2130EFA287AB}" dt="2024-11-17T07:24:19.211" v="216" actId="1076"/>
          <ac:spMkLst>
            <pc:docMk/>
            <pc:sldMk cId="2033962533" sldId="303"/>
            <ac:spMk id="8" creationId="{D57E1430-35D3-0D64-7EB7-7183468CCC61}"/>
          </ac:spMkLst>
        </pc:spChg>
        <pc:spChg chg="add mod">
          <ac:chgData name="ATHUL KRISHNAN" userId="1467241cc2968d61" providerId="LiveId" clId="{F19C5133-C4E5-469A-B252-2130EFA287AB}" dt="2024-11-17T07:24:07.734" v="215" actId="1076"/>
          <ac:spMkLst>
            <pc:docMk/>
            <pc:sldMk cId="2033962533" sldId="303"/>
            <ac:spMk id="10" creationId="{36650212-9339-4862-636F-E04B29CAD0FD}"/>
          </ac:spMkLst>
        </pc:spChg>
        <pc:graphicFrameChg chg="mod modGraphic">
          <ac:chgData name="ATHUL KRISHNAN" userId="1467241cc2968d61" providerId="LiveId" clId="{F19C5133-C4E5-469A-B252-2130EFA287AB}" dt="2024-11-17T07:10:03.567" v="95" actId="207"/>
          <ac:graphicFrameMkLst>
            <pc:docMk/>
            <pc:sldMk cId="2033962533" sldId="303"/>
            <ac:graphicFrameMk id="3" creationId="{08C5171B-BE20-DE47-9ABF-25784D57C157}"/>
          </ac:graphicFrameMkLst>
        </pc:graphicFrameChg>
        <pc:graphicFrameChg chg="add mod modGraphic">
          <ac:chgData name="ATHUL KRISHNAN" userId="1467241cc2968d61" providerId="LiveId" clId="{F19C5133-C4E5-469A-B252-2130EFA287AB}" dt="2024-11-17T07:18:58.156" v="153" actId="113"/>
          <ac:graphicFrameMkLst>
            <pc:docMk/>
            <pc:sldMk cId="2033962533" sldId="303"/>
            <ac:graphicFrameMk id="6" creationId="{174AC48D-7B16-CE73-C949-CBDF067BB7D9}"/>
          </ac:graphicFrameMkLst>
        </pc:graphicFrameChg>
      </pc:sldChg>
      <pc:sldChg chg="addSp modSp new mod ord">
        <pc:chgData name="ATHUL KRISHNAN" userId="1467241cc2968d61" providerId="LiveId" clId="{F19C5133-C4E5-469A-B252-2130EFA287AB}" dt="2024-11-17T16:38:09.964" v="3610" actId="404"/>
        <pc:sldMkLst>
          <pc:docMk/>
          <pc:sldMk cId="421791628" sldId="304"/>
        </pc:sldMkLst>
        <pc:spChg chg="mod">
          <ac:chgData name="ATHUL KRISHNAN" userId="1467241cc2968d61" providerId="LiveId" clId="{F19C5133-C4E5-469A-B252-2130EFA287AB}" dt="2024-11-17T16:38:09.964" v="3610" actId="404"/>
          <ac:spMkLst>
            <pc:docMk/>
            <pc:sldMk cId="421791628" sldId="304"/>
            <ac:spMk id="2" creationId="{922DEEBE-535C-FEED-EC96-1AF0E0D380E5}"/>
          </ac:spMkLst>
        </pc:spChg>
        <pc:spChg chg="add mod">
          <ac:chgData name="ATHUL KRISHNAN" userId="1467241cc2968d61" providerId="LiveId" clId="{F19C5133-C4E5-469A-B252-2130EFA287AB}" dt="2024-11-17T08:52:33.154" v="294" actId="1076"/>
          <ac:spMkLst>
            <pc:docMk/>
            <pc:sldMk cId="421791628" sldId="304"/>
            <ac:spMk id="4" creationId="{6020A790-DC56-625B-44C3-B406227BDEA2}"/>
          </ac:spMkLst>
        </pc:spChg>
        <pc:graphicFrameChg chg="add mod modGraphic">
          <ac:chgData name="ATHUL KRISHNAN" userId="1467241cc2968d61" providerId="LiveId" clId="{F19C5133-C4E5-469A-B252-2130EFA287AB}" dt="2024-11-17T08:32:18.120" v="264" actId="113"/>
          <ac:graphicFrameMkLst>
            <pc:docMk/>
            <pc:sldMk cId="421791628" sldId="304"/>
            <ac:graphicFrameMk id="5" creationId="{C3782D52-200E-8E16-2058-011A698B88DA}"/>
          </ac:graphicFrameMkLst>
        </pc:graphicFrameChg>
        <pc:picChg chg="add mod">
          <ac:chgData name="ATHUL KRISHNAN" userId="1467241cc2968d61" providerId="LiveId" clId="{F19C5133-C4E5-469A-B252-2130EFA287AB}" dt="2024-11-17T08:52:25.254" v="293" actId="1076"/>
          <ac:picMkLst>
            <pc:docMk/>
            <pc:sldMk cId="421791628" sldId="304"/>
            <ac:picMk id="1026" creationId="{FC7058D0-A016-7A1C-37D7-F0BE7B2336B0}"/>
          </ac:picMkLst>
        </pc:picChg>
      </pc:sldChg>
      <pc:sldChg chg="addSp modSp new mod">
        <pc:chgData name="ATHUL KRISHNAN" userId="1467241cc2968d61" providerId="LiveId" clId="{F19C5133-C4E5-469A-B252-2130EFA287AB}" dt="2024-11-17T16:38:02.860" v="3609" actId="404"/>
        <pc:sldMkLst>
          <pc:docMk/>
          <pc:sldMk cId="1101179763" sldId="305"/>
        </pc:sldMkLst>
        <pc:spChg chg="mod">
          <ac:chgData name="ATHUL KRISHNAN" userId="1467241cc2968d61" providerId="LiveId" clId="{F19C5133-C4E5-469A-B252-2130EFA287AB}" dt="2024-11-17T16:38:02.860" v="3609" actId="404"/>
          <ac:spMkLst>
            <pc:docMk/>
            <pc:sldMk cId="1101179763" sldId="305"/>
            <ac:spMk id="2" creationId="{94A89212-0FF1-543C-A24C-79CA8E485E2A}"/>
          </ac:spMkLst>
        </pc:spChg>
        <pc:spChg chg="add mod">
          <ac:chgData name="ATHUL KRISHNAN" userId="1467241cc2968d61" providerId="LiveId" clId="{F19C5133-C4E5-469A-B252-2130EFA287AB}" dt="2024-11-17T08:53:32.334" v="301" actId="1076"/>
          <ac:spMkLst>
            <pc:docMk/>
            <pc:sldMk cId="1101179763" sldId="305"/>
            <ac:spMk id="4" creationId="{142016B3-B154-98D7-4C08-D519D8999422}"/>
          </ac:spMkLst>
        </pc:spChg>
        <pc:spChg chg="add mod">
          <ac:chgData name="ATHUL KRISHNAN" userId="1467241cc2968d61" providerId="LiveId" clId="{F19C5133-C4E5-469A-B252-2130EFA287AB}" dt="2024-11-17T09:01:39.930" v="337" actId="113"/>
          <ac:spMkLst>
            <pc:docMk/>
            <pc:sldMk cId="1101179763" sldId="305"/>
            <ac:spMk id="7" creationId="{10957686-179A-2DF2-6888-66758317A009}"/>
          </ac:spMkLst>
        </pc:spChg>
        <pc:graphicFrameChg chg="add mod modGraphic">
          <ac:chgData name="ATHUL KRISHNAN" userId="1467241cc2968d61" providerId="LiveId" clId="{F19C5133-C4E5-469A-B252-2130EFA287AB}" dt="2024-11-17T08:55:41.559" v="323" actId="207"/>
          <ac:graphicFrameMkLst>
            <pc:docMk/>
            <pc:sldMk cId="1101179763" sldId="305"/>
            <ac:graphicFrameMk id="5" creationId="{E1D2D6A2-3495-2536-F83B-5FB117CEE176}"/>
          </ac:graphicFrameMkLst>
        </pc:graphicFrameChg>
        <pc:picChg chg="add mod">
          <ac:chgData name="ATHUL KRISHNAN" userId="1467241cc2968d61" providerId="LiveId" clId="{F19C5133-C4E5-469A-B252-2130EFA287AB}" dt="2024-11-17T08:57:09.117" v="325" actId="1076"/>
          <ac:picMkLst>
            <pc:docMk/>
            <pc:sldMk cId="1101179763" sldId="305"/>
            <ac:picMk id="2050" creationId="{374BEC2A-70BC-6F88-438C-25E6998AC259}"/>
          </ac:picMkLst>
        </pc:picChg>
      </pc:sldChg>
      <pc:sldChg chg="addSp delSp modSp new mod">
        <pc:chgData name="ATHUL KRISHNAN" userId="1467241cc2968d61" providerId="LiveId" clId="{F19C5133-C4E5-469A-B252-2130EFA287AB}" dt="2024-11-17T16:37:56.374" v="3608" actId="404"/>
        <pc:sldMkLst>
          <pc:docMk/>
          <pc:sldMk cId="1210807330" sldId="306"/>
        </pc:sldMkLst>
        <pc:spChg chg="mod">
          <ac:chgData name="ATHUL KRISHNAN" userId="1467241cc2968d61" providerId="LiveId" clId="{F19C5133-C4E5-469A-B252-2130EFA287AB}" dt="2024-11-17T16:37:56.374" v="3608" actId="404"/>
          <ac:spMkLst>
            <pc:docMk/>
            <pc:sldMk cId="1210807330" sldId="306"/>
            <ac:spMk id="2" creationId="{BD8136DB-6642-2E3D-9964-D5BD808868F3}"/>
          </ac:spMkLst>
        </pc:spChg>
        <pc:spChg chg="add mod">
          <ac:chgData name="ATHUL KRISHNAN" userId="1467241cc2968d61" providerId="LiveId" clId="{F19C5133-C4E5-469A-B252-2130EFA287AB}" dt="2024-11-17T09:36:25.738" v="392" actId="20577"/>
          <ac:spMkLst>
            <pc:docMk/>
            <pc:sldMk cId="1210807330" sldId="306"/>
            <ac:spMk id="4" creationId="{A1C0A3BF-AE75-9C90-55CC-6802DB54BD1F}"/>
          </ac:spMkLst>
        </pc:spChg>
        <pc:spChg chg="add del">
          <ac:chgData name="ATHUL KRISHNAN" userId="1467241cc2968d61" providerId="LiveId" clId="{F19C5133-C4E5-469A-B252-2130EFA287AB}" dt="2024-11-17T09:43:32.863" v="412" actId="21"/>
          <ac:spMkLst>
            <pc:docMk/>
            <pc:sldMk cId="1210807330" sldId="306"/>
            <ac:spMk id="7" creationId="{D1182898-56D8-2651-0459-1A6CAB36FAA4}"/>
          </ac:spMkLst>
        </pc:spChg>
        <pc:spChg chg="add mod">
          <ac:chgData name="ATHUL KRISHNAN" userId="1467241cc2968d61" providerId="LiveId" clId="{F19C5133-C4E5-469A-B252-2130EFA287AB}" dt="2024-11-17T09:52:42.228" v="511" actId="20577"/>
          <ac:spMkLst>
            <pc:docMk/>
            <pc:sldMk cId="1210807330" sldId="306"/>
            <ac:spMk id="9" creationId="{254D76D5-2909-6193-C311-299EBF55CF48}"/>
          </ac:spMkLst>
        </pc:spChg>
        <pc:graphicFrameChg chg="add mod modGraphic">
          <ac:chgData name="ATHUL KRISHNAN" userId="1467241cc2968d61" providerId="LiveId" clId="{F19C5133-C4E5-469A-B252-2130EFA287AB}" dt="2024-11-17T09:38:47.652" v="410" actId="207"/>
          <ac:graphicFrameMkLst>
            <pc:docMk/>
            <pc:sldMk cId="1210807330" sldId="306"/>
            <ac:graphicFrameMk id="5" creationId="{38683F77-73CF-52B9-CDA0-162FD3327BB0}"/>
          </ac:graphicFrameMkLst>
        </pc:graphicFrameChg>
      </pc:sldChg>
      <pc:sldChg chg="addSp modSp new mod">
        <pc:chgData name="ATHUL KRISHNAN" userId="1467241cc2968d61" providerId="LiveId" clId="{F19C5133-C4E5-469A-B252-2130EFA287AB}" dt="2024-11-17T19:48:51.770" v="3868" actId="20577"/>
        <pc:sldMkLst>
          <pc:docMk/>
          <pc:sldMk cId="1661993043" sldId="307"/>
        </pc:sldMkLst>
        <pc:spChg chg="mod">
          <ac:chgData name="ATHUL KRISHNAN" userId="1467241cc2968d61" providerId="LiveId" clId="{F19C5133-C4E5-469A-B252-2130EFA287AB}" dt="2024-11-17T16:36:49.384" v="3607" actId="404"/>
          <ac:spMkLst>
            <pc:docMk/>
            <pc:sldMk cId="1661993043" sldId="307"/>
            <ac:spMk id="2" creationId="{50822FE1-B49B-5B84-3604-2591FFC8276A}"/>
          </ac:spMkLst>
        </pc:spChg>
        <pc:spChg chg="add mod">
          <ac:chgData name="ATHUL KRISHNAN" userId="1467241cc2968d61" providerId="LiveId" clId="{F19C5133-C4E5-469A-B252-2130EFA287AB}" dt="2024-11-17T19:48:51.770" v="3868" actId="20577"/>
          <ac:spMkLst>
            <pc:docMk/>
            <pc:sldMk cId="1661993043" sldId="307"/>
            <ac:spMk id="4" creationId="{306A52A0-6994-FBD4-C3D3-FCC517D48576}"/>
          </ac:spMkLst>
        </pc:spChg>
        <pc:spChg chg="add">
          <ac:chgData name="ATHUL KRISHNAN" userId="1467241cc2968d61" providerId="LiveId" clId="{F19C5133-C4E5-469A-B252-2130EFA287AB}" dt="2024-11-17T10:16:22.413" v="572"/>
          <ac:spMkLst>
            <pc:docMk/>
            <pc:sldMk cId="1661993043" sldId="307"/>
            <ac:spMk id="5" creationId="{6273467F-FC53-5836-40BE-B25CF677B159}"/>
          </ac:spMkLst>
        </pc:spChg>
      </pc:sldChg>
      <pc:sldChg chg="addSp delSp modSp new mod">
        <pc:chgData name="ATHUL KRISHNAN" userId="1467241cc2968d61" providerId="LiveId" clId="{F19C5133-C4E5-469A-B252-2130EFA287AB}" dt="2024-11-17T19:48:37.981" v="3866" actId="20577"/>
        <pc:sldMkLst>
          <pc:docMk/>
          <pc:sldMk cId="254175198" sldId="308"/>
        </pc:sldMkLst>
        <pc:spChg chg="del mod">
          <ac:chgData name="ATHUL KRISHNAN" userId="1467241cc2968d61" providerId="LiveId" clId="{F19C5133-C4E5-469A-B252-2130EFA287AB}" dt="2024-11-17T12:28:38.352" v="1350" actId="21"/>
          <ac:spMkLst>
            <pc:docMk/>
            <pc:sldMk cId="254175198" sldId="308"/>
            <ac:spMk id="2" creationId="{37108CDF-6BAE-AF0C-9F3B-327ECD8A8687}"/>
          </ac:spMkLst>
        </pc:spChg>
        <pc:spChg chg="add mod">
          <ac:chgData name="ATHUL KRISHNAN" userId="1467241cc2968d61" providerId="LiveId" clId="{F19C5133-C4E5-469A-B252-2130EFA287AB}" dt="2024-11-17T19:48:37.981" v="3866" actId="20577"/>
          <ac:spMkLst>
            <pc:docMk/>
            <pc:sldMk cId="254175198" sldId="308"/>
            <ac:spMk id="4" creationId="{42049F4F-BE6C-6A61-70FC-BA680DFFE5DD}"/>
          </ac:spMkLst>
        </pc:spChg>
      </pc:sldChg>
      <pc:sldChg chg="addSp delSp modSp new mod">
        <pc:chgData name="ATHUL KRISHNAN" userId="1467241cc2968d61" providerId="LiveId" clId="{F19C5133-C4E5-469A-B252-2130EFA287AB}" dt="2024-11-18T04:54:52.574" v="3870" actId="20577"/>
        <pc:sldMkLst>
          <pc:docMk/>
          <pc:sldMk cId="356482393" sldId="309"/>
        </pc:sldMkLst>
        <pc:spChg chg="del mod">
          <ac:chgData name="ATHUL KRISHNAN" userId="1467241cc2968d61" providerId="LiveId" clId="{F19C5133-C4E5-469A-B252-2130EFA287AB}" dt="2024-11-17T15:18:38.767" v="2517" actId="21"/>
          <ac:spMkLst>
            <pc:docMk/>
            <pc:sldMk cId="356482393" sldId="309"/>
            <ac:spMk id="2" creationId="{D8528123-4D3A-9895-D4C4-33D52ACFF810}"/>
          </ac:spMkLst>
        </pc:spChg>
        <pc:spChg chg="add del mod">
          <ac:chgData name="ATHUL KRISHNAN" userId="1467241cc2968d61" providerId="LiveId" clId="{F19C5133-C4E5-469A-B252-2130EFA287AB}" dt="2024-11-17T15:18:43.755" v="2519" actId="21"/>
          <ac:spMkLst>
            <pc:docMk/>
            <pc:sldMk cId="356482393" sldId="309"/>
            <ac:spMk id="4" creationId="{9837FB2E-CA0F-99F6-C2C9-A50067F612D6}"/>
          </ac:spMkLst>
        </pc:spChg>
        <pc:spChg chg="add mod">
          <ac:chgData name="ATHUL KRISHNAN" userId="1467241cc2968d61" providerId="LiveId" clId="{F19C5133-C4E5-469A-B252-2130EFA287AB}" dt="2024-11-18T04:54:52.574" v="3870" actId="20577"/>
          <ac:spMkLst>
            <pc:docMk/>
            <pc:sldMk cId="356482393" sldId="309"/>
            <ac:spMk id="6" creationId="{97BF95D7-A04F-D4CA-1FA7-A1FCEDD0DCD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11/18/2024</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11/18/2024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pic>
        <p:nvPicPr>
          <p:cNvPr id="1028" name="Picture 4" descr="Supermart Grocery Sales Analysis. Analisis pola penjualan dalam segi ...">
            <a:extLst>
              <a:ext uri="{FF2B5EF4-FFF2-40B4-BE49-F238E27FC236}">
                <a16:creationId xmlns:a16="http://schemas.microsoft.com/office/drawing/2014/main" id="{D86B4F66-BCE1-C8AD-97DD-BD72EFF2D2B5}"/>
              </a:ext>
            </a:extLst>
          </p:cNvPr>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9642" r="29642"/>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SUPERMART GROCERY SALES - RETAIL ANALYTICS DATASET</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4586-F60C-F157-A32C-8FA26CFF32A4}"/>
              </a:ext>
            </a:extLst>
          </p:cNvPr>
          <p:cNvSpPr>
            <a:spLocks noGrp="1"/>
          </p:cNvSpPr>
          <p:nvPr>
            <p:ph type="title"/>
          </p:nvPr>
        </p:nvSpPr>
        <p:spPr>
          <a:xfrm>
            <a:off x="500743" y="782273"/>
            <a:ext cx="8447314" cy="1046527"/>
          </a:xfrm>
        </p:spPr>
        <p:txBody>
          <a:bodyPr/>
          <a:lstStyle/>
          <a:p>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T</a:t>
            </a:r>
            <a:r>
              <a:rPr lang="en-US" sz="2800" b="1" dirty="0">
                <a:solidFill>
                  <a:schemeClr val="bg1">
                    <a:lumMod val="95000"/>
                    <a:lumOff val="5000"/>
                  </a:schemeClr>
                </a:solidFill>
                <a:effectLst/>
                <a:latin typeface="Times New Roman" panose="02020603050405020304" pitchFamily="18" charset="0"/>
                <a:cs typeface="Times New Roman" panose="02020603050405020304" pitchFamily="18" charset="0"/>
              </a:rPr>
              <a:t>otal sales and profit by region</a:t>
            </a:r>
            <a:br>
              <a:rPr lang="en-US" sz="2000" b="0" dirty="0">
                <a:solidFill>
                  <a:schemeClr val="bg1">
                    <a:lumMod val="95000"/>
                    <a:lumOff val="5000"/>
                  </a:schemeClr>
                </a:solidFill>
                <a:effectLst/>
                <a:latin typeface="Times New Roman" panose="02020603050405020304" pitchFamily="18" charset="0"/>
                <a:cs typeface="Times New Roman" panose="02020603050405020304" pitchFamily="18" charset="0"/>
              </a:rPr>
            </a:br>
            <a:br>
              <a:rPr lang="en-US" sz="2000" b="0" dirty="0">
                <a:solidFill>
                  <a:schemeClr val="bg1">
                    <a:lumMod val="95000"/>
                    <a:lumOff val="5000"/>
                  </a:schemeClr>
                </a:solidFill>
                <a:effectLst/>
                <a:latin typeface="Times New Roman" panose="02020603050405020304" pitchFamily="18" charset="0"/>
                <a:cs typeface="Times New Roman" panose="02020603050405020304" pitchFamily="18" charset="0"/>
              </a:rPr>
            </a:br>
            <a:r>
              <a:rPr lang="en-US" sz="2000" b="0" dirty="0" err="1">
                <a:solidFill>
                  <a:schemeClr val="bg1">
                    <a:lumMod val="95000"/>
                    <a:lumOff val="5000"/>
                  </a:schemeClr>
                </a:solidFill>
                <a:effectLst/>
                <a:latin typeface="Times New Roman" panose="02020603050405020304" pitchFamily="18" charset="0"/>
                <a:cs typeface="Times New Roman" panose="02020603050405020304" pitchFamily="18" charset="0"/>
              </a:rPr>
              <a:t>df.groupby</a:t>
            </a:r>
            <a:r>
              <a:rPr lang="en-US" sz="2000" b="0" dirty="0">
                <a:solidFill>
                  <a:schemeClr val="bg1">
                    <a:lumMod val="95000"/>
                    <a:lumOff val="5000"/>
                  </a:schemeClr>
                </a:solidFill>
                <a:effectLst/>
                <a:latin typeface="Times New Roman" panose="02020603050405020304" pitchFamily="18" charset="0"/>
                <a:cs typeface="Times New Roman" panose="02020603050405020304" pitchFamily="18" charset="0"/>
              </a:rPr>
              <a:t>('Region')[['</a:t>
            </a:r>
            <a:r>
              <a:rPr lang="en-US" sz="2000" b="0" dirty="0" err="1">
                <a:solidFill>
                  <a:schemeClr val="bg1">
                    <a:lumMod val="95000"/>
                    <a:lumOff val="5000"/>
                  </a:schemeClr>
                </a:solidFill>
                <a:effectLst/>
                <a:latin typeface="Times New Roman" panose="02020603050405020304" pitchFamily="18" charset="0"/>
                <a:cs typeface="Times New Roman" panose="02020603050405020304" pitchFamily="18" charset="0"/>
              </a:rPr>
              <a:t>Sales','Profit</a:t>
            </a:r>
            <a:r>
              <a:rPr lang="en-US" sz="2000" b="0" dirty="0">
                <a:solidFill>
                  <a:schemeClr val="bg1">
                    <a:lumMod val="95000"/>
                    <a:lumOff val="5000"/>
                  </a:schemeClr>
                </a:solidFill>
                <a:effectLst/>
                <a:latin typeface="Times New Roman" panose="02020603050405020304" pitchFamily="18" charset="0"/>
                <a:cs typeface="Times New Roman" panose="02020603050405020304" pitchFamily="18" charset="0"/>
              </a:rPr>
              <a:t>']].sum()</a:t>
            </a:r>
            <a:br>
              <a:rPr lang="en-US" sz="800" b="0" dirty="0">
                <a:solidFill>
                  <a:srgbClr val="000000"/>
                </a:solidFill>
                <a:effectLst/>
                <a:latin typeface="Courier New" panose="02070309020205020404" pitchFamily="49" charset="0"/>
              </a:rPr>
            </a:br>
            <a:br>
              <a:rPr lang="en-US" sz="800" b="0" dirty="0">
                <a:solidFill>
                  <a:srgbClr val="000000"/>
                </a:solidFill>
                <a:effectLst/>
                <a:latin typeface="Courier New" panose="02070309020205020404" pitchFamily="49" charset="0"/>
              </a:rPr>
            </a:br>
            <a:endParaRPr lang="en-IN" sz="2000"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857512B9-A5FE-D9D7-CBED-01F727243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454" y="913582"/>
            <a:ext cx="4981575" cy="4048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B3D043B-BF4D-C6D7-7CF1-4A80D743164D}"/>
              </a:ext>
            </a:extLst>
          </p:cNvPr>
          <p:cNvSpPr txBox="1"/>
          <p:nvPr/>
        </p:nvSpPr>
        <p:spPr>
          <a:xfrm rot="10800000" flipV="1">
            <a:off x="402772" y="4972594"/>
            <a:ext cx="10929257" cy="960328"/>
          </a:xfrm>
          <a:prstGeom prst="rect">
            <a:avLst/>
          </a:prstGeom>
          <a:noFill/>
        </p:spPr>
        <p:txBody>
          <a:bodyPr wrap="square">
            <a:spAutoFit/>
          </a:bodyPr>
          <a:lstStyle/>
          <a:p>
            <a:pPr>
              <a:lnSpc>
                <a:spcPct val="150000"/>
              </a:lnSpc>
            </a:pPr>
            <a:r>
              <a:rPr lang="en-IN" sz="2000" dirty="0">
                <a:solidFill>
                  <a:schemeClr val="bg1">
                    <a:lumMod val="95000"/>
                    <a:lumOff val="5000"/>
                  </a:schemeClr>
                </a:solidFill>
                <a:latin typeface="Times New Roman" panose="02020603050405020304" pitchFamily="18" charset="0"/>
                <a:cs typeface="Times New Roman" panose="02020603050405020304" pitchFamily="18" charset="0"/>
              </a:rPr>
              <a:t>Central: 3.47M sales, 856.8K profit; East: 4.25M sales, 1.07M profit; North: 1.25K sales, 401 profit; South: 2.44M sales, 623.6K profit; West: 4.80M sales, 1.19M profit.</a:t>
            </a:r>
          </a:p>
        </p:txBody>
      </p:sp>
      <p:graphicFrame>
        <p:nvGraphicFramePr>
          <p:cNvPr id="6" name="Table 5">
            <a:extLst>
              <a:ext uri="{FF2B5EF4-FFF2-40B4-BE49-F238E27FC236}">
                <a16:creationId xmlns:a16="http://schemas.microsoft.com/office/drawing/2014/main" id="{C0BC3F10-74D9-B617-7D80-6AF467A4761B}"/>
              </a:ext>
            </a:extLst>
          </p:cNvPr>
          <p:cNvGraphicFramePr>
            <a:graphicFrameLocks noGrp="1"/>
          </p:cNvGraphicFramePr>
          <p:nvPr>
            <p:extLst>
              <p:ext uri="{D42A27DB-BD31-4B8C-83A1-F6EECF244321}">
                <p14:modId xmlns:p14="http://schemas.microsoft.com/office/powerpoint/2010/main" val="3239380609"/>
              </p:ext>
            </p:extLst>
          </p:nvPr>
        </p:nvGraphicFramePr>
        <p:xfrm>
          <a:off x="566057" y="1839687"/>
          <a:ext cx="4898573" cy="2808124"/>
        </p:xfrm>
        <a:graphic>
          <a:graphicData uri="http://schemas.openxmlformats.org/drawingml/2006/table">
            <a:tbl>
              <a:tblPr firstRow="1" bandRow="1">
                <a:tableStyleId>{2D5ABB26-0587-4C30-8999-92F81FD0307C}</a:tableStyleId>
              </a:tblPr>
              <a:tblGrid>
                <a:gridCol w="1524001">
                  <a:extLst>
                    <a:ext uri="{9D8B030D-6E8A-4147-A177-3AD203B41FA5}">
                      <a16:colId xmlns:a16="http://schemas.microsoft.com/office/drawing/2014/main" val="1817063124"/>
                    </a:ext>
                  </a:extLst>
                </a:gridCol>
                <a:gridCol w="1687286">
                  <a:extLst>
                    <a:ext uri="{9D8B030D-6E8A-4147-A177-3AD203B41FA5}">
                      <a16:colId xmlns:a16="http://schemas.microsoft.com/office/drawing/2014/main" val="1365254111"/>
                    </a:ext>
                  </a:extLst>
                </a:gridCol>
                <a:gridCol w="1687286">
                  <a:extLst>
                    <a:ext uri="{9D8B030D-6E8A-4147-A177-3AD203B41FA5}">
                      <a16:colId xmlns:a16="http://schemas.microsoft.com/office/drawing/2014/main" val="3976017537"/>
                    </a:ext>
                  </a:extLst>
                </a:gridCol>
              </a:tblGrid>
              <a:tr h="397360">
                <a:tc>
                  <a:txBody>
                    <a:bodyPr/>
                    <a:lstStyle/>
                    <a:p>
                      <a:pPr algn="ctr"/>
                      <a:r>
                        <a:rPr lang="en-IN" sz="1800" b="1" dirty="0">
                          <a:solidFill>
                            <a:schemeClr val="bg1">
                              <a:lumMod val="85000"/>
                              <a:lumOff val="15000"/>
                            </a:schemeClr>
                          </a:solidFill>
                          <a:effectLst/>
                          <a:latin typeface="Times New Roman" panose="02020603050405020304" pitchFamily="18" charset="0"/>
                          <a:cs typeface="Times New Roman" panose="02020603050405020304" pitchFamily="18" charset="0"/>
                        </a:rPr>
                        <a:t>Region</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rgbClr val="F2F1EE"/>
                    </a:solidFill>
                  </a:tcPr>
                </a:tc>
                <a:tc>
                  <a:txBody>
                    <a:bodyPr/>
                    <a:lstStyle/>
                    <a:p>
                      <a:pPr algn="ctr"/>
                      <a:r>
                        <a:rPr lang="en-IN" sz="1800" b="1" dirty="0">
                          <a:solidFill>
                            <a:schemeClr val="bg1">
                              <a:lumMod val="85000"/>
                              <a:lumOff val="15000"/>
                            </a:schemeClr>
                          </a:solidFill>
                          <a:effectLst/>
                          <a:latin typeface="Times New Roman" panose="02020603050405020304" pitchFamily="18" charset="0"/>
                          <a:cs typeface="Times New Roman" panose="02020603050405020304" pitchFamily="18" charset="0"/>
                        </a:rPr>
                        <a:t>Sales</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rgbClr val="F2F1EE"/>
                    </a:solidFill>
                  </a:tcPr>
                </a:tc>
                <a:tc>
                  <a:txBody>
                    <a:bodyPr/>
                    <a:lstStyle/>
                    <a:p>
                      <a:pPr algn="ctr"/>
                      <a:r>
                        <a:rPr lang="en-IN" sz="1800" b="1" dirty="0">
                          <a:solidFill>
                            <a:schemeClr val="bg1">
                              <a:lumMod val="85000"/>
                              <a:lumOff val="15000"/>
                            </a:schemeClr>
                          </a:solidFill>
                          <a:effectLst/>
                          <a:latin typeface="Times New Roman" panose="02020603050405020304" pitchFamily="18" charset="0"/>
                          <a:cs typeface="Times New Roman" panose="02020603050405020304" pitchFamily="18" charset="0"/>
                        </a:rPr>
                        <a:t>Profit</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rgbClr val="F2F1EE"/>
                    </a:solidFill>
                  </a:tcPr>
                </a:tc>
                <a:extLst>
                  <a:ext uri="{0D108BD9-81ED-4DB2-BD59-A6C34878D82A}">
                    <a16:rowId xmlns:a16="http://schemas.microsoft.com/office/drawing/2014/main" val="2414950404"/>
                  </a:ext>
                </a:extLst>
              </a:tr>
              <a:tr h="511251">
                <a:tc>
                  <a:txBody>
                    <a:bodyPr/>
                    <a:lstStyle/>
                    <a:p>
                      <a:pPr algn="ctr" fontAlgn="ctr"/>
                      <a:r>
                        <a:rPr lang="en-IN" sz="1800" b="0" dirty="0">
                          <a:solidFill>
                            <a:schemeClr val="bg1">
                              <a:lumMod val="85000"/>
                              <a:lumOff val="15000"/>
                            </a:schemeClr>
                          </a:solidFill>
                          <a:effectLst/>
                          <a:latin typeface="Times New Roman" panose="02020603050405020304" pitchFamily="18" charset="0"/>
                          <a:cs typeface="Times New Roman" panose="02020603050405020304" pitchFamily="18" charset="0"/>
                        </a:rPr>
                        <a:t>Central</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1800">
                          <a:solidFill>
                            <a:schemeClr val="bg1">
                              <a:lumMod val="85000"/>
                              <a:lumOff val="15000"/>
                            </a:schemeClr>
                          </a:solidFill>
                          <a:effectLst/>
                          <a:latin typeface="Times New Roman" panose="02020603050405020304" pitchFamily="18" charset="0"/>
                          <a:cs typeface="Times New Roman" panose="02020603050405020304" pitchFamily="18" charset="0"/>
                        </a:rPr>
                        <a:t>3468156</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1800" dirty="0">
                          <a:solidFill>
                            <a:schemeClr val="bg1">
                              <a:lumMod val="85000"/>
                              <a:lumOff val="15000"/>
                            </a:schemeClr>
                          </a:solidFill>
                          <a:effectLst/>
                          <a:latin typeface="Times New Roman" panose="02020603050405020304" pitchFamily="18" charset="0"/>
                          <a:cs typeface="Times New Roman" panose="02020603050405020304" pitchFamily="18" charset="0"/>
                        </a:rPr>
                        <a:t>856806.84</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2968940764"/>
                  </a:ext>
                </a:extLst>
              </a:tr>
              <a:tr h="511251">
                <a:tc>
                  <a:txBody>
                    <a:bodyPr/>
                    <a:lstStyle/>
                    <a:p>
                      <a:pPr algn="ctr" fontAlgn="ctr"/>
                      <a:r>
                        <a:rPr lang="en-IN" sz="1800" b="0" dirty="0">
                          <a:solidFill>
                            <a:schemeClr val="bg1">
                              <a:lumMod val="85000"/>
                              <a:lumOff val="15000"/>
                            </a:schemeClr>
                          </a:solidFill>
                          <a:effectLst/>
                          <a:latin typeface="Times New Roman" panose="02020603050405020304" pitchFamily="18" charset="0"/>
                          <a:cs typeface="Times New Roman" panose="02020603050405020304" pitchFamily="18" charset="0"/>
                        </a:rPr>
                        <a:t>East</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1800" dirty="0">
                          <a:solidFill>
                            <a:schemeClr val="bg1">
                              <a:lumMod val="85000"/>
                              <a:lumOff val="15000"/>
                            </a:schemeClr>
                          </a:solidFill>
                          <a:effectLst/>
                          <a:latin typeface="Times New Roman" panose="02020603050405020304" pitchFamily="18" charset="0"/>
                          <a:cs typeface="Times New Roman" panose="02020603050405020304" pitchFamily="18" charset="0"/>
                        </a:rPr>
                        <a:t>4248368</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1800">
                          <a:solidFill>
                            <a:schemeClr val="bg1">
                              <a:lumMod val="85000"/>
                              <a:lumOff val="15000"/>
                            </a:schemeClr>
                          </a:solidFill>
                          <a:effectLst/>
                          <a:latin typeface="Times New Roman" panose="02020603050405020304" pitchFamily="18" charset="0"/>
                          <a:cs typeface="Times New Roman" panose="02020603050405020304" pitchFamily="18" charset="0"/>
                        </a:rPr>
                        <a:t>1074345.58</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3107773217"/>
                  </a:ext>
                </a:extLst>
              </a:tr>
              <a:tr h="344378">
                <a:tc>
                  <a:txBody>
                    <a:bodyPr/>
                    <a:lstStyle/>
                    <a:p>
                      <a:pPr algn="ctr" fontAlgn="ctr"/>
                      <a:r>
                        <a:rPr lang="en-IN" sz="1800" b="0" dirty="0">
                          <a:solidFill>
                            <a:schemeClr val="bg1">
                              <a:lumMod val="85000"/>
                              <a:lumOff val="15000"/>
                            </a:schemeClr>
                          </a:solidFill>
                          <a:effectLst/>
                          <a:latin typeface="Times New Roman" panose="02020603050405020304" pitchFamily="18" charset="0"/>
                          <a:cs typeface="Times New Roman" panose="02020603050405020304" pitchFamily="18" charset="0"/>
                        </a:rPr>
                        <a:t>North</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1800" dirty="0">
                          <a:solidFill>
                            <a:schemeClr val="bg1">
                              <a:lumMod val="85000"/>
                              <a:lumOff val="15000"/>
                            </a:schemeClr>
                          </a:solidFill>
                          <a:effectLst/>
                          <a:latin typeface="Times New Roman" panose="02020603050405020304" pitchFamily="18" charset="0"/>
                          <a:cs typeface="Times New Roman" panose="02020603050405020304" pitchFamily="18" charset="0"/>
                        </a:rPr>
                        <a:t>1254</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1800" dirty="0">
                          <a:solidFill>
                            <a:schemeClr val="bg1">
                              <a:lumMod val="85000"/>
                              <a:lumOff val="15000"/>
                            </a:schemeClr>
                          </a:solidFill>
                          <a:effectLst/>
                          <a:latin typeface="Times New Roman" panose="02020603050405020304" pitchFamily="18" charset="0"/>
                          <a:cs typeface="Times New Roman" panose="02020603050405020304" pitchFamily="18" charset="0"/>
                        </a:rPr>
                        <a:t>401.28</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912986757"/>
                  </a:ext>
                </a:extLst>
              </a:tr>
              <a:tr h="511251">
                <a:tc>
                  <a:txBody>
                    <a:bodyPr/>
                    <a:lstStyle/>
                    <a:p>
                      <a:pPr algn="ctr" fontAlgn="ctr"/>
                      <a:r>
                        <a:rPr lang="en-IN" sz="1800" b="0" dirty="0">
                          <a:solidFill>
                            <a:schemeClr val="bg1">
                              <a:lumMod val="85000"/>
                              <a:lumOff val="15000"/>
                            </a:schemeClr>
                          </a:solidFill>
                          <a:effectLst/>
                          <a:latin typeface="Times New Roman" panose="02020603050405020304" pitchFamily="18" charset="0"/>
                          <a:cs typeface="Times New Roman" panose="02020603050405020304" pitchFamily="18" charset="0"/>
                        </a:rPr>
                        <a:t>South</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1800" dirty="0">
                          <a:solidFill>
                            <a:schemeClr val="bg1">
                              <a:lumMod val="85000"/>
                              <a:lumOff val="15000"/>
                            </a:schemeClr>
                          </a:solidFill>
                          <a:effectLst/>
                          <a:latin typeface="Times New Roman" panose="02020603050405020304" pitchFamily="18" charset="0"/>
                          <a:cs typeface="Times New Roman" panose="02020603050405020304" pitchFamily="18" charset="0"/>
                        </a:rPr>
                        <a:t>2440461</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1800" dirty="0">
                          <a:solidFill>
                            <a:schemeClr val="bg1">
                              <a:lumMod val="85000"/>
                              <a:lumOff val="15000"/>
                            </a:schemeClr>
                          </a:solidFill>
                          <a:effectLst/>
                          <a:latin typeface="Times New Roman" panose="02020603050405020304" pitchFamily="18" charset="0"/>
                          <a:cs typeface="Times New Roman" panose="02020603050405020304" pitchFamily="18" charset="0"/>
                        </a:rPr>
                        <a:t>623562.89</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4210230391"/>
                  </a:ext>
                </a:extLst>
              </a:tr>
              <a:tr h="511251">
                <a:tc>
                  <a:txBody>
                    <a:bodyPr/>
                    <a:lstStyle/>
                    <a:p>
                      <a:pPr algn="ctr" fontAlgn="ctr"/>
                      <a:r>
                        <a:rPr lang="en-IN" sz="1800" b="0" dirty="0">
                          <a:solidFill>
                            <a:schemeClr val="bg1">
                              <a:lumMod val="85000"/>
                              <a:lumOff val="15000"/>
                            </a:schemeClr>
                          </a:solidFill>
                          <a:effectLst/>
                          <a:latin typeface="Times New Roman" panose="02020603050405020304" pitchFamily="18" charset="0"/>
                          <a:cs typeface="Times New Roman" panose="02020603050405020304" pitchFamily="18" charset="0"/>
                        </a:rPr>
                        <a:t>West</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1800" dirty="0">
                          <a:solidFill>
                            <a:schemeClr val="bg1">
                              <a:lumMod val="85000"/>
                              <a:lumOff val="15000"/>
                            </a:schemeClr>
                          </a:solidFill>
                          <a:effectLst/>
                          <a:latin typeface="Times New Roman" panose="02020603050405020304" pitchFamily="18" charset="0"/>
                          <a:cs typeface="Times New Roman" panose="02020603050405020304" pitchFamily="18" charset="0"/>
                        </a:rPr>
                        <a:t>4798743</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1800" dirty="0">
                          <a:solidFill>
                            <a:schemeClr val="bg1">
                              <a:lumMod val="85000"/>
                              <a:lumOff val="15000"/>
                            </a:schemeClr>
                          </a:solidFill>
                          <a:effectLst/>
                          <a:latin typeface="Times New Roman" panose="02020603050405020304" pitchFamily="18" charset="0"/>
                          <a:cs typeface="Times New Roman" panose="02020603050405020304" pitchFamily="18" charset="0"/>
                        </a:rPr>
                        <a:t>1192004.61</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3123159695"/>
                  </a:ext>
                </a:extLst>
              </a:tr>
            </a:tbl>
          </a:graphicData>
        </a:graphic>
      </p:graphicFrame>
    </p:spTree>
    <p:extLst>
      <p:ext uri="{BB962C8B-B14F-4D97-AF65-F5344CB8AC3E}">
        <p14:creationId xmlns:p14="http://schemas.microsoft.com/office/powerpoint/2010/main" val="2398723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a:extLst>
              <a:ext uri="{FF2B5EF4-FFF2-40B4-BE49-F238E27FC236}">
                <a16:creationId xmlns:a16="http://schemas.microsoft.com/office/drawing/2014/main" id="{6F40F674-6A0F-6D5D-D300-69DCEE1BB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2543" y="1774371"/>
            <a:ext cx="4714875"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9CE9A13-9E24-6786-9A57-70DB9F2BAB74}"/>
              </a:ext>
            </a:extLst>
          </p:cNvPr>
          <p:cNvSpPr>
            <a:spLocks noGrp="1"/>
          </p:cNvSpPr>
          <p:nvPr>
            <p:ph type="title"/>
          </p:nvPr>
        </p:nvSpPr>
        <p:spPr>
          <a:xfrm>
            <a:off x="370114" y="573503"/>
            <a:ext cx="11923486" cy="1326417"/>
          </a:xfrm>
        </p:spPr>
        <p:txBody>
          <a:bodyPr/>
          <a:lstStyle/>
          <a:p>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Identify the top 5 customers based on their total sales in the dataset</a:t>
            </a:r>
            <a:br>
              <a:rPr lang="en-US" sz="2800" dirty="0">
                <a:latin typeface="Times New Roman" panose="02020603050405020304" pitchFamily="18" charset="0"/>
                <a:cs typeface="Times New Roman" panose="02020603050405020304" pitchFamily="18" charset="0"/>
              </a:rPr>
            </a:br>
            <a:endParaRPr lang="en-IN" sz="2800" dirty="0"/>
          </a:p>
        </p:txBody>
      </p:sp>
      <p:pic>
        <p:nvPicPr>
          <p:cNvPr id="3" name="Picture 4">
            <a:extLst>
              <a:ext uri="{FF2B5EF4-FFF2-40B4-BE49-F238E27FC236}">
                <a16:creationId xmlns:a16="http://schemas.microsoft.com/office/drawing/2014/main" id="{479D6E1B-FBA8-0236-E06A-E1C4D792D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7" y="1774371"/>
            <a:ext cx="3679372" cy="3657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9136A62B-3D72-A3DF-92CE-1C416ED3100D}"/>
              </a:ext>
            </a:extLst>
          </p:cNvPr>
          <p:cNvGraphicFramePr>
            <a:graphicFrameLocks noGrp="1"/>
          </p:cNvGraphicFramePr>
          <p:nvPr>
            <p:extLst>
              <p:ext uri="{D42A27DB-BD31-4B8C-83A1-F6EECF244321}">
                <p14:modId xmlns:p14="http://schemas.microsoft.com/office/powerpoint/2010/main" val="1669511491"/>
              </p:ext>
            </p:extLst>
          </p:nvPr>
        </p:nvGraphicFramePr>
        <p:xfrm>
          <a:off x="4093030" y="1774371"/>
          <a:ext cx="3189514" cy="3657599"/>
        </p:xfrm>
        <a:graphic>
          <a:graphicData uri="http://schemas.openxmlformats.org/drawingml/2006/table">
            <a:tbl>
              <a:tblPr firstRow="1" bandRow="1">
                <a:tableStyleId>{2D5ABB26-0587-4C30-8999-92F81FD0307C}</a:tableStyleId>
              </a:tblPr>
              <a:tblGrid>
                <a:gridCol w="1497930">
                  <a:extLst>
                    <a:ext uri="{9D8B030D-6E8A-4147-A177-3AD203B41FA5}">
                      <a16:colId xmlns:a16="http://schemas.microsoft.com/office/drawing/2014/main" val="393581711"/>
                    </a:ext>
                  </a:extLst>
                </a:gridCol>
                <a:gridCol w="1691584">
                  <a:extLst>
                    <a:ext uri="{9D8B030D-6E8A-4147-A177-3AD203B41FA5}">
                      <a16:colId xmlns:a16="http://schemas.microsoft.com/office/drawing/2014/main" val="3882804245"/>
                    </a:ext>
                  </a:extLst>
                </a:gridCol>
              </a:tblGrid>
              <a:tr h="955964">
                <a:tc>
                  <a:txBody>
                    <a:bodyPr/>
                    <a:lstStyle/>
                    <a:p>
                      <a:pPr algn="ctr"/>
                      <a:r>
                        <a:rPr lang="en-IN" sz="2000" b="1" dirty="0">
                          <a:solidFill>
                            <a:schemeClr val="bg1">
                              <a:lumMod val="95000"/>
                              <a:lumOff val="5000"/>
                            </a:schemeClr>
                          </a:solidFill>
                          <a:effectLst/>
                          <a:latin typeface="Times New Roman" panose="02020603050405020304" pitchFamily="18" charset="0"/>
                          <a:cs typeface="Times New Roman" panose="02020603050405020304" pitchFamily="18" charset="0"/>
                        </a:rPr>
                        <a:t>Customer Name</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chemeClr val="tx1"/>
                    </a:solidFill>
                  </a:tcPr>
                </a:tc>
                <a:tc>
                  <a:txBody>
                    <a:bodyPr/>
                    <a:lstStyle/>
                    <a:p>
                      <a:pPr algn="ctr"/>
                      <a:r>
                        <a:rPr lang="en-IN" sz="2000" b="1" dirty="0">
                          <a:solidFill>
                            <a:schemeClr val="bg1">
                              <a:lumMod val="95000"/>
                              <a:lumOff val="5000"/>
                            </a:schemeClr>
                          </a:solidFill>
                          <a:effectLst/>
                          <a:latin typeface="Times New Roman" panose="02020603050405020304" pitchFamily="18" charset="0"/>
                          <a:cs typeface="Times New Roman" panose="02020603050405020304" pitchFamily="18" charset="0"/>
                        </a:rPr>
                        <a:t>Sales</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940909042"/>
                  </a:ext>
                </a:extLst>
              </a:tr>
              <a:tr h="540327">
                <a:tc>
                  <a:txBody>
                    <a:bodyPr/>
                    <a:lstStyle/>
                    <a:p>
                      <a:pPr algn="ctr"/>
                      <a:r>
                        <a:rPr lang="en-IN" sz="2000" dirty="0">
                          <a:solidFill>
                            <a:schemeClr val="bg1">
                              <a:lumMod val="95000"/>
                              <a:lumOff val="5000"/>
                            </a:schemeClr>
                          </a:solidFill>
                          <a:effectLst/>
                          <a:latin typeface="Times New Roman" panose="02020603050405020304" pitchFamily="18" charset="0"/>
                          <a:cs typeface="Times New Roman" panose="02020603050405020304" pitchFamily="18" charset="0"/>
                        </a:rPr>
                        <a:t>Krithika</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2000" dirty="0">
                          <a:solidFill>
                            <a:schemeClr val="bg1">
                              <a:lumMod val="95000"/>
                              <a:lumOff val="5000"/>
                            </a:schemeClr>
                          </a:solidFill>
                          <a:effectLst/>
                          <a:latin typeface="Times New Roman" panose="02020603050405020304" pitchFamily="18" charset="0"/>
                          <a:cs typeface="Times New Roman" panose="02020603050405020304" pitchFamily="18" charset="0"/>
                        </a:rPr>
                        <a:t>334361</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147637828"/>
                  </a:ext>
                </a:extLst>
              </a:tr>
              <a:tr h="540327">
                <a:tc>
                  <a:txBody>
                    <a:bodyPr/>
                    <a:lstStyle/>
                    <a:p>
                      <a:pPr algn="ctr"/>
                      <a:r>
                        <a:rPr lang="en-IN" sz="2000" dirty="0" err="1">
                          <a:solidFill>
                            <a:schemeClr val="bg1">
                              <a:lumMod val="95000"/>
                              <a:lumOff val="5000"/>
                            </a:schemeClr>
                          </a:solidFill>
                          <a:effectLst/>
                          <a:latin typeface="Times New Roman" panose="02020603050405020304" pitchFamily="18" charset="0"/>
                          <a:cs typeface="Times New Roman" panose="02020603050405020304" pitchFamily="18" charset="0"/>
                        </a:rPr>
                        <a:t>Amrish</a:t>
                      </a:r>
                      <a:endParaRPr lang="en-IN" sz="2000"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2000" dirty="0">
                          <a:solidFill>
                            <a:schemeClr val="bg1">
                              <a:lumMod val="95000"/>
                              <a:lumOff val="5000"/>
                            </a:schemeClr>
                          </a:solidFill>
                          <a:effectLst/>
                          <a:latin typeface="Times New Roman" panose="02020603050405020304" pitchFamily="18" charset="0"/>
                          <a:cs typeface="Times New Roman" panose="02020603050405020304" pitchFamily="18" charset="0"/>
                        </a:rPr>
                        <a:t>333351</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553044"/>
                  </a:ext>
                </a:extLst>
              </a:tr>
              <a:tr h="540327">
                <a:tc>
                  <a:txBody>
                    <a:bodyPr/>
                    <a:lstStyle/>
                    <a:p>
                      <a:pPr algn="ctr"/>
                      <a:r>
                        <a:rPr lang="en-IN" sz="2000" dirty="0">
                          <a:solidFill>
                            <a:schemeClr val="bg1">
                              <a:lumMod val="95000"/>
                              <a:lumOff val="5000"/>
                            </a:schemeClr>
                          </a:solidFill>
                          <a:effectLst/>
                          <a:latin typeface="Times New Roman" panose="02020603050405020304" pitchFamily="18" charset="0"/>
                          <a:cs typeface="Times New Roman" panose="02020603050405020304" pitchFamily="18" charset="0"/>
                        </a:rPr>
                        <a:t>Verma</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2000" dirty="0">
                          <a:solidFill>
                            <a:schemeClr val="bg1">
                              <a:lumMod val="95000"/>
                              <a:lumOff val="5000"/>
                            </a:schemeClr>
                          </a:solidFill>
                          <a:effectLst/>
                          <a:latin typeface="Times New Roman" panose="02020603050405020304" pitchFamily="18" charset="0"/>
                          <a:cs typeface="Times New Roman" panose="02020603050405020304" pitchFamily="18" charset="0"/>
                        </a:rPr>
                        <a:t>331665</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2181833698"/>
                  </a:ext>
                </a:extLst>
              </a:tr>
              <a:tr h="540327">
                <a:tc>
                  <a:txBody>
                    <a:bodyPr/>
                    <a:lstStyle/>
                    <a:p>
                      <a:pPr algn="ctr"/>
                      <a:r>
                        <a:rPr lang="en-IN" sz="2000" dirty="0" err="1">
                          <a:solidFill>
                            <a:schemeClr val="bg1">
                              <a:lumMod val="95000"/>
                              <a:lumOff val="5000"/>
                            </a:schemeClr>
                          </a:solidFill>
                          <a:effectLst/>
                          <a:latin typeface="Times New Roman" panose="02020603050405020304" pitchFamily="18" charset="0"/>
                          <a:cs typeface="Times New Roman" panose="02020603050405020304" pitchFamily="18" charset="0"/>
                        </a:rPr>
                        <a:t>Arutra</a:t>
                      </a:r>
                      <a:endParaRPr lang="en-IN" sz="2000"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2000" dirty="0">
                          <a:solidFill>
                            <a:schemeClr val="bg1">
                              <a:lumMod val="95000"/>
                              <a:lumOff val="5000"/>
                            </a:schemeClr>
                          </a:solidFill>
                          <a:effectLst/>
                          <a:latin typeface="Times New Roman" panose="02020603050405020304" pitchFamily="18" charset="0"/>
                          <a:cs typeface="Times New Roman" panose="02020603050405020304" pitchFamily="18" charset="0"/>
                        </a:rPr>
                        <a:t>325720</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3406830946"/>
                  </a:ext>
                </a:extLst>
              </a:tr>
              <a:tr h="540327">
                <a:tc>
                  <a:txBody>
                    <a:bodyPr/>
                    <a:lstStyle/>
                    <a:p>
                      <a:pPr algn="ctr"/>
                      <a:r>
                        <a:rPr lang="en-IN" sz="2000" dirty="0">
                          <a:solidFill>
                            <a:schemeClr val="bg1">
                              <a:lumMod val="95000"/>
                              <a:lumOff val="5000"/>
                            </a:schemeClr>
                          </a:solidFill>
                          <a:effectLst/>
                          <a:latin typeface="Times New Roman" panose="02020603050405020304" pitchFamily="18" charset="0"/>
                          <a:cs typeface="Times New Roman" panose="02020603050405020304" pitchFamily="18" charset="0"/>
                        </a:rPr>
                        <a:t>Vidya</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2000" dirty="0">
                          <a:solidFill>
                            <a:schemeClr val="bg1">
                              <a:lumMod val="95000"/>
                              <a:lumOff val="5000"/>
                            </a:schemeClr>
                          </a:solidFill>
                          <a:effectLst/>
                          <a:latin typeface="Times New Roman" panose="02020603050405020304" pitchFamily="18" charset="0"/>
                          <a:cs typeface="Times New Roman" panose="02020603050405020304" pitchFamily="18" charset="0"/>
                        </a:rPr>
                        <a:t>321798</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2479455466"/>
                  </a:ext>
                </a:extLst>
              </a:tr>
            </a:tbl>
          </a:graphicData>
        </a:graphic>
      </p:graphicFrame>
      <p:sp>
        <p:nvSpPr>
          <p:cNvPr id="7" name="TextBox 6">
            <a:extLst>
              <a:ext uri="{FF2B5EF4-FFF2-40B4-BE49-F238E27FC236}">
                <a16:creationId xmlns:a16="http://schemas.microsoft.com/office/drawing/2014/main" id="{BB3CAFBE-80B8-4CE9-7592-A3E07B8C2B26}"/>
              </a:ext>
            </a:extLst>
          </p:cNvPr>
          <p:cNvSpPr txBox="1"/>
          <p:nvPr/>
        </p:nvSpPr>
        <p:spPr>
          <a:xfrm>
            <a:off x="647700" y="5590901"/>
            <a:ext cx="10896600" cy="923330"/>
          </a:xfrm>
          <a:prstGeom prst="rect">
            <a:avLst/>
          </a:prstGeom>
          <a:noFill/>
        </p:spPr>
        <p:txBody>
          <a:bodyPr wrap="square">
            <a:spAutoFit/>
          </a:bodyPr>
          <a:lstStyle/>
          <a:p>
            <a:pPr algn="just"/>
            <a:r>
              <a:rPr lang="en-IN" sz="1800" dirty="0">
                <a:solidFill>
                  <a:schemeClr val="bg1">
                    <a:lumMod val="95000"/>
                    <a:lumOff val="5000"/>
                  </a:schemeClr>
                </a:solidFill>
                <a:latin typeface="Times New Roman" panose="02020603050405020304" pitchFamily="18" charset="0"/>
                <a:cs typeface="Times New Roman" panose="02020603050405020304" pitchFamily="18" charset="0"/>
              </a:rPr>
              <a:t>This dataset shows the sales for different customers. Krithika has the highest sales with 334,361 units, followed by </a:t>
            </a:r>
            <a:r>
              <a:rPr lang="en-IN" sz="1800" dirty="0" err="1">
                <a:solidFill>
                  <a:schemeClr val="bg1">
                    <a:lumMod val="95000"/>
                    <a:lumOff val="5000"/>
                  </a:schemeClr>
                </a:solidFill>
                <a:latin typeface="Times New Roman" panose="02020603050405020304" pitchFamily="18" charset="0"/>
                <a:cs typeface="Times New Roman" panose="02020603050405020304" pitchFamily="18" charset="0"/>
              </a:rPr>
              <a:t>Amrish</a:t>
            </a:r>
            <a:r>
              <a:rPr lang="en-IN" sz="1800" dirty="0">
                <a:solidFill>
                  <a:schemeClr val="bg1">
                    <a:lumMod val="95000"/>
                    <a:lumOff val="5000"/>
                  </a:schemeClr>
                </a:solidFill>
                <a:latin typeface="Times New Roman" panose="02020603050405020304" pitchFamily="18" charset="0"/>
                <a:cs typeface="Times New Roman" panose="02020603050405020304" pitchFamily="18" charset="0"/>
              </a:rPr>
              <a:t> with 333,351 units, and Verma with 331,665 units. </a:t>
            </a:r>
            <a:r>
              <a:rPr lang="en-IN" sz="1800" dirty="0" err="1">
                <a:solidFill>
                  <a:schemeClr val="bg1">
                    <a:lumMod val="95000"/>
                    <a:lumOff val="5000"/>
                  </a:schemeClr>
                </a:solidFill>
                <a:latin typeface="Times New Roman" panose="02020603050405020304" pitchFamily="18" charset="0"/>
                <a:cs typeface="Times New Roman" panose="02020603050405020304" pitchFamily="18" charset="0"/>
              </a:rPr>
              <a:t>Arutra</a:t>
            </a:r>
            <a:r>
              <a:rPr lang="en-IN" sz="1800" dirty="0">
                <a:solidFill>
                  <a:schemeClr val="bg1">
                    <a:lumMod val="95000"/>
                    <a:lumOff val="5000"/>
                  </a:schemeClr>
                </a:solidFill>
                <a:latin typeface="Times New Roman" panose="02020603050405020304" pitchFamily="18" charset="0"/>
                <a:cs typeface="Times New Roman" panose="02020603050405020304" pitchFamily="18" charset="0"/>
              </a:rPr>
              <a:t> and Vidya sold 325,720 and 321,798 units, respectively. It seems to rank the customers based on their sales.</a:t>
            </a:r>
          </a:p>
        </p:txBody>
      </p:sp>
    </p:spTree>
    <p:extLst>
      <p:ext uri="{BB962C8B-B14F-4D97-AF65-F5344CB8AC3E}">
        <p14:creationId xmlns:p14="http://schemas.microsoft.com/office/powerpoint/2010/main" val="2086633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901070-98A4-9CDF-AE76-574442A94730}"/>
              </a:ext>
            </a:extLst>
          </p:cNvPr>
          <p:cNvSpPr>
            <a:spLocks noGrp="1"/>
          </p:cNvSpPr>
          <p:nvPr>
            <p:ph type="title"/>
          </p:nvPr>
        </p:nvSpPr>
        <p:spPr>
          <a:xfrm>
            <a:off x="870857" y="718458"/>
            <a:ext cx="4049486" cy="674914"/>
          </a:xfrm>
        </p:spPr>
        <p:txBody>
          <a:bodyPr>
            <a:normAutofit/>
          </a:bodyPr>
          <a:lstStyle/>
          <a:p>
            <a:r>
              <a:rPr lang="en-IN" sz="2800" b="1" dirty="0">
                <a:solidFill>
                  <a:srgbClr val="000000"/>
                </a:solidFill>
                <a:effectLst/>
                <a:latin typeface="Times New Roman" panose="02020603050405020304" pitchFamily="18" charset="0"/>
                <a:cs typeface="Times New Roman" panose="02020603050405020304" pitchFamily="18" charset="0"/>
              </a:rPr>
              <a:t>Monthly Sales Trend</a:t>
            </a:r>
            <a:endParaRPr lang="en-IN" sz="2800" dirty="0"/>
          </a:p>
        </p:txBody>
      </p:sp>
      <p:sp>
        <p:nvSpPr>
          <p:cNvPr id="6" name="TextBox 5">
            <a:extLst>
              <a:ext uri="{FF2B5EF4-FFF2-40B4-BE49-F238E27FC236}">
                <a16:creationId xmlns:a16="http://schemas.microsoft.com/office/drawing/2014/main" id="{09543CCC-3471-BC4A-A7B4-16FB7263072F}"/>
              </a:ext>
            </a:extLst>
          </p:cNvPr>
          <p:cNvSpPr txBox="1"/>
          <p:nvPr/>
        </p:nvSpPr>
        <p:spPr>
          <a:xfrm>
            <a:off x="870856" y="1393371"/>
            <a:ext cx="6008915" cy="369332"/>
          </a:xfrm>
          <a:prstGeom prst="rect">
            <a:avLst/>
          </a:prstGeom>
          <a:noFill/>
        </p:spPr>
        <p:txBody>
          <a:bodyPr wrap="square">
            <a:spAutoFit/>
          </a:bodyPr>
          <a:lstStyle/>
          <a:p>
            <a:r>
              <a:rPr lang="en-US" b="0" dirty="0" err="1">
                <a:solidFill>
                  <a:schemeClr val="bg1">
                    <a:lumMod val="95000"/>
                    <a:lumOff val="5000"/>
                  </a:schemeClr>
                </a:solidFill>
                <a:effectLst/>
                <a:latin typeface="Times New Roman" panose="02020603050405020304" pitchFamily="18" charset="0"/>
                <a:cs typeface="Times New Roman" panose="02020603050405020304" pitchFamily="18" charset="0"/>
              </a:rPr>
              <a:t>df.groupby</a:t>
            </a:r>
            <a:r>
              <a:rPr lang="en-US" b="0" dirty="0">
                <a:solidFill>
                  <a:schemeClr val="bg1">
                    <a:lumMod val="95000"/>
                    <a:lumOff val="5000"/>
                  </a:schemeClr>
                </a:solidFill>
                <a:effectLst/>
                <a:latin typeface="Times New Roman" panose="02020603050405020304" pitchFamily="18" charset="0"/>
                <a:cs typeface="Times New Roman" panose="02020603050405020304" pitchFamily="18" charset="0"/>
              </a:rPr>
              <a:t>('Month')['Sales'].sum().</a:t>
            </a:r>
            <a:r>
              <a:rPr lang="en-US" b="0" dirty="0" err="1">
                <a:solidFill>
                  <a:schemeClr val="bg1">
                    <a:lumMod val="95000"/>
                    <a:lumOff val="5000"/>
                  </a:schemeClr>
                </a:solidFill>
                <a:effectLst/>
                <a:latin typeface="Times New Roman" panose="02020603050405020304" pitchFamily="18" charset="0"/>
                <a:cs typeface="Times New Roman" panose="02020603050405020304" pitchFamily="18" charset="0"/>
              </a:rPr>
              <a:t>reset_index</a:t>
            </a:r>
            <a:r>
              <a:rPr lang="en-US" b="0" dirty="0">
                <a:solidFill>
                  <a:schemeClr val="bg1">
                    <a:lumMod val="95000"/>
                    <a:lumOff val="5000"/>
                  </a:schemeClr>
                </a:solidFill>
                <a:effectLst/>
                <a:latin typeface="Times New Roman" panose="02020603050405020304" pitchFamily="18" charset="0"/>
                <a:cs typeface="Times New Roman" panose="02020603050405020304" pitchFamily="18" charset="0"/>
              </a:rPr>
              <a:t>()</a:t>
            </a:r>
            <a:endParaRPr lang="en-IN" dirty="0">
              <a:solidFill>
                <a:schemeClr val="bg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508B392C-E1AA-D8DA-AF79-B93E3AEB6484}"/>
              </a:ext>
            </a:extLst>
          </p:cNvPr>
          <p:cNvGraphicFramePr>
            <a:graphicFrameLocks noGrp="1"/>
          </p:cNvGraphicFramePr>
          <p:nvPr>
            <p:extLst>
              <p:ext uri="{D42A27DB-BD31-4B8C-83A1-F6EECF244321}">
                <p14:modId xmlns:p14="http://schemas.microsoft.com/office/powerpoint/2010/main" val="353199829"/>
              </p:ext>
            </p:extLst>
          </p:nvPr>
        </p:nvGraphicFramePr>
        <p:xfrm>
          <a:off x="7853680" y="1467664"/>
          <a:ext cx="3576320" cy="5050240"/>
        </p:xfrm>
        <a:graphic>
          <a:graphicData uri="http://schemas.openxmlformats.org/drawingml/2006/table">
            <a:tbl>
              <a:tblPr firstRow="1" bandRow="1">
                <a:tableStyleId>{2D5ABB26-0587-4C30-8999-92F81FD0307C}</a:tableStyleId>
              </a:tblPr>
              <a:tblGrid>
                <a:gridCol w="1788160">
                  <a:extLst>
                    <a:ext uri="{9D8B030D-6E8A-4147-A177-3AD203B41FA5}">
                      <a16:colId xmlns:a16="http://schemas.microsoft.com/office/drawing/2014/main" val="3601746362"/>
                    </a:ext>
                  </a:extLst>
                </a:gridCol>
                <a:gridCol w="1788160">
                  <a:extLst>
                    <a:ext uri="{9D8B030D-6E8A-4147-A177-3AD203B41FA5}">
                      <a16:colId xmlns:a16="http://schemas.microsoft.com/office/drawing/2014/main" val="2440123177"/>
                    </a:ext>
                  </a:extLst>
                </a:gridCol>
              </a:tblGrid>
              <a:tr h="381020">
                <a:tc>
                  <a:txBody>
                    <a:bodyPr/>
                    <a:lstStyle/>
                    <a:p>
                      <a:pPr algn="ctr"/>
                      <a:r>
                        <a:rPr lang="en-IN" sz="2000" b="1" dirty="0">
                          <a:solidFill>
                            <a:schemeClr val="bg1">
                              <a:lumMod val="95000"/>
                              <a:lumOff val="5000"/>
                            </a:schemeClr>
                          </a:solidFill>
                          <a:effectLst/>
                          <a:latin typeface="Times New Roman" panose="02020603050405020304" pitchFamily="18" charset="0"/>
                          <a:cs typeface="Times New Roman" panose="02020603050405020304" pitchFamily="18" charset="0"/>
                        </a:rPr>
                        <a:t>Month</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chemeClr val="tx1"/>
                    </a:solidFill>
                  </a:tcPr>
                </a:tc>
                <a:tc>
                  <a:txBody>
                    <a:bodyPr/>
                    <a:lstStyle/>
                    <a:p>
                      <a:pPr algn="ctr"/>
                      <a:r>
                        <a:rPr lang="en-IN" sz="2000" b="1" dirty="0">
                          <a:solidFill>
                            <a:schemeClr val="bg1">
                              <a:lumMod val="95000"/>
                              <a:lumOff val="5000"/>
                            </a:schemeClr>
                          </a:solidFill>
                          <a:effectLst/>
                          <a:latin typeface="Times New Roman" panose="02020603050405020304" pitchFamily="18" charset="0"/>
                          <a:cs typeface="Times New Roman" panose="02020603050405020304" pitchFamily="18" charset="0"/>
                        </a:rPr>
                        <a:t>Sales</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705624966"/>
                  </a:ext>
                </a:extLst>
              </a:tr>
              <a:tr h="381020">
                <a:tc>
                  <a:txBody>
                    <a:bodyPr/>
                    <a:lstStyle/>
                    <a:p>
                      <a:pPr algn="ctr"/>
                      <a:r>
                        <a:rPr lang="en-IN" sz="2000">
                          <a:solidFill>
                            <a:schemeClr val="bg1">
                              <a:lumMod val="95000"/>
                              <a:lumOff val="5000"/>
                            </a:schemeClr>
                          </a:solidFill>
                          <a:effectLst/>
                          <a:latin typeface="Times New Roman" panose="02020603050405020304" pitchFamily="18" charset="0"/>
                          <a:cs typeface="Times New Roman" panose="02020603050405020304" pitchFamily="18" charset="0"/>
                        </a:rPr>
                        <a:t>April</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2000">
                          <a:solidFill>
                            <a:schemeClr val="bg1">
                              <a:lumMod val="95000"/>
                              <a:lumOff val="5000"/>
                            </a:schemeClr>
                          </a:solidFill>
                          <a:effectLst/>
                          <a:latin typeface="Times New Roman" panose="02020603050405020304" pitchFamily="18" charset="0"/>
                          <a:cs typeface="Times New Roman" panose="02020603050405020304" pitchFamily="18" charset="0"/>
                        </a:rPr>
                        <a:t>998453</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1106527171"/>
                  </a:ext>
                </a:extLst>
              </a:tr>
              <a:tr h="381020">
                <a:tc>
                  <a:txBody>
                    <a:bodyPr/>
                    <a:lstStyle/>
                    <a:p>
                      <a:pPr algn="ctr"/>
                      <a:r>
                        <a:rPr lang="en-IN" sz="2000" dirty="0">
                          <a:solidFill>
                            <a:schemeClr val="bg1">
                              <a:lumMod val="95000"/>
                              <a:lumOff val="5000"/>
                            </a:schemeClr>
                          </a:solidFill>
                          <a:effectLst/>
                          <a:latin typeface="Times New Roman" panose="02020603050405020304" pitchFamily="18" charset="0"/>
                          <a:cs typeface="Times New Roman" panose="02020603050405020304" pitchFamily="18" charset="0"/>
                        </a:rPr>
                        <a:t>August</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2000">
                          <a:solidFill>
                            <a:schemeClr val="bg1">
                              <a:lumMod val="95000"/>
                              <a:lumOff val="5000"/>
                            </a:schemeClr>
                          </a:solidFill>
                          <a:effectLst/>
                          <a:latin typeface="Times New Roman" panose="02020603050405020304" pitchFamily="18" charset="0"/>
                          <a:cs typeface="Times New Roman" panose="02020603050405020304" pitchFamily="18" charset="0"/>
                        </a:rPr>
                        <a:t>1046807</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815672023"/>
                  </a:ext>
                </a:extLst>
              </a:tr>
              <a:tr h="381020">
                <a:tc>
                  <a:txBody>
                    <a:bodyPr/>
                    <a:lstStyle/>
                    <a:p>
                      <a:pPr algn="ctr"/>
                      <a:r>
                        <a:rPr lang="en-IN" sz="2000" dirty="0">
                          <a:solidFill>
                            <a:schemeClr val="bg1">
                              <a:lumMod val="95000"/>
                              <a:lumOff val="5000"/>
                            </a:schemeClr>
                          </a:solidFill>
                          <a:effectLst/>
                          <a:latin typeface="Times New Roman" panose="02020603050405020304" pitchFamily="18" charset="0"/>
                          <a:cs typeface="Times New Roman" panose="02020603050405020304" pitchFamily="18" charset="0"/>
                        </a:rPr>
                        <a:t>December</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2000" dirty="0">
                          <a:solidFill>
                            <a:schemeClr val="bg1">
                              <a:lumMod val="95000"/>
                              <a:lumOff val="5000"/>
                            </a:schemeClr>
                          </a:solidFill>
                          <a:effectLst/>
                          <a:latin typeface="Times New Roman" panose="02020603050405020304" pitchFamily="18" charset="0"/>
                          <a:cs typeface="Times New Roman" panose="02020603050405020304" pitchFamily="18" charset="0"/>
                        </a:rPr>
                        <a:t>2088076</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1533733103"/>
                  </a:ext>
                </a:extLst>
              </a:tr>
              <a:tr h="381020">
                <a:tc>
                  <a:txBody>
                    <a:bodyPr/>
                    <a:lstStyle/>
                    <a:p>
                      <a:pPr algn="ctr"/>
                      <a:r>
                        <a:rPr lang="en-IN" sz="2000">
                          <a:solidFill>
                            <a:schemeClr val="bg1">
                              <a:lumMod val="95000"/>
                              <a:lumOff val="5000"/>
                            </a:schemeClr>
                          </a:solidFill>
                          <a:effectLst/>
                          <a:latin typeface="Times New Roman" panose="02020603050405020304" pitchFamily="18" charset="0"/>
                          <a:cs typeface="Times New Roman" panose="02020603050405020304" pitchFamily="18" charset="0"/>
                        </a:rPr>
                        <a:t>February</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2000">
                          <a:solidFill>
                            <a:schemeClr val="bg1">
                              <a:lumMod val="95000"/>
                              <a:lumOff val="5000"/>
                            </a:schemeClr>
                          </a:solidFill>
                          <a:effectLst/>
                          <a:latin typeface="Times New Roman" panose="02020603050405020304" pitchFamily="18" charset="0"/>
                          <a:cs typeface="Times New Roman" panose="02020603050405020304" pitchFamily="18" charset="0"/>
                        </a:rPr>
                        <a:t>456102</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1657532639"/>
                  </a:ext>
                </a:extLst>
              </a:tr>
              <a:tr h="381020">
                <a:tc>
                  <a:txBody>
                    <a:bodyPr/>
                    <a:lstStyle/>
                    <a:p>
                      <a:pPr algn="ctr"/>
                      <a:r>
                        <a:rPr lang="en-IN" sz="2000">
                          <a:solidFill>
                            <a:schemeClr val="bg1">
                              <a:lumMod val="95000"/>
                              <a:lumOff val="5000"/>
                            </a:schemeClr>
                          </a:solidFill>
                          <a:effectLst/>
                          <a:latin typeface="Times New Roman" panose="02020603050405020304" pitchFamily="18" charset="0"/>
                          <a:cs typeface="Times New Roman" panose="02020603050405020304" pitchFamily="18" charset="0"/>
                        </a:rPr>
                        <a:t>January</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2000">
                          <a:solidFill>
                            <a:schemeClr val="bg1">
                              <a:lumMod val="95000"/>
                              <a:lumOff val="5000"/>
                            </a:schemeClr>
                          </a:solidFill>
                          <a:effectLst/>
                          <a:latin typeface="Times New Roman" panose="02020603050405020304" pitchFamily="18" charset="0"/>
                          <a:cs typeface="Times New Roman" panose="02020603050405020304" pitchFamily="18" charset="0"/>
                        </a:rPr>
                        <a:t>577972</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649285107"/>
                  </a:ext>
                </a:extLst>
              </a:tr>
              <a:tr h="381020">
                <a:tc>
                  <a:txBody>
                    <a:bodyPr/>
                    <a:lstStyle/>
                    <a:p>
                      <a:pPr algn="ctr"/>
                      <a:r>
                        <a:rPr lang="en-IN" sz="2000" dirty="0">
                          <a:solidFill>
                            <a:schemeClr val="bg1">
                              <a:lumMod val="95000"/>
                              <a:lumOff val="5000"/>
                            </a:schemeClr>
                          </a:solidFill>
                          <a:effectLst/>
                          <a:latin typeface="Times New Roman" panose="02020603050405020304" pitchFamily="18" charset="0"/>
                          <a:cs typeface="Times New Roman" panose="02020603050405020304" pitchFamily="18" charset="0"/>
                        </a:rPr>
                        <a:t>July</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2000">
                          <a:solidFill>
                            <a:schemeClr val="bg1">
                              <a:lumMod val="95000"/>
                              <a:lumOff val="5000"/>
                            </a:schemeClr>
                          </a:solidFill>
                          <a:effectLst/>
                          <a:latin typeface="Times New Roman" panose="02020603050405020304" pitchFamily="18" charset="0"/>
                          <a:cs typeface="Times New Roman" panose="02020603050405020304" pitchFamily="18" charset="0"/>
                        </a:rPr>
                        <a:t>1089385</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3333198008"/>
                  </a:ext>
                </a:extLst>
              </a:tr>
              <a:tr h="381020">
                <a:tc>
                  <a:txBody>
                    <a:bodyPr/>
                    <a:lstStyle/>
                    <a:p>
                      <a:pPr algn="ctr"/>
                      <a:r>
                        <a:rPr lang="en-IN" sz="2000" dirty="0">
                          <a:solidFill>
                            <a:schemeClr val="bg1">
                              <a:lumMod val="95000"/>
                              <a:lumOff val="5000"/>
                            </a:schemeClr>
                          </a:solidFill>
                          <a:effectLst/>
                          <a:latin typeface="Times New Roman" panose="02020603050405020304" pitchFamily="18" charset="0"/>
                          <a:cs typeface="Times New Roman" panose="02020603050405020304" pitchFamily="18" charset="0"/>
                        </a:rPr>
                        <a:t>June</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2000">
                          <a:solidFill>
                            <a:schemeClr val="bg1">
                              <a:lumMod val="95000"/>
                              <a:lumOff val="5000"/>
                            </a:schemeClr>
                          </a:solidFill>
                          <a:effectLst/>
                          <a:latin typeface="Times New Roman" panose="02020603050405020304" pitchFamily="18" charset="0"/>
                          <a:cs typeface="Times New Roman" panose="02020603050405020304" pitchFamily="18" charset="0"/>
                        </a:rPr>
                        <a:t>1057808</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1959670853"/>
                  </a:ext>
                </a:extLst>
              </a:tr>
              <a:tr h="381020">
                <a:tc>
                  <a:txBody>
                    <a:bodyPr/>
                    <a:lstStyle/>
                    <a:p>
                      <a:pPr algn="ctr"/>
                      <a:r>
                        <a:rPr lang="en-IN" sz="2000" dirty="0">
                          <a:solidFill>
                            <a:schemeClr val="bg1">
                              <a:lumMod val="95000"/>
                              <a:lumOff val="5000"/>
                            </a:schemeClr>
                          </a:solidFill>
                          <a:effectLst/>
                          <a:latin typeface="Times New Roman" panose="02020603050405020304" pitchFamily="18" charset="0"/>
                          <a:cs typeface="Times New Roman" panose="02020603050405020304" pitchFamily="18" charset="0"/>
                        </a:rPr>
                        <a:t>March</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2000">
                          <a:solidFill>
                            <a:schemeClr val="bg1">
                              <a:lumMod val="95000"/>
                              <a:lumOff val="5000"/>
                            </a:schemeClr>
                          </a:solidFill>
                          <a:effectLst/>
                          <a:latin typeface="Times New Roman" panose="02020603050405020304" pitchFamily="18" charset="0"/>
                          <a:cs typeface="Times New Roman" panose="02020603050405020304" pitchFamily="18" charset="0"/>
                        </a:rPr>
                        <a:t>1053980</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1043736503"/>
                  </a:ext>
                </a:extLst>
              </a:tr>
              <a:tr h="381020">
                <a:tc>
                  <a:txBody>
                    <a:bodyPr/>
                    <a:lstStyle/>
                    <a:p>
                      <a:pPr algn="ctr"/>
                      <a:r>
                        <a:rPr lang="en-IN" sz="2000">
                          <a:solidFill>
                            <a:schemeClr val="bg1">
                              <a:lumMod val="95000"/>
                              <a:lumOff val="5000"/>
                            </a:schemeClr>
                          </a:solidFill>
                          <a:effectLst/>
                          <a:latin typeface="Times New Roman" panose="02020603050405020304" pitchFamily="18" charset="0"/>
                          <a:cs typeface="Times New Roman" panose="02020603050405020304" pitchFamily="18" charset="0"/>
                        </a:rPr>
                        <a:t>May</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2000">
                          <a:solidFill>
                            <a:schemeClr val="bg1">
                              <a:lumMod val="95000"/>
                              <a:lumOff val="5000"/>
                            </a:schemeClr>
                          </a:solidFill>
                          <a:effectLst/>
                          <a:latin typeface="Times New Roman" panose="02020603050405020304" pitchFamily="18" charset="0"/>
                          <a:cs typeface="Times New Roman" panose="02020603050405020304" pitchFamily="18" charset="0"/>
                        </a:rPr>
                        <a:t>1086920</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2456822711"/>
                  </a:ext>
                </a:extLst>
              </a:tr>
              <a:tr h="381020">
                <a:tc>
                  <a:txBody>
                    <a:bodyPr/>
                    <a:lstStyle/>
                    <a:p>
                      <a:pPr algn="ctr"/>
                      <a:r>
                        <a:rPr lang="en-IN" sz="2000">
                          <a:solidFill>
                            <a:schemeClr val="bg1">
                              <a:lumMod val="95000"/>
                              <a:lumOff val="5000"/>
                            </a:schemeClr>
                          </a:solidFill>
                          <a:effectLst/>
                          <a:latin typeface="Times New Roman" panose="02020603050405020304" pitchFamily="18" charset="0"/>
                          <a:cs typeface="Times New Roman" panose="02020603050405020304" pitchFamily="18" charset="0"/>
                        </a:rPr>
                        <a:t>November</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2000">
                          <a:solidFill>
                            <a:schemeClr val="bg1">
                              <a:lumMod val="95000"/>
                              <a:lumOff val="5000"/>
                            </a:schemeClr>
                          </a:solidFill>
                          <a:effectLst/>
                          <a:latin typeface="Times New Roman" panose="02020603050405020304" pitchFamily="18" charset="0"/>
                          <a:cs typeface="Times New Roman" panose="02020603050405020304" pitchFamily="18" charset="0"/>
                        </a:rPr>
                        <a:t>2193924</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3772760650"/>
                  </a:ext>
                </a:extLst>
              </a:tr>
              <a:tr h="381020">
                <a:tc>
                  <a:txBody>
                    <a:bodyPr/>
                    <a:lstStyle/>
                    <a:p>
                      <a:pPr algn="ctr"/>
                      <a:r>
                        <a:rPr lang="en-IN" sz="2000">
                          <a:solidFill>
                            <a:schemeClr val="bg1">
                              <a:lumMod val="95000"/>
                              <a:lumOff val="5000"/>
                            </a:schemeClr>
                          </a:solidFill>
                          <a:effectLst/>
                          <a:latin typeface="Times New Roman" panose="02020603050405020304" pitchFamily="18" charset="0"/>
                          <a:cs typeface="Times New Roman" panose="02020603050405020304" pitchFamily="18" charset="0"/>
                        </a:rPr>
                        <a:t>October</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2000">
                          <a:solidFill>
                            <a:schemeClr val="bg1">
                              <a:lumMod val="95000"/>
                              <a:lumOff val="5000"/>
                            </a:schemeClr>
                          </a:solidFill>
                          <a:effectLst/>
                          <a:latin typeface="Times New Roman" panose="02020603050405020304" pitchFamily="18" charset="0"/>
                          <a:cs typeface="Times New Roman" panose="02020603050405020304" pitchFamily="18" charset="0"/>
                        </a:rPr>
                        <a:t>1243289</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2855553457"/>
                  </a:ext>
                </a:extLst>
              </a:tr>
              <a:tr h="381020">
                <a:tc>
                  <a:txBody>
                    <a:bodyPr/>
                    <a:lstStyle/>
                    <a:p>
                      <a:pPr algn="ctr"/>
                      <a:r>
                        <a:rPr lang="en-IN" sz="2000" dirty="0">
                          <a:solidFill>
                            <a:schemeClr val="bg1">
                              <a:lumMod val="95000"/>
                              <a:lumOff val="5000"/>
                            </a:schemeClr>
                          </a:solidFill>
                          <a:effectLst/>
                          <a:latin typeface="Times New Roman" panose="02020603050405020304" pitchFamily="18" charset="0"/>
                          <a:cs typeface="Times New Roman" panose="02020603050405020304" pitchFamily="18" charset="0"/>
                        </a:rPr>
                        <a:t>September</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sz="2000" dirty="0">
                          <a:solidFill>
                            <a:schemeClr val="bg1">
                              <a:lumMod val="95000"/>
                              <a:lumOff val="5000"/>
                            </a:schemeClr>
                          </a:solidFill>
                          <a:effectLst/>
                          <a:latin typeface="Times New Roman" panose="02020603050405020304" pitchFamily="18" charset="0"/>
                          <a:cs typeface="Times New Roman" panose="02020603050405020304" pitchFamily="18" charset="0"/>
                        </a:rPr>
                        <a:t>2064266</a:t>
                      </a:r>
                    </a:p>
                  </a:txBody>
                  <a:tcPr marL="83680" marR="83680" marT="41840" marB="41840"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15057427"/>
                  </a:ext>
                </a:extLst>
              </a:tr>
            </a:tbl>
          </a:graphicData>
        </a:graphic>
      </p:graphicFrame>
      <p:pic>
        <p:nvPicPr>
          <p:cNvPr id="1026" name="Picture 2">
            <a:extLst>
              <a:ext uri="{FF2B5EF4-FFF2-40B4-BE49-F238E27FC236}">
                <a16:creationId xmlns:a16="http://schemas.microsoft.com/office/drawing/2014/main" id="{8C58E2C7-A085-8583-6C9F-5DDD18B81C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856" y="1879601"/>
            <a:ext cx="6642797" cy="4638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876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A48F-6C9B-4B6F-9063-4E2B2F6CF465}"/>
              </a:ext>
            </a:extLst>
          </p:cNvPr>
          <p:cNvSpPr>
            <a:spLocks noGrp="1"/>
          </p:cNvSpPr>
          <p:nvPr>
            <p:ph type="title"/>
          </p:nvPr>
        </p:nvSpPr>
        <p:spPr>
          <a:xfrm>
            <a:off x="886460" y="674784"/>
            <a:ext cx="10024954" cy="674914"/>
          </a:xfrm>
        </p:spPr>
        <p:txBody>
          <a:bodyPr/>
          <a:lstStyle/>
          <a:p>
            <a:r>
              <a:rPr lang="en-IN" sz="2800" b="1" dirty="0">
                <a:solidFill>
                  <a:srgbClr val="000000"/>
                </a:solidFill>
                <a:effectLst/>
                <a:latin typeface="Times New Roman" panose="02020603050405020304" pitchFamily="18" charset="0"/>
                <a:cs typeface="Times New Roman" panose="02020603050405020304" pitchFamily="18" charset="0"/>
              </a:rPr>
              <a:t>Correlation Analysis</a:t>
            </a:r>
            <a:br>
              <a:rPr lang="en-IN" sz="2800" b="1" dirty="0">
                <a:solidFill>
                  <a:srgbClr val="000000"/>
                </a:solidFill>
                <a:effectLst/>
                <a:latin typeface="Courier New" panose="02070309020205020404" pitchFamily="49" charset="0"/>
              </a:rPr>
            </a:br>
            <a:endParaRPr lang="en-US"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6D90E8D-E42E-B472-BF3D-187F727DE67D}"/>
              </a:ext>
            </a:extLst>
          </p:cNvPr>
          <p:cNvSpPr txBox="1"/>
          <p:nvPr/>
        </p:nvSpPr>
        <p:spPr>
          <a:xfrm>
            <a:off x="886460" y="1219201"/>
            <a:ext cx="10024954" cy="281103"/>
          </a:xfrm>
          <a:prstGeom prst="rect">
            <a:avLst/>
          </a:prstGeom>
          <a:noFill/>
        </p:spPr>
        <p:txBody>
          <a:bodyPr wrap="square">
            <a:spAutoFit/>
          </a:bodyPr>
          <a:lstStyle/>
          <a:p>
            <a:pPr>
              <a:lnSpc>
                <a:spcPts val="1425"/>
              </a:lnSpc>
            </a:pPr>
            <a:r>
              <a:rPr lang="en-US" b="0" dirty="0">
                <a:solidFill>
                  <a:schemeClr val="bg1">
                    <a:lumMod val="95000"/>
                    <a:lumOff val="5000"/>
                  </a:schemeClr>
                </a:solidFill>
                <a:effectLst/>
                <a:latin typeface="Times New Roman" panose="02020603050405020304" pitchFamily="18" charset="0"/>
                <a:cs typeface="Times New Roman" panose="02020603050405020304" pitchFamily="18" charset="0"/>
              </a:rPr>
              <a:t>Using a heatmap to visualize the correlation between numerical features</a:t>
            </a:r>
          </a:p>
        </p:txBody>
      </p:sp>
      <p:pic>
        <p:nvPicPr>
          <p:cNvPr id="11266" name="Picture 2">
            <a:extLst>
              <a:ext uri="{FF2B5EF4-FFF2-40B4-BE49-F238E27FC236}">
                <a16:creationId xmlns:a16="http://schemas.microsoft.com/office/drawing/2014/main" id="{53D70477-5B67-1067-2341-88B2F1A58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9688" y="1500304"/>
            <a:ext cx="4862512" cy="52077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18EDD24-B3BF-3C76-AF3F-D1FCBF2623FA}"/>
              </a:ext>
            </a:extLst>
          </p:cNvPr>
          <p:cNvSpPr txBox="1"/>
          <p:nvPr/>
        </p:nvSpPr>
        <p:spPr>
          <a:xfrm>
            <a:off x="1028700" y="1639894"/>
            <a:ext cx="5067300" cy="2120068"/>
          </a:xfrm>
          <a:prstGeom prst="rect">
            <a:avLst/>
          </a:prstGeom>
          <a:noFill/>
        </p:spPr>
        <p:txBody>
          <a:bodyPr wrap="square">
            <a:spAutoFit/>
          </a:bodyPr>
          <a:lstStyle/>
          <a:p>
            <a:pPr>
              <a:lnSpc>
                <a:spcPct val="150000"/>
              </a:lnSpc>
            </a:pPr>
            <a:r>
              <a:rPr lang="en-IN" b="0" dirty="0" err="1">
                <a:solidFill>
                  <a:srgbClr val="000000"/>
                </a:solidFill>
                <a:effectLst/>
                <a:latin typeface="Times New Roman" panose="02020603050405020304" pitchFamily="18" charset="0"/>
                <a:cs typeface="Times New Roman" panose="02020603050405020304" pitchFamily="18" charset="0"/>
              </a:rPr>
              <a:t>corr</a:t>
            </a:r>
            <a:r>
              <a:rPr lang="en-IN" b="0" dirty="0">
                <a:solidFill>
                  <a:srgbClr val="000000"/>
                </a:solidFill>
                <a:effectLst/>
                <a:latin typeface="Times New Roman" panose="02020603050405020304" pitchFamily="18" charset="0"/>
                <a:cs typeface="Times New Roman" panose="02020603050405020304" pitchFamily="18" charset="0"/>
              </a:rPr>
              <a:t> = </a:t>
            </a:r>
            <a:r>
              <a:rPr lang="en-IN" b="0" dirty="0" err="1">
                <a:solidFill>
                  <a:srgbClr val="000000"/>
                </a:solidFill>
                <a:effectLst/>
                <a:latin typeface="Times New Roman" panose="02020603050405020304" pitchFamily="18" charset="0"/>
                <a:cs typeface="Times New Roman" panose="02020603050405020304" pitchFamily="18" charset="0"/>
              </a:rPr>
              <a:t>df.corr</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err="1">
                <a:solidFill>
                  <a:srgbClr val="000000"/>
                </a:solidFill>
                <a:effectLst/>
                <a:latin typeface="Times New Roman" panose="02020603050405020304" pitchFamily="18" charset="0"/>
                <a:cs typeface="Times New Roman" panose="02020603050405020304" pitchFamily="18" charset="0"/>
              </a:rPr>
              <a:t>numeric_only</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0000FF"/>
                </a:solidFill>
                <a:effectLst/>
                <a:latin typeface="Times New Roman" panose="02020603050405020304" pitchFamily="18" charset="0"/>
                <a:cs typeface="Times New Roman" panose="02020603050405020304" pitchFamily="18" charset="0"/>
              </a:rPr>
              <a:t>True</a:t>
            </a:r>
            <a:r>
              <a:rPr lang="en-IN" b="0" dirty="0">
                <a:solidFill>
                  <a:srgbClr val="000000"/>
                </a:solidFill>
                <a:effectLst/>
                <a:latin typeface="Times New Roman" panose="02020603050405020304" pitchFamily="18" charset="0"/>
                <a:cs typeface="Times New Roman" panose="02020603050405020304" pitchFamily="18" charset="0"/>
              </a:rPr>
              <a:t>)</a:t>
            </a:r>
          </a:p>
          <a:p>
            <a:pPr>
              <a:lnSpc>
                <a:spcPct val="150000"/>
              </a:lnSpc>
            </a:pPr>
            <a:r>
              <a:rPr lang="en-IN" b="0" dirty="0" err="1">
                <a:solidFill>
                  <a:srgbClr val="000000"/>
                </a:solidFill>
                <a:effectLst/>
                <a:latin typeface="Times New Roman" panose="02020603050405020304" pitchFamily="18" charset="0"/>
                <a:cs typeface="Times New Roman" panose="02020603050405020304" pitchFamily="18" charset="0"/>
              </a:rPr>
              <a:t>plt.figure</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err="1">
                <a:solidFill>
                  <a:srgbClr val="000000"/>
                </a:solidFill>
                <a:effectLst/>
                <a:latin typeface="Times New Roman" panose="02020603050405020304" pitchFamily="18" charset="0"/>
                <a:cs typeface="Times New Roman" panose="02020603050405020304" pitchFamily="18" charset="0"/>
              </a:rPr>
              <a:t>figsize</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6</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6</a:t>
            </a:r>
            <a:r>
              <a:rPr lang="en-IN" b="0" dirty="0">
                <a:solidFill>
                  <a:srgbClr val="000000"/>
                </a:solidFill>
                <a:effectLst/>
                <a:latin typeface="Times New Roman" panose="02020603050405020304" pitchFamily="18" charset="0"/>
                <a:cs typeface="Times New Roman" panose="02020603050405020304" pitchFamily="18" charset="0"/>
              </a:rPr>
              <a:t>))</a:t>
            </a:r>
          </a:p>
          <a:p>
            <a:pPr>
              <a:lnSpc>
                <a:spcPct val="150000"/>
              </a:lnSpc>
            </a:pPr>
            <a:r>
              <a:rPr lang="en-IN" b="0" dirty="0" err="1">
                <a:solidFill>
                  <a:srgbClr val="000000"/>
                </a:solidFill>
                <a:effectLst/>
                <a:latin typeface="Times New Roman" panose="02020603050405020304" pitchFamily="18" charset="0"/>
                <a:cs typeface="Times New Roman" panose="02020603050405020304" pitchFamily="18" charset="0"/>
              </a:rPr>
              <a:t>sns.heatmap</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err="1">
                <a:solidFill>
                  <a:srgbClr val="000000"/>
                </a:solidFill>
                <a:effectLst/>
                <a:latin typeface="Times New Roman" panose="02020603050405020304" pitchFamily="18" charset="0"/>
                <a:cs typeface="Times New Roman" panose="02020603050405020304" pitchFamily="18" charset="0"/>
              </a:rPr>
              <a:t>corr</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err="1">
                <a:solidFill>
                  <a:srgbClr val="000000"/>
                </a:solidFill>
                <a:effectLst/>
                <a:latin typeface="Times New Roman" panose="02020603050405020304" pitchFamily="18" charset="0"/>
                <a:cs typeface="Times New Roman" panose="02020603050405020304" pitchFamily="18" charset="0"/>
              </a:rPr>
              <a:t>annot</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0000FF"/>
                </a:solidFill>
                <a:effectLst/>
                <a:latin typeface="Times New Roman" panose="02020603050405020304" pitchFamily="18" charset="0"/>
                <a:cs typeface="Times New Roman" panose="02020603050405020304" pitchFamily="18" charset="0"/>
              </a:rPr>
              <a:t>True</a:t>
            </a:r>
            <a:r>
              <a:rPr lang="en-IN" b="0" dirty="0">
                <a:solidFill>
                  <a:srgbClr val="000000"/>
                </a:solidFill>
                <a:effectLst/>
                <a:latin typeface="Times New Roman" panose="02020603050405020304" pitchFamily="18" charset="0"/>
                <a:cs typeface="Times New Roman" panose="02020603050405020304" pitchFamily="18" charset="0"/>
              </a:rPr>
              <a:t>)</a:t>
            </a:r>
          </a:p>
          <a:p>
            <a:pPr>
              <a:lnSpc>
                <a:spcPct val="150000"/>
              </a:lnSpc>
            </a:pPr>
            <a:r>
              <a:rPr lang="en-IN" b="0" dirty="0" err="1">
                <a:solidFill>
                  <a:srgbClr val="000000"/>
                </a:solidFill>
                <a:effectLst/>
                <a:latin typeface="Times New Roman" panose="02020603050405020304" pitchFamily="18" charset="0"/>
                <a:cs typeface="Times New Roman" panose="02020603050405020304" pitchFamily="18" charset="0"/>
              </a:rPr>
              <a:t>plt.title</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A31515"/>
                </a:solidFill>
                <a:effectLst/>
                <a:latin typeface="Times New Roman" panose="02020603050405020304" pitchFamily="18" charset="0"/>
                <a:cs typeface="Times New Roman" panose="02020603050405020304" pitchFamily="18" charset="0"/>
              </a:rPr>
              <a:t>'Correlation Heatmap'</a:t>
            </a:r>
            <a:r>
              <a:rPr lang="en-IN" b="0" dirty="0">
                <a:solidFill>
                  <a:srgbClr val="000000"/>
                </a:solidFill>
                <a:effectLst/>
                <a:latin typeface="Times New Roman" panose="02020603050405020304" pitchFamily="18" charset="0"/>
                <a:cs typeface="Times New Roman" panose="02020603050405020304" pitchFamily="18" charset="0"/>
              </a:rPr>
              <a:t>)</a:t>
            </a:r>
          </a:p>
          <a:p>
            <a:pPr>
              <a:lnSpc>
                <a:spcPct val="150000"/>
              </a:lnSpc>
            </a:pPr>
            <a:r>
              <a:rPr lang="en-IN" b="0" dirty="0" err="1">
                <a:solidFill>
                  <a:srgbClr val="000000"/>
                </a:solidFill>
                <a:effectLst/>
                <a:latin typeface="Times New Roman" panose="02020603050405020304" pitchFamily="18" charset="0"/>
                <a:cs typeface="Times New Roman" panose="02020603050405020304" pitchFamily="18" charset="0"/>
              </a:rPr>
              <a:t>plt.show</a:t>
            </a:r>
            <a:r>
              <a:rPr lang="en-IN" b="0" dirty="0">
                <a:solidFill>
                  <a:srgbClr val="000000"/>
                </a:solidFill>
                <a:effectLst/>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02E0ECE0-184F-16CC-267E-C8FFFDA4A961}"/>
              </a:ext>
            </a:extLst>
          </p:cNvPr>
          <p:cNvSpPr txBox="1"/>
          <p:nvPr/>
        </p:nvSpPr>
        <p:spPr>
          <a:xfrm rot="10800000" flipV="1">
            <a:off x="650240" y="3983009"/>
            <a:ext cx="4226560" cy="2120068"/>
          </a:xfrm>
          <a:prstGeom prst="rect">
            <a:avLst/>
          </a:prstGeom>
          <a:noFill/>
        </p:spPr>
        <p:txBody>
          <a:bodyPr wrap="square">
            <a:spAutoFit/>
          </a:bodyPr>
          <a:lstStyle/>
          <a:p>
            <a:pPr algn="just">
              <a:lnSpc>
                <a:spcPct val="150000"/>
              </a:lnSpc>
            </a:pPr>
            <a:r>
              <a:rPr lang="en-US" dirty="0">
                <a:solidFill>
                  <a:schemeClr val="bg1"/>
                </a:solidFill>
                <a:latin typeface="Times New Roman" panose="02020603050405020304" pitchFamily="18" charset="0"/>
                <a:cs typeface="Times New Roman" panose="02020603050405020304" pitchFamily="18" charset="0"/>
              </a:rPr>
              <a:t>Sales and Profit show a moderate positive relationship, while Profit and </a:t>
            </a:r>
            <a:r>
              <a:rPr lang="en-US" dirty="0" err="1">
                <a:solidFill>
                  <a:schemeClr val="bg1"/>
                </a:solidFill>
                <a:latin typeface="Times New Roman" panose="02020603050405020304" pitchFamily="18" charset="0"/>
                <a:cs typeface="Times New Roman" panose="02020603050405020304" pitchFamily="18" charset="0"/>
              </a:rPr>
              <a:t>Profit_Margin</a:t>
            </a:r>
            <a:r>
              <a:rPr lang="en-US" dirty="0">
                <a:solidFill>
                  <a:schemeClr val="bg1"/>
                </a:solidFill>
                <a:latin typeface="Times New Roman" panose="02020603050405020304" pitchFamily="18" charset="0"/>
                <a:cs typeface="Times New Roman" panose="02020603050405020304" pitchFamily="18" charset="0"/>
              </a:rPr>
              <a:t> are strongly positively correlated. Discounts and Year have little to no significant impact.</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07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6A31A-19E6-D907-834B-7A67C05F4FF4}"/>
              </a:ext>
            </a:extLst>
          </p:cNvPr>
          <p:cNvSpPr>
            <a:spLocks noGrp="1"/>
          </p:cNvSpPr>
          <p:nvPr>
            <p:ph type="title"/>
          </p:nvPr>
        </p:nvSpPr>
        <p:spPr>
          <a:xfrm>
            <a:off x="901028" y="779034"/>
            <a:ext cx="4880011" cy="652969"/>
          </a:xfrm>
        </p:spPr>
        <p:txBody>
          <a:bodyPr/>
          <a:lstStyle/>
          <a:p>
            <a:r>
              <a:rPr lang="en-IN" sz="2800" b="1" dirty="0">
                <a:solidFill>
                  <a:schemeClr val="bg1">
                    <a:lumMod val="95000"/>
                    <a:lumOff val="5000"/>
                  </a:schemeClr>
                </a:solidFill>
                <a:effectLst/>
                <a:latin typeface="Times New Roman" panose="02020603050405020304" pitchFamily="18" charset="0"/>
                <a:cs typeface="Times New Roman" panose="02020603050405020304" pitchFamily="18" charset="0"/>
              </a:rPr>
              <a:t>Sales Distribution by Year</a:t>
            </a:r>
            <a:br>
              <a:rPr lang="en-IN" sz="2800" b="1" dirty="0">
                <a:solidFill>
                  <a:srgbClr val="000000"/>
                </a:solidFill>
                <a:effectLst/>
                <a:latin typeface="Courier New" panose="02070309020205020404" pitchFamily="49" charset="0"/>
              </a:rPr>
            </a:br>
            <a:endParaRPr lang="en-IN" sz="2800" b="1" dirty="0"/>
          </a:p>
        </p:txBody>
      </p:sp>
      <p:graphicFrame>
        <p:nvGraphicFramePr>
          <p:cNvPr id="3" name="Table 2">
            <a:extLst>
              <a:ext uri="{FF2B5EF4-FFF2-40B4-BE49-F238E27FC236}">
                <a16:creationId xmlns:a16="http://schemas.microsoft.com/office/drawing/2014/main" id="{71BD471A-7940-7512-A6EB-56BBDDD381EF}"/>
              </a:ext>
            </a:extLst>
          </p:cNvPr>
          <p:cNvGraphicFramePr>
            <a:graphicFrameLocks noGrp="1"/>
          </p:cNvGraphicFramePr>
          <p:nvPr>
            <p:extLst>
              <p:ext uri="{D42A27DB-BD31-4B8C-83A1-F6EECF244321}">
                <p14:modId xmlns:p14="http://schemas.microsoft.com/office/powerpoint/2010/main" val="2678429880"/>
              </p:ext>
            </p:extLst>
          </p:nvPr>
        </p:nvGraphicFramePr>
        <p:xfrm>
          <a:off x="901029" y="1601326"/>
          <a:ext cx="3871114" cy="2921000"/>
        </p:xfrm>
        <a:graphic>
          <a:graphicData uri="http://schemas.openxmlformats.org/drawingml/2006/table">
            <a:tbl>
              <a:tblPr firstRow="1" bandRow="1">
                <a:tableStyleId>{2D5ABB26-0587-4C30-8999-92F81FD0307C}</a:tableStyleId>
              </a:tblPr>
              <a:tblGrid>
                <a:gridCol w="1935557">
                  <a:extLst>
                    <a:ext uri="{9D8B030D-6E8A-4147-A177-3AD203B41FA5}">
                      <a16:colId xmlns:a16="http://schemas.microsoft.com/office/drawing/2014/main" val="676466836"/>
                    </a:ext>
                  </a:extLst>
                </a:gridCol>
                <a:gridCol w="1935557">
                  <a:extLst>
                    <a:ext uri="{9D8B030D-6E8A-4147-A177-3AD203B41FA5}">
                      <a16:colId xmlns:a16="http://schemas.microsoft.com/office/drawing/2014/main" val="3266322311"/>
                    </a:ext>
                  </a:extLst>
                </a:gridCol>
              </a:tblGrid>
              <a:tr h="584200">
                <a:tc>
                  <a:txBody>
                    <a:bodyPr/>
                    <a:lstStyle/>
                    <a:p>
                      <a:pPr algn="ctr"/>
                      <a:r>
                        <a:rPr lang="en-IN" b="1" dirty="0">
                          <a:solidFill>
                            <a:schemeClr val="bg1">
                              <a:lumMod val="95000"/>
                              <a:lumOff val="5000"/>
                            </a:schemeClr>
                          </a:solidFill>
                          <a:effectLst/>
                          <a:latin typeface="Times New Roman" panose="02020603050405020304" pitchFamily="18" charset="0"/>
                          <a:cs typeface="Times New Roman" panose="02020603050405020304" pitchFamily="18" charset="0"/>
                        </a:rPr>
                        <a:t>Year</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chemeClr val="tx1"/>
                    </a:solidFill>
                  </a:tcPr>
                </a:tc>
                <a:tc>
                  <a:txBody>
                    <a:bodyPr/>
                    <a:lstStyle/>
                    <a:p>
                      <a:pPr algn="ctr"/>
                      <a:r>
                        <a:rPr lang="en-IN" b="1" dirty="0">
                          <a:solidFill>
                            <a:schemeClr val="bg1">
                              <a:lumMod val="95000"/>
                              <a:lumOff val="5000"/>
                            </a:schemeClr>
                          </a:solidFill>
                          <a:effectLst/>
                          <a:latin typeface="Times New Roman" panose="02020603050405020304" pitchFamily="18" charset="0"/>
                          <a:cs typeface="Times New Roman" panose="02020603050405020304" pitchFamily="18" charset="0"/>
                        </a:rPr>
                        <a:t>Sales</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151577027"/>
                  </a:ext>
                </a:extLst>
              </a:tr>
              <a:tr h="584200">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2015</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a:solidFill>
                            <a:schemeClr val="bg1">
                              <a:lumMod val="95000"/>
                              <a:lumOff val="5000"/>
                            </a:schemeClr>
                          </a:solidFill>
                          <a:effectLst/>
                          <a:latin typeface="Times New Roman" panose="02020603050405020304" pitchFamily="18" charset="0"/>
                          <a:cs typeface="Times New Roman" panose="02020603050405020304" pitchFamily="18" charset="0"/>
                        </a:rPr>
                        <a:t>2975599</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946539167"/>
                  </a:ext>
                </a:extLst>
              </a:tr>
              <a:tr h="584200">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2016</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3131959</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2732254983"/>
                  </a:ext>
                </a:extLst>
              </a:tr>
              <a:tr h="584200">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2017</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3871912</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146039811"/>
                  </a:ext>
                </a:extLst>
              </a:tr>
              <a:tr h="584200">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2018</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4977512</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1637287654"/>
                  </a:ext>
                </a:extLst>
              </a:tr>
            </a:tbl>
          </a:graphicData>
        </a:graphic>
      </p:graphicFrame>
      <p:pic>
        <p:nvPicPr>
          <p:cNvPr id="16386" name="Picture 2">
            <a:extLst>
              <a:ext uri="{FF2B5EF4-FFF2-40B4-BE49-F238E27FC236}">
                <a16:creationId xmlns:a16="http://schemas.microsoft.com/office/drawing/2014/main" id="{14203172-A930-EFCF-794F-6C773775C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4657" y="1317172"/>
            <a:ext cx="5210175" cy="37433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B46343D-F21A-D610-0E91-6C5339052EBB}"/>
              </a:ext>
            </a:extLst>
          </p:cNvPr>
          <p:cNvSpPr txBox="1"/>
          <p:nvPr/>
        </p:nvSpPr>
        <p:spPr>
          <a:xfrm rot="10800000" flipV="1">
            <a:off x="1012369" y="5229820"/>
            <a:ext cx="9818916" cy="1289071"/>
          </a:xfrm>
          <a:prstGeom prst="rect">
            <a:avLst/>
          </a:prstGeom>
          <a:noFill/>
        </p:spPr>
        <p:txBody>
          <a:bodyPr wrap="square">
            <a:spAutoFit/>
          </a:bodyPr>
          <a:lstStyle/>
          <a:p>
            <a:pPr algn="just">
              <a:lnSpc>
                <a:spcPct val="150000"/>
              </a:lnSpc>
            </a:pPr>
            <a:r>
              <a:rPr lang="en-IN" dirty="0">
                <a:solidFill>
                  <a:schemeClr val="bg1">
                    <a:lumMod val="95000"/>
                    <a:lumOff val="5000"/>
                  </a:schemeClr>
                </a:solidFill>
                <a:latin typeface="Times New Roman" panose="02020603050405020304" pitchFamily="18" charset="0"/>
                <a:cs typeface="Times New Roman" panose="02020603050405020304" pitchFamily="18" charset="0"/>
              </a:rPr>
              <a:t>The dataset shows sales data over the years. Starting in 2015, sales were around 2.98 million, increasing steadily each year. By 2016, sales grew to about 3.13 million, reaching 3.87 million in 2017, and further rising to nearly 4.98 million in 2018. This indicates consistent growth in sales year over year.</a:t>
            </a:r>
          </a:p>
        </p:txBody>
      </p:sp>
    </p:spTree>
    <p:extLst>
      <p:ext uri="{BB962C8B-B14F-4D97-AF65-F5344CB8AC3E}">
        <p14:creationId xmlns:p14="http://schemas.microsoft.com/office/powerpoint/2010/main" val="749353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58F0-3069-9DD3-550F-B8147D1595EB}"/>
              </a:ext>
            </a:extLst>
          </p:cNvPr>
          <p:cNvSpPr>
            <a:spLocks noGrp="1"/>
          </p:cNvSpPr>
          <p:nvPr>
            <p:ph type="title"/>
          </p:nvPr>
        </p:nvSpPr>
        <p:spPr>
          <a:xfrm>
            <a:off x="896829" y="573503"/>
            <a:ext cx="7964142" cy="732783"/>
          </a:xfrm>
        </p:spPr>
        <p:txBody>
          <a:bodyPr/>
          <a:lstStyle/>
          <a:p>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Top three cities with the highest sales</a:t>
            </a:r>
            <a:r>
              <a:rPr lang="en-US" sz="2800" b="1" dirty="0"/>
              <a:t>?</a:t>
            </a:r>
            <a:endParaRPr lang="en-IN" sz="2800" b="1" dirty="0"/>
          </a:p>
        </p:txBody>
      </p:sp>
      <p:graphicFrame>
        <p:nvGraphicFramePr>
          <p:cNvPr id="3" name="Table 2">
            <a:extLst>
              <a:ext uri="{FF2B5EF4-FFF2-40B4-BE49-F238E27FC236}">
                <a16:creationId xmlns:a16="http://schemas.microsoft.com/office/drawing/2014/main" id="{71F8530D-296B-F6D5-9321-BCC1C0B69DBD}"/>
              </a:ext>
            </a:extLst>
          </p:cNvPr>
          <p:cNvGraphicFramePr>
            <a:graphicFrameLocks noGrp="1"/>
          </p:cNvGraphicFramePr>
          <p:nvPr>
            <p:extLst>
              <p:ext uri="{D42A27DB-BD31-4B8C-83A1-F6EECF244321}">
                <p14:modId xmlns:p14="http://schemas.microsoft.com/office/powerpoint/2010/main" val="3122173060"/>
              </p:ext>
            </p:extLst>
          </p:nvPr>
        </p:nvGraphicFramePr>
        <p:xfrm>
          <a:off x="896829" y="1590522"/>
          <a:ext cx="3631628" cy="2328334"/>
        </p:xfrm>
        <a:graphic>
          <a:graphicData uri="http://schemas.openxmlformats.org/drawingml/2006/table">
            <a:tbl>
              <a:tblPr firstRow="1" bandRow="1">
                <a:tableStyleId>{2D5ABB26-0587-4C30-8999-92F81FD0307C}</a:tableStyleId>
              </a:tblPr>
              <a:tblGrid>
                <a:gridCol w="1815814">
                  <a:extLst>
                    <a:ext uri="{9D8B030D-6E8A-4147-A177-3AD203B41FA5}">
                      <a16:colId xmlns:a16="http://schemas.microsoft.com/office/drawing/2014/main" val="2144595282"/>
                    </a:ext>
                  </a:extLst>
                </a:gridCol>
                <a:gridCol w="1815814">
                  <a:extLst>
                    <a:ext uri="{9D8B030D-6E8A-4147-A177-3AD203B41FA5}">
                      <a16:colId xmlns:a16="http://schemas.microsoft.com/office/drawing/2014/main" val="1646111411"/>
                    </a:ext>
                  </a:extLst>
                </a:gridCol>
              </a:tblGrid>
              <a:tr h="515288">
                <a:tc>
                  <a:txBody>
                    <a:bodyPr/>
                    <a:lstStyle/>
                    <a:p>
                      <a:pPr algn="ctr"/>
                      <a:r>
                        <a:rPr lang="en-IN" b="1" dirty="0">
                          <a:solidFill>
                            <a:schemeClr val="bg1">
                              <a:lumMod val="95000"/>
                              <a:lumOff val="5000"/>
                            </a:schemeClr>
                          </a:solidFill>
                          <a:effectLst/>
                          <a:latin typeface="Times New Roman" panose="02020603050405020304" pitchFamily="18" charset="0"/>
                          <a:cs typeface="Times New Roman" panose="02020603050405020304" pitchFamily="18" charset="0"/>
                        </a:rPr>
                        <a:t>City</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chemeClr val="tx1"/>
                    </a:solidFill>
                  </a:tcPr>
                </a:tc>
                <a:tc>
                  <a:txBody>
                    <a:bodyPr/>
                    <a:lstStyle/>
                    <a:p>
                      <a:pPr algn="ctr"/>
                      <a:r>
                        <a:rPr lang="en-IN" b="1" dirty="0">
                          <a:solidFill>
                            <a:schemeClr val="bg1">
                              <a:lumMod val="95000"/>
                              <a:lumOff val="5000"/>
                            </a:schemeClr>
                          </a:solidFill>
                          <a:effectLst/>
                          <a:latin typeface="Times New Roman" panose="02020603050405020304" pitchFamily="18" charset="0"/>
                          <a:cs typeface="Times New Roman" panose="02020603050405020304" pitchFamily="18" charset="0"/>
                        </a:rPr>
                        <a:t>Sales</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299695385"/>
                  </a:ext>
                </a:extLst>
              </a:tr>
              <a:tr h="782470">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Kanyakumari</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a:solidFill>
                            <a:schemeClr val="bg1">
                              <a:lumMod val="95000"/>
                              <a:lumOff val="5000"/>
                            </a:schemeClr>
                          </a:solidFill>
                          <a:effectLst/>
                          <a:latin typeface="Times New Roman" panose="02020603050405020304" pitchFamily="18" charset="0"/>
                          <a:cs typeface="Times New Roman" panose="02020603050405020304" pitchFamily="18" charset="0"/>
                        </a:rPr>
                        <a:t>706764</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3222475906"/>
                  </a:ext>
                </a:extLst>
              </a:tr>
              <a:tr h="515288">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Vellore</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676550</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882786996"/>
                  </a:ext>
                </a:extLst>
              </a:tr>
              <a:tr h="515288">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Bodi</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667177</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1463887990"/>
                  </a:ext>
                </a:extLst>
              </a:tr>
            </a:tbl>
          </a:graphicData>
        </a:graphic>
      </p:graphicFrame>
      <p:pic>
        <p:nvPicPr>
          <p:cNvPr id="17410" name="Picture 2">
            <a:extLst>
              <a:ext uri="{FF2B5EF4-FFF2-40B4-BE49-F238E27FC236}">
                <a16:creationId xmlns:a16="http://schemas.microsoft.com/office/drawing/2014/main" id="{EE13F6DF-F5F2-44DD-C971-3C3EAC237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187" y="1590522"/>
            <a:ext cx="6057900" cy="46958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E578687-E056-F65C-A6FC-9C1A7CEBD760}"/>
              </a:ext>
            </a:extLst>
          </p:cNvPr>
          <p:cNvSpPr txBox="1"/>
          <p:nvPr/>
        </p:nvSpPr>
        <p:spPr>
          <a:xfrm rot="10800000" flipV="1">
            <a:off x="674914" y="4330379"/>
            <a:ext cx="4386942" cy="1289071"/>
          </a:xfrm>
          <a:prstGeom prst="rect">
            <a:avLst/>
          </a:prstGeom>
          <a:noFill/>
        </p:spPr>
        <p:txBody>
          <a:bodyPr wrap="square">
            <a:spAutoFit/>
          </a:bodyPr>
          <a:lstStyle/>
          <a:p>
            <a:pPr algn="just">
              <a:lnSpc>
                <a:spcPct val="150000"/>
              </a:lnSpc>
            </a:pPr>
            <a:r>
              <a:rPr lang="en-IN" dirty="0">
                <a:solidFill>
                  <a:schemeClr val="bg1">
                    <a:lumMod val="95000"/>
                    <a:lumOff val="5000"/>
                  </a:schemeClr>
                </a:solidFill>
                <a:latin typeface="Times New Roman" panose="02020603050405020304" pitchFamily="18" charset="0"/>
                <a:cs typeface="Times New Roman" panose="02020603050405020304" pitchFamily="18" charset="0"/>
              </a:rPr>
              <a:t>The top three cities with the highest sales are Kanyakumari with 706,764, Vellore with 676,550, and Bodi with 667,177.</a:t>
            </a:r>
          </a:p>
        </p:txBody>
      </p:sp>
    </p:spTree>
    <p:extLst>
      <p:ext uri="{BB962C8B-B14F-4D97-AF65-F5344CB8AC3E}">
        <p14:creationId xmlns:p14="http://schemas.microsoft.com/office/powerpoint/2010/main" val="483829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B91D-AA07-7878-10B7-DC5AF149EE15}"/>
              </a:ext>
            </a:extLst>
          </p:cNvPr>
          <p:cNvSpPr>
            <a:spLocks noGrp="1"/>
          </p:cNvSpPr>
          <p:nvPr>
            <p:ph type="title"/>
          </p:nvPr>
        </p:nvSpPr>
        <p:spPr>
          <a:xfrm>
            <a:off x="979714" y="533401"/>
            <a:ext cx="5812971" cy="1436913"/>
          </a:xfrm>
        </p:spPr>
        <p:txBody>
          <a:bodyPr/>
          <a:lstStyle/>
          <a:p>
            <a:r>
              <a:rPr lang="en-IN" sz="2800" b="1" dirty="0">
                <a:solidFill>
                  <a:schemeClr val="bg1">
                    <a:lumMod val="95000"/>
                    <a:lumOff val="5000"/>
                  </a:schemeClr>
                </a:solidFill>
                <a:effectLst/>
                <a:latin typeface="Times New Roman" panose="02020603050405020304" pitchFamily="18" charset="0"/>
                <a:cs typeface="Times New Roman" panose="02020603050405020304" pitchFamily="18" charset="0"/>
              </a:rPr>
              <a:t>Average Discount by Category</a:t>
            </a:r>
            <a:br>
              <a:rPr lang="en-IN" sz="6600" b="0" dirty="0">
                <a:solidFill>
                  <a:srgbClr val="000000"/>
                </a:solidFill>
                <a:effectLst/>
                <a:latin typeface="Courier New" panose="02070309020205020404" pitchFamily="49" charset="0"/>
              </a:rPr>
            </a:br>
            <a:endParaRPr lang="en-IN" sz="6600" dirty="0"/>
          </a:p>
        </p:txBody>
      </p:sp>
      <p:graphicFrame>
        <p:nvGraphicFramePr>
          <p:cNvPr id="3" name="Table 2">
            <a:extLst>
              <a:ext uri="{FF2B5EF4-FFF2-40B4-BE49-F238E27FC236}">
                <a16:creationId xmlns:a16="http://schemas.microsoft.com/office/drawing/2014/main" id="{2D798199-A174-1DC1-D037-7D48544D6FB7}"/>
              </a:ext>
            </a:extLst>
          </p:cNvPr>
          <p:cNvGraphicFramePr>
            <a:graphicFrameLocks noGrp="1"/>
          </p:cNvGraphicFramePr>
          <p:nvPr>
            <p:extLst>
              <p:ext uri="{D42A27DB-BD31-4B8C-83A1-F6EECF244321}">
                <p14:modId xmlns:p14="http://schemas.microsoft.com/office/powerpoint/2010/main" val="250562140"/>
              </p:ext>
            </p:extLst>
          </p:nvPr>
        </p:nvGraphicFramePr>
        <p:xfrm>
          <a:off x="979715" y="1300842"/>
          <a:ext cx="5268686" cy="3118760"/>
        </p:xfrm>
        <a:graphic>
          <a:graphicData uri="http://schemas.openxmlformats.org/drawingml/2006/table">
            <a:tbl>
              <a:tblPr firstRow="1" bandRow="1">
                <a:tableStyleId>{2D5ABB26-0587-4C30-8999-92F81FD0307C}</a:tableStyleId>
              </a:tblPr>
              <a:tblGrid>
                <a:gridCol w="2634343">
                  <a:extLst>
                    <a:ext uri="{9D8B030D-6E8A-4147-A177-3AD203B41FA5}">
                      <a16:colId xmlns:a16="http://schemas.microsoft.com/office/drawing/2014/main" val="4125114669"/>
                    </a:ext>
                  </a:extLst>
                </a:gridCol>
                <a:gridCol w="2634343">
                  <a:extLst>
                    <a:ext uri="{9D8B030D-6E8A-4147-A177-3AD203B41FA5}">
                      <a16:colId xmlns:a16="http://schemas.microsoft.com/office/drawing/2014/main" val="2685310396"/>
                    </a:ext>
                  </a:extLst>
                </a:gridCol>
              </a:tblGrid>
              <a:tr h="389845">
                <a:tc>
                  <a:txBody>
                    <a:bodyPr/>
                    <a:lstStyle/>
                    <a:p>
                      <a:pPr algn="ctr"/>
                      <a:r>
                        <a:rPr lang="en-IN" b="1" dirty="0">
                          <a:solidFill>
                            <a:schemeClr val="bg1">
                              <a:lumMod val="95000"/>
                              <a:lumOff val="5000"/>
                            </a:schemeClr>
                          </a:solidFill>
                          <a:effectLst/>
                          <a:latin typeface="Times New Roman" panose="02020603050405020304" pitchFamily="18" charset="0"/>
                          <a:cs typeface="Times New Roman" panose="02020603050405020304" pitchFamily="18" charset="0"/>
                        </a:rPr>
                        <a:t>Category</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chemeClr val="tx1"/>
                    </a:solidFill>
                  </a:tcPr>
                </a:tc>
                <a:tc>
                  <a:txBody>
                    <a:bodyPr/>
                    <a:lstStyle/>
                    <a:p>
                      <a:pPr algn="ctr"/>
                      <a:r>
                        <a:rPr lang="en-IN" b="1" dirty="0">
                          <a:solidFill>
                            <a:schemeClr val="bg1">
                              <a:lumMod val="95000"/>
                              <a:lumOff val="5000"/>
                            </a:schemeClr>
                          </a:solidFill>
                          <a:effectLst/>
                          <a:latin typeface="Times New Roman" panose="02020603050405020304" pitchFamily="18" charset="0"/>
                          <a:cs typeface="Times New Roman" panose="02020603050405020304" pitchFamily="18" charset="0"/>
                        </a:rPr>
                        <a:t>Discount</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2830897721"/>
                  </a:ext>
                </a:extLst>
              </a:tr>
              <a:tr h="389845">
                <a:tc>
                  <a:txBody>
                    <a:bodyPr/>
                    <a:lstStyle/>
                    <a:p>
                      <a:pPr algn="l" fontAlgn="ctr"/>
                      <a:r>
                        <a:rPr lang="en-IN" b="0">
                          <a:solidFill>
                            <a:schemeClr val="bg1">
                              <a:lumMod val="95000"/>
                              <a:lumOff val="5000"/>
                            </a:schemeClr>
                          </a:solidFill>
                          <a:effectLst/>
                          <a:latin typeface="Times New Roman" panose="02020603050405020304" pitchFamily="18" charset="0"/>
                          <a:cs typeface="Times New Roman" panose="02020603050405020304" pitchFamily="18" charset="0"/>
                        </a:rPr>
                        <a:t>Bakery</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0.225428</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3506007601"/>
                  </a:ext>
                </a:extLst>
              </a:tr>
              <a:tr h="389845">
                <a:tc>
                  <a:txBody>
                    <a:bodyPr/>
                    <a:lstStyle/>
                    <a:p>
                      <a:pPr algn="l" fontAlgn="ctr"/>
                      <a:r>
                        <a:rPr lang="en-IN" b="0">
                          <a:solidFill>
                            <a:schemeClr val="bg1">
                              <a:lumMod val="95000"/>
                              <a:lumOff val="5000"/>
                            </a:schemeClr>
                          </a:solidFill>
                          <a:effectLst/>
                          <a:latin typeface="Times New Roman" panose="02020603050405020304" pitchFamily="18" charset="0"/>
                          <a:cs typeface="Times New Roman" panose="02020603050405020304" pitchFamily="18" charset="0"/>
                        </a:rPr>
                        <a:t>Beverages</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0.230329</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300923175"/>
                  </a:ext>
                </a:extLst>
              </a:tr>
              <a:tr h="389845">
                <a:tc>
                  <a:txBody>
                    <a:bodyPr/>
                    <a:lstStyle/>
                    <a:p>
                      <a:pPr algn="l" fontAlgn="ctr"/>
                      <a:r>
                        <a:rPr lang="en-IN" b="0" dirty="0">
                          <a:solidFill>
                            <a:schemeClr val="bg1">
                              <a:lumMod val="95000"/>
                              <a:lumOff val="5000"/>
                            </a:schemeClr>
                          </a:solidFill>
                          <a:effectLst/>
                          <a:latin typeface="Times New Roman" panose="02020603050405020304" pitchFamily="18" charset="0"/>
                          <a:cs typeface="Times New Roman" panose="02020603050405020304" pitchFamily="18" charset="0"/>
                        </a:rPr>
                        <a:t>Eggs, Meat &amp; Fish</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0.227792</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2406827409"/>
                  </a:ext>
                </a:extLst>
              </a:tr>
              <a:tr h="389845">
                <a:tc>
                  <a:txBody>
                    <a:bodyPr/>
                    <a:lstStyle/>
                    <a:p>
                      <a:pPr algn="l" fontAlgn="ctr"/>
                      <a:r>
                        <a:rPr lang="en-IN" b="0">
                          <a:solidFill>
                            <a:schemeClr val="bg1">
                              <a:lumMod val="95000"/>
                              <a:lumOff val="5000"/>
                            </a:schemeClr>
                          </a:solidFill>
                          <a:effectLst/>
                          <a:latin typeface="Times New Roman" panose="02020603050405020304" pitchFamily="18" charset="0"/>
                          <a:cs typeface="Times New Roman" panose="02020603050405020304" pitchFamily="18" charset="0"/>
                        </a:rPr>
                        <a:t>Food Grains</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0.228548</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83806689"/>
                  </a:ext>
                </a:extLst>
              </a:tr>
              <a:tr h="389845">
                <a:tc>
                  <a:txBody>
                    <a:bodyPr/>
                    <a:lstStyle/>
                    <a:p>
                      <a:pPr algn="l" fontAlgn="ctr"/>
                      <a:r>
                        <a:rPr lang="en-IN" b="0">
                          <a:solidFill>
                            <a:schemeClr val="bg1">
                              <a:lumMod val="95000"/>
                              <a:lumOff val="5000"/>
                            </a:schemeClr>
                          </a:solidFill>
                          <a:effectLst/>
                          <a:latin typeface="Times New Roman" panose="02020603050405020304" pitchFamily="18" charset="0"/>
                          <a:cs typeface="Times New Roman" panose="02020603050405020304" pitchFamily="18" charset="0"/>
                        </a:rPr>
                        <a:t>Fruits &amp; Veggies</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0.229295</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596308693"/>
                  </a:ext>
                </a:extLst>
              </a:tr>
              <a:tr h="389845">
                <a:tc>
                  <a:txBody>
                    <a:bodyPr/>
                    <a:lstStyle/>
                    <a:p>
                      <a:pPr algn="l" fontAlgn="ctr"/>
                      <a:r>
                        <a:rPr lang="en-IN" b="0">
                          <a:solidFill>
                            <a:schemeClr val="bg1">
                              <a:lumMod val="95000"/>
                              <a:lumOff val="5000"/>
                            </a:schemeClr>
                          </a:solidFill>
                          <a:effectLst/>
                          <a:latin typeface="Times New Roman" panose="02020603050405020304" pitchFamily="18" charset="0"/>
                          <a:cs typeface="Times New Roman" panose="02020603050405020304" pitchFamily="18" charset="0"/>
                        </a:rPr>
                        <a:t>Oil &amp; Masala</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0.224526</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2013371346"/>
                  </a:ext>
                </a:extLst>
              </a:tr>
              <a:tr h="389845">
                <a:tc>
                  <a:txBody>
                    <a:bodyPr/>
                    <a:lstStyle/>
                    <a:p>
                      <a:pPr algn="l" fontAlgn="ctr"/>
                      <a:r>
                        <a:rPr lang="en-IN" b="0" dirty="0">
                          <a:solidFill>
                            <a:schemeClr val="bg1">
                              <a:lumMod val="95000"/>
                              <a:lumOff val="5000"/>
                            </a:schemeClr>
                          </a:solidFill>
                          <a:effectLst/>
                          <a:latin typeface="Times New Roman" panose="02020603050405020304" pitchFamily="18" charset="0"/>
                          <a:cs typeface="Times New Roman" panose="02020603050405020304" pitchFamily="18" charset="0"/>
                        </a:rPr>
                        <a:t>Snacks</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0.222048</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1144088809"/>
                  </a:ext>
                </a:extLst>
              </a:tr>
            </a:tbl>
          </a:graphicData>
        </a:graphic>
      </p:graphicFrame>
      <p:pic>
        <p:nvPicPr>
          <p:cNvPr id="18434" name="Picture 2">
            <a:extLst>
              <a:ext uri="{FF2B5EF4-FFF2-40B4-BE49-F238E27FC236}">
                <a16:creationId xmlns:a16="http://schemas.microsoft.com/office/drawing/2014/main" id="{CBBEE62C-EE83-FB69-801C-FDE487DE5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744" y="1300842"/>
            <a:ext cx="4448175" cy="4533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42E938D-5E6C-75D3-2C27-E2368FEA0D43}"/>
              </a:ext>
            </a:extLst>
          </p:cNvPr>
          <p:cNvSpPr txBox="1"/>
          <p:nvPr/>
        </p:nvSpPr>
        <p:spPr>
          <a:xfrm rot="10800000" flipV="1">
            <a:off x="979711" y="4519160"/>
            <a:ext cx="5388429" cy="1754326"/>
          </a:xfrm>
          <a:prstGeom prst="rect">
            <a:avLst/>
          </a:prstGeom>
          <a:noFill/>
        </p:spPr>
        <p:txBody>
          <a:bodyPr wrap="square">
            <a:spAutoFit/>
          </a:bodyPr>
          <a:lstStyle/>
          <a:p>
            <a:pPr algn="just"/>
            <a:r>
              <a:rPr lang="en-IN" dirty="0">
                <a:solidFill>
                  <a:schemeClr val="bg1">
                    <a:lumMod val="95000"/>
                    <a:lumOff val="5000"/>
                  </a:schemeClr>
                </a:solidFill>
                <a:latin typeface="Times New Roman" panose="02020603050405020304" pitchFamily="18" charset="0"/>
                <a:cs typeface="Times New Roman" panose="02020603050405020304" pitchFamily="18" charset="0"/>
              </a:rPr>
              <a:t>The analysis reveals that Beverages have the highest average discount at 23.03%, followed by Fruits &amp; Veggies at 22.93%. Snacks receive the lowest discount at 22.20%. Overall, the discount rates across all categories are fairly similar, ranging from 22.20% to 23.03%.</a:t>
            </a:r>
          </a:p>
        </p:txBody>
      </p:sp>
    </p:spTree>
    <p:extLst>
      <p:ext uri="{BB962C8B-B14F-4D97-AF65-F5344CB8AC3E}">
        <p14:creationId xmlns:p14="http://schemas.microsoft.com/office/powerpoint/2010/main" val="281229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5E2E-BF97-7361-7A8E-C29EDD12B382}"/>
              </a:ext>
            </a:extLst>
          </p:cNvPr>
          <p:cNvSpPr>
            <a:spLocks noGrp="1"/>
          </p:cNvSpPr>
          <p:nvPr>
            <p:ph type="title"/>
          </p:nvPr>
        </p:nvSpPr>
        <p:spPr>
          <a:xfrm>
            <a:off x="896829" y="573503"/>
            <a:ext cx="5612828" cy="1189983"/>
          </a:xfrm>
        </p:spPr>
        <p:txBody>
          <a:bodyPr/>
          <a:lstStyle/>
          <a:p>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T</a:t>
            </a:r>
            <a:r>
              <a:rPr lang="en-US" sz="2800" b="1" dirty="0">
                <a:solidFill>
                  <a:schemeClr val="bg1">
                    <a:lumMod val="95000"/>
                    <a:lumOff val="5000"/>
                  </a:schemeClr>
                </a:solidFill>
                <a:effectLst/>
                <a:latin typeface="Times New Roman" panose="02020603050405020304" pitchFamily="18" charset="0"/>
                <a:cs typeface="Times New Roman" panose="02020603050405020304" pitchFamily="18" charset="0"/>
              </a:rPr>
              <a:t>op most profitable products</a:t>
            </a:r>
            <a:br>
              <a:rPr lang="en-US" sz="2800" b="1" dirty="0">
                <a:solidFill>
                  <a:srgbClr val="000000"/>
                </a:solidFill>
                <a:effectLst/>
                <a:latin typeface="Courier New" panose="02070309020205020404" pitchFamily="49" charset="0"/>
              </a:rPr>
            </a:br>
            <a:endParaRPr lang="en-IN" sz="2800" b="1" dirty="0"/>
          </a:p>
        </p:txBody>
      </p:sp>
      <p:sp>
        <p:nvSpPr>
          <p:cNvPr id="4" name="TextBox 3">
            <a:extLst>
              <a:ext uri="{FF2B5EF4-FFF2-40B4-BE49-F238E27FC236}">
                <a16:creationId xmlns:a16="http://schemas.microsoft.com/office/drawing/2014/main" id="{178A9A08-9DAB-1A14-B6F7-14C58E1A1623}"/>
              </a:ext>
            </a:extLst>
          </p:cNvPr>
          <p:cNvSpPr txBox="1"/>
          <p:nvPr/>
        </p:nvSpPr>
        <p:spPr>
          <a:xfrm>
            <a:off x="896829" y="1469571"/>
            <a:ext cx="8247171" cy="281103"/>
          </a:xfrm>
          <a:prstGeom prst="rect">
            <a:avLst/>
          </a:prstGeom>
          <a:noFill/>
        </p:spPr>
        <p:txBody>
          <a:bodyPr wrap="square">
            <a:spAutoFit/>
          </a:bodyPr>
          <a:lstStyle/>
          <a:p>
            <a:pPr>
              <a:lnSpc>
                <a:spcPts val="1425"/>
              </a:lnSpc>
            </a:pPr>
            <a:r>
              <a:rPr lang="en-US" b="0" dirty="0" err="1">
                <a:solidFill>
                  <a:schemeClr val="bg1">
                    <a:lumMod val="95000"/>
                    <a:lumOff val="5000"/>
                  </a:schemeClr>
                </a:solidFill>
                <a:effectLst/>
                <a:latin typeface="Times New Roman" panose="02020603050405020304" pitchFamily="18" charset="0"/>
                <a:cs typeface="Times New Roman" panose="02020603050405020304" pitchFamily="18" charset="0"/>
              </a:rPr>
              <a:t>df.groupby</a:t>
            </a:r>
            <a:r>
              <a:rPr lang="en-US" b="0" dirty="0">
                <a:solidFill>
                  <a:schemeClr val="bg1">
                    <a:lumMod val="95000"/>
                    <a:lumOff val="5000"/>
                  </a:schemeClr>
                </a:solidFill>
                <a:effectLst/>
                <a:latin typeface="Times New Roman" panose="02020603050405020304" pitchFamily="18" charset="0"/>
                <a:cs typeface="Times New Roman" panose="02020603050405020304" pitchFamily="18" charset="0"/>
              </a:rPr>
              <a:t>('Category')['Profit'].sum()</a:t>
            </a:r>
          </a:p>
        </p:txBody>
      </p:sp>
      <p:graphicFrame>
        <p:nvGraphicFramePr>
          <p:cNvPr id="5" name="Table 4">
            <a:extLst>
              <a:ext uri="{FF2B5EF4-FFF2-40B4-BE49-F238E27FC236}">
                <a16:creationId xmlns:a16="http://schemas.microsoft.com/office/drawing/2014/main" id="{758B2DBA-E860-2D4D-38A8-D41101E091FC}"/>
              </a:ext>
            </a:extLst>
          </p:cNvPr>
          <p:cNvGraphicFramePr>
            <a:graphicFrameLocks noGrp="1"/>
          </p:cNvGraphicFramePr>
          <p:nvPr>
            <p:extLst>
              <p:ext uri="{D42A27DB-BD31-4B8C-83A1-F6EECF244321}">
                <p14:modId xmlns:p14="http://schemas.microsoft.com/office/powerpoint/2010/main" val="3973113392"/>
              </p:ext>
            </p:extLst>
          </p:nvPr>
        </p:nvGraphicFramePr>
        <p:xfrm>
          <a:off x="896829" y="1945640"/>
          <a:ext cx="4687542" cy="3072672"/>
        </p:xfrm>
        <a:graphic>
          <a:graphicData uri="http://schemas.openxmlformats.org/drawingml/2006/table">
            <a:tbl>
              <a:tblPr firstRow="1" bandRow="1">
                <a:tableStyleId>{2D5ABB26-0587-4C30-8999-92F81FD0307C}</a:tableStyleId>
              </a:tblPr>
              <a:tblGrid>
                <a:gridCol w="2343771">
                  <a:extLst>
                    <a:ext uri="{9D8B030D-6E8A-4147-A177-3AD203B41FA5}">
                      <a16:colId xmlns:a16="http://schemas.microsoft.com/office/drawing/2014/main" val="3835823299"/>
                    </a:ext>
                  </a:extLst>
                </a:gridCol>
                <a:gridCol w="2343771">
                  <a:extLst>
                    <a:ext uri="{9D8B030D-6E8A-4147-A177-3AD203B41FA5}">
                      <a16:colId xmlns:a16="http://schemas.microsoft.com/office/drawing/2014/main" val="2573874916"/>
                    </a:ext>
                  </a:extLst>
                </a:gridCol>
              </a:tblGrid>
              <a:tr h="384084">
                <a:tc>
                  <a:txBody>
                    <a:bodyPr/>
                    <a:lstStyle/>
                    <a:p>
                      <a:pPr algn="ctr"/>
                      <a:r>
                        <a:rPr lang="en-IN" b="1" dirty="0">
                          <a:solidFill>
                            <a:schemeClr val="bg1">
                              <a:lumMod val="95000"/>
                              <a:lumOff val="5000"/>
                            </a:schemeClr>
                          </a:solidFill>
                          <a:effectLst/>
                          <a:latin typeface="Times New Roman" panose="02020603050405020304" pitchFamily="18" charset="0"/>
                          <a:cs typeface="Times New Roman" panose="02020603050405020304" pitchFamily="18" charset="0"/>
                        </a:rPr>
                        <a:t>Category</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chemeClr val="tx1"/>
                    </a:solidFill>
                  </a:tcPr>
                </a:tc>
                <a:tc>
                  <a:txBody>
                    <a:bodyPr/>
                    <a:lstStyle/>
                    <a:p>
                      <a:pPr algn="ctr"/>
                      <a:r>
                        <a:rPr lang="en-IN" b="1" dirty="0">
                          <a:solidFill>
                            <a:schemeClr val="bg1">
                              <a:lumMod val="95000"/>
                              <a:lumOff val="5000"/>
                            </a:schemeClr>
                          </a:solidFill>
                          <a:effectLst/>
                          <a:latin typeface="Times New Roman" panose="02020603050405020304" pitchFamily="18" charset="0"/>
                          <a:cs typeface="Times New Roman" panose="02020603050405020304" pitchFamily="18" charset="0"/>
                        </a:rPr>
                        <a:t>Profit</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2474265155"/>
                  </a:ext>
                </a:extLst>
              </a:tr>
              <a:tr h="384084">
                <a:tc>
                  <a:txBody>
                    <a:bodyPr/>
                    <a:lstStyle/>
                    <a:p>
                      <a:pPr fontAlgn="ctr"/>
                      <a:r>
                        <a:rPr lang="en-IN" b="0" dirty="0">
                          <a:solidFill>
                            <a:schemeClr val="bg1">
                              <a:lumMod val="95000"/>
                              <a:lumOff val="5000"/>
                            </a:schemeClr>
                          </a:solidFill>
                          <a:effectLst/>
                          <a:latin typeface="Times New Roman" panose="02020603050405020304" pitchFamily="18" charset="0"/>
                          <a:cs typeface="Times New Roman" panose="02020603050405020304" pitchFamily="18" charset="0"/>
                        </a:rPr>
                        <a:t>Bakery</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528521.06</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3526355236"/>
                  </a:ext>
                </a:extLst>
              </a:tr>
              <a:tr h="384084">
                <a:tc>
                  <a:txBody>
                    <a:bodyPr/>
                    <a:lstStyle/>
                    <a:p>
                      <a:pPr fontAlgn="ctr"/>
                      <a:r>
                        <a:rPr lang="en-IN" b="0">
                          <a:solidFill>
                            <a:schemeClr val="bg1">
                              <a:lumMod val="95000"/>
                              <a:lumOff val="5000"/>
                            </a:schemeClr>
                          </a:solidFill>
                          <a:effectLst/>
                          <a:latin typeface="Times New Roman" panose="02020603050405020304" pitchFamily="18" charset="0"/>
                          <a:cs typeface="Times New Roman" panose="02020603050405020304" pitchFamily="18" charset="0"/>
                        </a:rPr>
                        <a:t>Beverages</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525605.76</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3500123142"/>
                  </a:ext>
                </a:extLst>
              </a:tr>
              <a:tr h="384084">
                <a:tc>
                  <a:txBody>
                    <a:bodyPr/>
                    <a:lstStyle/>
                    <a:p>
                      <a:pPr fontAlgn="ctr"/>
                      <a:r>
                        <a:rPr lang="en-IN" b="0">
                          <a:solidFill>
                            <a:schemeClr val="bg1">
                              <a:lumMod val="95000"/>
                              <a:lumOff val="5000"/>
                            </a:schemeClr>
                          </a:solidFill>
                          <a:effectLst/>
                          <a:latin typeface="Times New Roman" panose="02020603050405020304" pitchFamily="18" charset="0"/>
                          <a:cs typeface="Times New Roman" panose="02020603050405020304" pitchFamily="18" charset="0"/>
                        </a:rPr>
                        <a:t>Eggs, Meat &amp; Fish</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567357.22</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876457406"/>
                  </a:ext>
                </a:extLst>
              </a:tr>
              <a:tr h="384084">
                <a:tc>
                  <a:txBody>
                    <a:bodyPr/>
                    <a:lstStyle/>
                    <a:p>
                      <a:pPr fontAlgn="ctr"/>
                      <a:r>
                        <a:rPr lang="en-IN" b="0">
                          <a:solidFill>
                            <a:schemeClr val="bg1">
                              <a:lumMod val="95000"/>
                              <a:lumOff val="5000"/>
                            </a:schemeClr>
                          </a:solidFill>
                          <a:effectLst/>
                          <a:latin typeface="Times New Roman" panose="02020603050405020304" pitchFamily="18" charset="0"/>
                          <a:cs typeface="Times New Roman" panose="02020603050405020304" pitchFamily="18" charset="0"/>
                        </a:rPr>
                        <a:t>Food Grains</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529162.64</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1682539781"/>
                  </a:ext>
                </a:extLst>
              </a:tr>
              <a:tr h="384084">
                <a:tc>
                  <a:txBody>
                    <a:bodyPr/>
                    <a:lstStyle/>
                    <a:p>
                      <a:pPr fontAlgn="ctr"/>
                      <a:r>
                        <a:rPr lang="en-IN" b="0">
                          <a:solidFill>
                            <a:schemeClr val="bg1">
                              <a:lumMod val="95000"/>
                              <a:lumOff val="5000"/>
                            </a:schemeClr>
                          </a:solidFill>
                          <a:effectLst/>
                          <a:latin typeface="Times New Roman" panose="02020603050405020304" pitchFamily="18" charset="0"/>
                          <a:cs typeface="Times New Roman" panose="02020603050405020304" pitchFamily="18" charset="0"/>
                        </a:rPr>
                        <a:t>Fruits &amp; Veggies</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530400.38</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1946094520"/>
                  </a:ext>
                </a:extLst>
              </a:tr>
              <a:tr h="384084">
                <a:tc>
                  <a:txBody>
                    <a:bodyPr/>
                    <a:lstStyle/>
                    <a:p>
                      <a:pPr fontAlgn="ctr"/>
                      <a:r>
                        <a:rPr lang="en-IN" b="0">
                          <a:solidFill>
                            <a:schemeClr val="bg1">
                              <a:lumMod val="95000"/>
                              <a:lumOff val="5000"/>
                            </a:schemeClr>
                          </a:solidFill>
                          <a:effectLst/>
                          <a:latin typeface="Times New Roman" panose="02020603050405020304" pitchFamily="18" charset="0"/>
                          <a:cs typeface="Times New Roman" panose="02020603050405020304" pitchFamily="18" charset="0"/>
                        </a:rPr>
                        <a:t>Oil &amp; Masala</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497895.29</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2903667852"/>
                  </a:ext>
                </a:extLst>
              </a:tr>
              <a:tr h="384084">
                <a:tc>
                  <a:txBody>
                    <a:bodyPr/>
                    <a:lstStyle/>
                    <a:p>
                      <a:pPr fontAlgn="ctr"/>
                      <a:r>
                        <a:rPr lang="en-IN" b="0" dirty="0">
                          <a:solidFill>
                            <a:schemeClr val="bg1">
                              <a:lumMod val="95000"/>
                              <a:lumOff val="5000"/>
                            </a:schemeClr>
                          </a:solidFill>
                          <a:effectLst/>
                          <a:latin typeface="Times New Roman" panose="02020603050405020304" pitchFamily="18" charset="0"/>
                          <a:cs typeface="Times New Roman" panose="02020603050405020304" pitchFamily="18" charset="0"/>
                        </a:rPr>
                        <a:t>Snacks</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568178.85</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849227332"/>
                  </a:ext>
                </a:extLst>
              </a:tr>
            </a:tbl>
          </a:graphicData>
        </a:graphic>
      </p:graphicFrame>
      <p:pic>
        <p:nvPicPr>
          <p:cNvPr id="19458" name="Picture 2">
            <a:extLst>
              <a:ext uri="{FF2B5EF4-FFF2-40B4-BE49-F238E27FC236}">
                <a16:creationId xmlns:a16="http://schemas.microsoft.com/office/drawing/2014/main" id="{68FF1E05-B1F7-0CAC-152A-4BA429EB1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3717" y="1371600"/>
            <a:ext cx="6067425" cy="4114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79B38DF-0B7A-E262-68D3-853E0D17CAAC}"/>
              </a:ext>
            </a:extLst>
          </p:cNvPr>
          <p:cNvSpPr txBox="1"/>
          <p:nvPr/>
        </p:nvSpPr>
        <p:spPr>
          <a:xfrm>
            <a:off x="896829" y="5584370"/>
            <a:ext cx="10533171" cy="923330"/>
          </a:xfrm>
          <a:prstGeom prst="rect">
            <a:avLst/>
          </a:prstGeom>
          <a:noFill/>
        </p:spPr>
        <p:txBody>
          <a:bodyPr wrap="square">
            <a:spAutoFit/>
          </a:bodyPr>
          <a:lstStyle/>
          <a:p>
            <a:pPr algn="just"/>
            <a:r>
              <a:rPr lang="en-IN" dirty="0">
                <a:solidFill>
                  <a:schemeClr val="bg1">
                    <a:lumMod val="95000"/>
                    <a:lumOff val="5000"/>
                  </a:schemeClr>
                </a:solidFill>
                <a:latin typeface="Times New Roman" panose="02020603050405020304" pitchFamily="18" charset="0"/>
                <a:cs typeface="Times New Roman" panose="02020603050405020304" pitchFamily="18" charset="0"/>
              </a:rPr>
              <a:t>The analysis shows that Snacks generated the highest profit at 568,178.85, closely followed by Eggs, Meat &amp; Fish at 567,357.22. Oil &amp; Masala had the lowest profit at 497,895.29. Overall, profits vary moderately across categories.</a:t>
            </a:r>
          </a:p>
        </p:txBody>
      </p:sp>
    </p:spTree>
    <p:extLst>
      <p:ext uri="{BB962C8B-B14F-4D97-AF65-F5344CB8AC3E}">
        <p14:creationId xmlns:p14="http://schemas.microsoft.com/office/powerpoint/2010/main" val="3728503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AE98B-C2BB-7EC4-5C1C-29A21F829AA8}"/>
              </a:ext>
            </a:extLst>
          </p:cNvPr>
          <p:cNvSpPr>
            <a:spLocks noGrp="1"/>
          </p:cNvSpPr>
          <p:nvPr>
            <p:ph type="title"/>
          </p:nvPr>
        </p:nvSpPr>
        <p:spPr>
          <a:xfrm>
            <a:off x="896828" y="573504"/>
            <a:ext cx="10369885" cy="678353"/>
          </a:xfrm>
        </p:spPr>
        <p:txBody>
          <a:bodyPr/>
          <a:lstStyle/>
          <a:p>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Identify which categories contribute the most to total sales</a:t>
            </a:r>
            <a:r>
              <a:rPr lang="en-US" sz="2800" b="1" dirty="0"/>
              <a:t>.</a:t>
            </a:r>
            <a:endParaRPr lang="en-IN" sz="2800" b="1" dirty="0"/>
          </a:p>
        </p:txBody>
      </p:sp>
      <p:graphicFrame>
        <p:nvGraphicFramePr>
          <p:cNvPr id="3" name="Table 2">
            <a:extLst>
              <a:ext uri="{FF2B5EF4-FFF2-40B4-BE49-F238E27FC236}">
                <a16:creationId xmlns:a16="http://schemas.microsoft.com/office/drawing/2014/main" id="{08C5171B-BE20-DE47-9ABF-25784D57C157}"/>
              </a:ext>
            </a:extLst>
          </p:cNvPr>
          <p:cNvGraphicFramePr>
            <a:graphicFrameLocks noGrp="1"/>
          </p:cNvGraphicFramePr>
          <p:nvPr>
            <p:extLst>
              <p:ext uri="{D42A27DB-BD31-4B8C-83A1-F6EECF244321}">
                <p14:modId xmlns:p14="http://schemas.microsoft.com/office/powerpoint/2010/main" val="1108207102"/>
              </p:ext>
            </p:extLst>
          </p:nvPr>
        </p:nvGraphicFramePr>
        <p:xfrm>
          <a:off x="896828" y="1382485"/>
          <a:ext cx="5569286" cy="3058888"/>
        </p:xfrm>
        <a:graphic>
          <a:graphicData uri="http://schemas.openxmlformats.org/drawingml/2006/table">
            <a:tbl>
              <a:tblPr firstRow="1" bandRow="1">
                <a:tableStyleId>{2D5ABB26-0587-4C30-8999-92F81FD0307C}</a:tableStyleId>
              </a:tblPr>
              <a:tblGrid>
                <a:gridCol w="2784643">
                  <a:extLst>
                    <a:ext uri="{9D8B030D-6E8A-4147-A177-3AD203B41FA5}">
                      <a16:colId xmlns:a16="http://schemas.microsoft.com/office/drawing/2014/main" val="1215673132"/>
                    </a:ext>
                  </a:extLst>
                </a:gridCol>
                <a:gridCol w="2784643">
                  <a:extLst>
                    <a:ext uri="{9D8B030D-6E8A-4147-A177-3AD203B41FA5}">
                      <a16:colId xmlns:a16="http://schemas.microsoft.com/office/drawing/2014/main" val="1813908987"/>
                    </a:ext>
                  </a:extLst>
                </a:gridCol>
              </a:tblGrid>
              <a:tr h="382361">
                <a:tc>
                  <a:txBody>
                    <a:bodyPr/>
                    <a:lstStyle/>
                    <a:p>
                      <a:pPr algn="ctr"/>
                      <a:r>
                        <a:rPr lang="en-IN" b="1" dirty="0">
                          <a:solidFill>
                            <a:schemeClr val="bg1">
                              <a:lumMod val="95000"/>
                              <a:lumOff val="5000"/>
                            </a:schemeClr>
                          </a:solidFill>
                          <a:effectLst/>
                          <a:latin typeface="Times New Roman" panose="02020603050405020304" pitchFamily="18" charset="0"/>
                          <a:cs typeface="Times New Roman" panose="02020603050405020304" pitchFamily="18" charset="0"/>
                        </a:rPr>
                        <a:t>Category</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chemeClr val="tx1"/>
                    </a:solidFill>
                  </a:tcPr>
                </a:tc>
                <a:tc>
                  <a:txBody>
                    <a:bodyPr/>
                    <a:lstStyle/>
                    <a:p>
                      <a:pPr algn="ctr"/>
                      <a:r>
                        <a:rPr lang="en-IN" b="1" dirty="0">
                          <a:solidFill>
                            <a:schemeClr val="bg1">
                              <a:lumMod val="95000"/>
                              <a:lumOff val="5000"/>
                            </a:schemeClr>
                          </a:solidFill>
                          <a:effectLst/>
                          <a:latin typeface="Times New Roman" panose="02020603050405020304" pitchFamily="18" charset="0"/>
                          <a:cs typeface="Times New Roman" panose="02020603050405020304" pitchFamily="18" charset="0"/>
                        </a:rPr>
                        <a:t>Sales</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087598444"/>
                  </a:ext>
                </a:extLst>
              </a:tr>
              <a:tr h="382361">
                <a:tc>
                  <a:txBody>
                    <a:bodyPr/>
                    <a:lstStyle/>
                    <a:p>
                      <a:pPr fontAlgn="ctr"/>
                      <a:r>
                        <a:rPr lang="en-IN" b="0">
                          <a:solidFill>
                            <a:schemeClr val="bg1">
                              <a:lumMod val="95000"/>
                              <a:lumOff val="5000"/>
                            </a:schemeClr>
                          </a:solidFill>
                          <a:effectLst/>
                          <a:latin typeface="Times New Roman" panose="02020603050405020304" pitchFamily="18" charset="0"/>
                          <a:cs typeface="Times New Roman" panose="02020603050405020304" pitchFamily="18" charset="0"/>
                        </a:rPr>
                        <a:t>Eggs, Meat &amp; Fish</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2267401</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693955404"/>
                  </a:ext>
                </a:extLst>
              </a:tr>
              <a:tr h="382361">
                <a:tc>
                  <a:txBody>
                    <a:bodyPr/>
                    <a:lstStyle/>
                    <a:p>
                      <a:pPr fontAlgn="ctr"/>
                      <a:r>
                        <a:rPr lang="en-IN" b="0">
                          <a:solidFill>
                            <a:schemeClr val="bg1">
                              <a:lumMod val="95000"/>
                              <a:lumOff val="5000"/>
                            </a:schemeClr>
                          </a:solidFill>
                          <a:effectLst/>
                          <a:latin typeface="Times New Roman" panose="02020603050405020304" pitchFamily="18" charset="0"/>
                          <a:cs typeface="Times New Roman" panose="02020603050405020304" pitchFamily="18" charset="0"/>
                        </a:rPr>
                        <a:t>Snacks</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2237546</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3608248603"/>
                  </a:ext>
                </a:extLst>
              </a:tr>
              <a:tr h="382361">
                <a:tc>
                  <a:txBody>
                    <a:bodyPr/>
                    <a:lstStyle/>
                    <a:p>
                      <a:pPr fontAlgn="ctr"/>
                      <a:r>
                        <a:rPr lang="en-IN" b="0">
                          <a:solidFill>
                            <a:schemeClr val="bg1">
                              <a:lumMod val="95000"/>
                              <a:lumOff val="5000"/>
                            </a:schemeClr>
                          </a:solidFill>
                          <a:effectLst/>
                          <a:latin typeface="Times New Roman" panose="02020603050405020304" pitchFamily="18" charset="0"/>
                          <a:cs typeface="Times New Roman" panose="02020603050405020304" pitchFamily="18" charset="0"/>
                        </a:rPr>
                        <a:t>Food Grains</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2115272</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227053312"/>
                  </a:ext>
                </a:extLst>
              </a:tr>
              <a:tr h="382361">
                <a:tc>
                  <a:txBody>
                    <a:bodyPr/>
                    <a:lstStyle/>
                    <a:p>
                      <a:pPr fontAlgn="ctr"/>
                      <a:r>
                        <a:rPr lang="en-IN" b="0">
                          <a:solidFill>
                            <a:schemeClr val="bg1">
                              <a:lumMod val="95000"/>
                              <a:lumOff val="5000"/>
                            </a:schemeClr>
                          </a:solidFill>
                          <a:effectLst/>
                          <a:latin typeface="Times New Roman" panose="02020603050405020304" pitchFamily="18" charset="0"/>
                          <a:cs typeface="Times New Roman" panose="02020603050405020304" pitchFamily="18" charset="0"/>
                        </a:rPr>
                        <a:t>Bakery</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2112281</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3975682377"/>
                  </a:ext>
                </a:extLst>
              </a:tr>
              <a:tr h="382361">
                <a:tc>
                  <a:txBody>
                    <a:bodyPr/>
                    <a:lstStyle/>
                    <a:p>
                      <a:pPr fontAlgn="ctr"/>
                      <a:r>
                        <a:rPr lang="en-IN" b="0">
                          <a:solidFill>
                            <a:schemeClr val="bg1">
                              <a:lumMod val="95000"/>
                              <a:lumOff val="5000"/>
                            </a:schemeClr>
                          </a:solidFill>
                          <a:effectLst/>
                          <a:latin typeface="Times New Roman" panose="02020603050405020304" pitchFamily="18" charset="0"/>
                          <a:cs typeface="Times New Roman" panose="02020603050405020304" pitchFamily="18" charset="0"/>
                        </a:rPr>
                        <a:t>Fruits &amp; Veggies</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2100727</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3416420047"/>
                  </a:ext>
                </a:extLst>
              </a:tr>
              <a:tr h="382361">
                <a:tc>
                  <a:txBody>
                    <a:bodyPr/>
                    <a:lstStyle/>
                    <a:p>
                      <a:pPr fontAlgn="ctr"/>
                      <a:r>
                        <a:rPr lang="en-IN" b="0">
                          <a:solidFill>
                            <a:schemeClr val="bg1">
                              <a:lumMod val="95000"/>
                              <a:lumOff val="5000"/>
                            </a:schemeClr>
                          </a:solidFill>
                          <a:effectLst/>
                          <a:latin typeface="Times New Roman" panose="02020603050405020304" pitchFamily="18" charset="0"/>
                          <a:cs typeface="Times New Roman" panose="02020603050405020304" pitchFamily="18" charset="0"/>
                        </a:rPr>
                        <a:t>Beverages</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2085313</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1168807371"/>
                  </a:ext>
                </a:extLst>
              </a:tr>
              <a:tr h="382361">
                <a:tc>
                  <a:txBody>
                    <a:bodyPr/>
                    <a:lstStyle/>
                    <a:p>
                      <a:pPr fontAlgn="ctr"/>
                      <a:r>
                        <a:rPr lang="en-IN" b="0" dirty="0">
                          <a:solidFill>
                            <a:schemeClr val="bg1">
                              <a:lumMod val="95000"/>
                              <a:lumOff val="5000"/>
                            </a:schemeClr>
                          </a:solidFill>
                          <a:effectLst/>
                          <a:latin typeface="Times New Roman" panose="02020603050405020304" pitchFamily="18" charset="0"/>
                          <a:cs typeface="Times New Roman" panose="02020603050405020304" pitchFamily="18" charset="0"/>
                        </a:rPr>
                        <a:t>Oil &amp; Masala</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2038442</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530530436"/>
                  </a:ext>
                </a:extLst>
              </a:tr>
            </a:tbl>
          </a:graphicData>
        </a:graphic>
      </p:graphicFrame>
      <p:sp>
        <p:nvSpPr>
          <p:cNvPr id="5" name="TextBox 4">
            <a:extLst>
              <a:ext uri="{FF2B5EF4-FFF2-40B4-BE49-F238E27FC236}">
                <a16:creationId xmlns:a16="http://schemas.microsoft.com/office/drawing/2014/main" id="{70CDB874-AB40-DFEB-AFD4-FBEA56F0014D}"/>
              </a:ext>
            </a:extLst>
          </p:cNvPr>
          <p:cNvSpPr txBox="1"/>
          <p:nvPr/>
        </p:nvSpPr>
        <p:spPr>
          <a:xfrm rot="10800000" flipV="1">
            <a:off x="766199" y="4728460"/>
            <a:ext cx="8192742" cy="523220"/>
          </a:xfrm>
          <a:prstGeom prst="rect">
            <a:avLst/>
          </a:prstGeom>
          <a:noFill/>
        </p:spPr>
        <p:txBody>
          <a:bodyPr wrap="square">
            <a:spAutoFit/>
          </a:bodyPr>
          <a:lstStyle/>
          <a:p>
            <a:r>
              <a:rPr lang="en-IN" sz="2800" b="1" dirty="0">
                <a:solidFill>
                  <a:schemeClr val="bg1"/>
                </a:solidFill>
                <a:latin typeface="Times New Roman" panose="02020603050405020304" pitchFamily="18" charset="0"/>
                <a:cs typeface="Times New Roman" panose="02020603050405020304" pitchFamily="18" charset="0"/>
              </a:rPr>
              <a:t>City with Maximum Profit</a:t>
            </a:r>
            <a:endParaRPr lang="en-IN" sz="2800" b="1" dirty="0">
              <a:solidFill>
                <a:schemeClr val="bg1"/>
              </a:solidFill>
            </a:endParaRPr>
          </a:p>
        </p:txBody>
      </p:sp>
      <p:graphicFrame>
        <p:nvGraphicFramePr>
          <p:cNvPr id="6" name="Table 5">
            <a:extLst>
              <a:ext uri="{FF2B5EF4-FFF2-40B4-BE49-F238E27FC236}">
                <a16:creationId xmlns:a16="http://schemas.microsoft.com/office/drawing/2014/main" id="{174AC48D-7B16-CE73-C949-CBDF067BB7D9}"/>
              </a:ext>
            </a:extLst>
          </p:cNvPr>
          <p:cNvGraphicFramePr>
            <a:graphicFrameLocks noGrp="1"/>
          </p:cNvGraphicFramePr>
          <p:nvPr>
            <p:extLst>
              <p:ext uri="{D42A27DB-BD31-4B8C-83A1-F6EECF244321}">
                <p14:modId xmlns:p14="http://schemas.microsoft.com/office/powerpoint/2010/main" val="2002024409"/>
              </p:ext>
            </p:extLst>
          </p:nvPr>
        </p:nvGraphicFramePr>
        <p:xfrm>
          <a:off x="896828" y="5475515"/>
          <a:ext cx="4382742" cy="891420"/>
        </p:xfrm>
        <a:graphic>
          <a:graphicData uri="http://schemas.openxmlformats.org/drawingml/2006/table">
            <a:tbl>
              <a:tblPr firstRow="1" bandRow="1">
                <a:tableStyleId>{2D5ABB26-0587-4C30-8999-92F81FD0307C}</a:tableStyleId>
              </a:tblPr>
              <a:tblGrid>
                <a:gridCol w="2191371">
                  <a:extLst>
                    <a:ext uri="{9D8B030D-6E8A-4147-A177-3AD203B41FA5}">
                      <a16:colId xmlns:a16="http://schemas.microsoft.com/office/drawing/2014/main" val="959595907"/>
                    </a:ext>
                  </a:extLst>
                </a:gridCol>
                <a:gridCol w="2191371">
                  <a:extLst>
                    <a:ext uri="{9D8B030D-6E8A-4147-A177-3AD203B41FA5}">
                      <a16:colId xmlns:a16="http://schemas.microsoft.com/office/drawing/2014/main" val="1422902227"/>
                    </a:ext>
                  </a:extLst>
                </a:gridCol>
              </a:tblGrid>
              <a:tr h="445710">
                <a:tc>
                  <a:txBody>
                    <a:bodyPr/>
                    <a:lstStyle/>
                    <a:p>
                      <a:pPr algn="ctr"/>
                      <a:r>
                        <a:rPr lang="en-IN" b="1" dirty="0">
                          <a:solidFill>
                            <a:schemeClr val="bg1"/>
                          </a:solidFill>
                          <a:effectLst/>
                          <a:latin typeface="Times New Roman" panose="02020603050405020304" pitchFamily="18" charset="0"/>
                          <a:cs typeface="Times New Roman" panose="02020603050405020304" pitchFamily="18" charset="0"/>
                        </a:rPr>
                        <a:t>City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en-US" b="1" dirty="0">
                          <a:solidFill>
                            <a:schemeClr val="bg1"/>
                          </a:solidFill>
                          <a:effectLst/>
                          <a:latin typeface="Times New Roman" panose="02020603050405020304" pitchFamily="18" charset="0"/>
                          <a:cs typeface="Times New Roman" panose="02020603050405020304" pitchFamily="18" charset="0"/>
                        </a:rPr>
                        <a:t>Profit</a:t>
                      </a:r>
                      <a:endParaRPr lang="en-IN" b="1" dirty="0">
                        <a:solidFill>
                          <a:schemeClr val="bg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591655136"/>
                  </a:ext>
                </a:extLst>
              </a:tr>
              <a:tr h="445710">
                <a:tc>
                  <a:txBody>
                    <a:bodyPr/>
                    <a:lstStyle/>
                    <a:p>
                      <a:pPr algn="ctr" fontAlgn="ctr"/>
                      <a:r>
                        <a:rPr lang="en-IN" b="0" dirty="0">
                          <a:solidFill>
                            <a:schemeClr val="bg1"/>
                          </a:solidFill>
                          <a:effectLst/>
                          <a:latin typeface="Times New Roman" panose="02020603050405020304" pitchFamily="18" charset="0"/>
                          <a:cs typeface="Times New Roman" panose="02020603050405020304" pitchFamily="18" charset="0"/>
                        </a:rPr>
                        <a:t>Vellore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a:solidFill>
                            <a:schemeClr val="bg1"/>
                          </a:solidFill>
                          <a:effectLst/>
                          <a:latin typeface="Times New Roman" panose="02020603050405020304" pitchFamily="18" charset="0"/>
                          <a:cs typeface="Times New Roman" panose="02020603050405020304" pitchFamily="18" charset="0"/>
                        </a:rPr>
                        <a:t>174073.01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35127527"/>
                  </a:ext>
                </a:extLst>
              </a:tr>
            </a:tbl>
          </a:graphicData>
        </a:graphic>
      </p:graphicFrame>
      <p:sp>
        <p:nvSpPr>
          <p:cNvPr id="8" name="TextBox 7">
            <a:extLst>
              <a:ext uri="{FF2B5EF4-FFF2-40B4-BE49-F238E27FC236}">
                <a16:creationId xmlns:a16="http://schemas.microsoft.com/office/drawing/2014/main" id="{D57E1430-35D3-0D64-7EB7-7183468CCC61}"/>
              </a:ext>
            </a:extLst>
          </p:cNvPr>
          <p:cNvSpPr txBox="1"/>
          <p:nvPr/>
        </p:nvSpPr>
        <p:spPr>
          <a:xfrm rot="10800000" flipV="1">
            <a:off x="5878286" y="5361722"/>
            <a:ext cx="5976257" cy="873572"/>
          </a:xfrm>
          <a:prstGeom prst="rect">
            <a:avLst/>
          </a:prstGeom>
          <a:noFill/>
        </p:spPr>
        <p:txBody>
          <a:bodyPr wrap="square">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The city with the highest profit is identified. Vellore might generate the highest profits.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6650212-9339-4862-636F-E04B29CAD0FD}"/>
              </a:ext>
            </a:extLst>
          </p:cNvPr>
          <p:cNvSpPr txBox="1"/>
          <p:nvPr/>
        </p:nvSpPr>
        <p:spPr>
          <a:xfrm>
            <a:off x="6749144" y="1251857"/>
            <a:ext cx="4942113" cy="3366563"/>
          </a:xfrm>
          <a:prstGeom prst="rect">
            <a:avLst/>
          </a:prstGeom>
          <a:noFill/>
        </p:spPr>
        <p:txBody>
          <a:bodyPr wrap="square">
            <a:spAutoFit/>
          </a:bodyPr>
          <a:lstStyle/>
          <a:p>
            <a:pPr algn="just">
              <a:lnSpc>
                <a:spcPct val="150000"/>
              </a:lnSpc>
            </a:pPr>
            <a:r>
              <a:rPr lang="en-US" dirty="0">
                <a:solidFill>
                  <a:schemeClr val="bg1"/>
                </a:solidFill>
                <a:latin typeface="Times New Roman" panose="02020603050405020304" pitchFamily="18" charset="0"/>
                <a:cs typeface="Times New Roman" panose="02020603050405020304" pitchFamily="18" charset="0"/>
              </a:rPr>
              <a:t>The analysis shows "Eggs, Meat &amp; Fish" as the top-selling category, followed by "Snacks" and "Food Grains." Sales across categories like "Bakery," "Fruits &amp; Veggies," and "Beverages" are consistent, while "Oil &amp; Masala" ranks lowest but remains essential. Overall, demand is well-distributed, with growth potential in lower-performing categories.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962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DEEBE-535C-FEED-EC96-1AF0E0D380E5}"/>
              </a:ext>
            </a:extLst>
          </p:cNvPr>
          <p:cNvSpPr>
            <a:spLocks noGrp="1"/>
          </p:cNvSpPr>
          <p:nvPr>
            <p:ph type="title"/>
          </p:nvPr>
        </p:nvSpPr>
        <p:spPr>
          <a:xfrm>
            <a:off x="896829" y="573503"/>
            <a:ext cx="6178885" cy="522823"/>
          </a:xfrm>
        </p:spPr>
        <p:txBody>
          <a:bodyPr/>
          <a:lstStyle/>
          <a:p>
            <a:r>
              <a:rPr lang="en-IN" sz="2800" b="1" dirty="0">
                <a:solidFill>
                  <a:schemeClr val="bg1"/>
                </a:solidFill>
                <a:latin typeface="Times New Roman" panose="02020603050405020304" pitchFamily="18" charset="0"/>
                <a:cs typeface="Times New Roman" panose="02020603050405020304" pitchFamily="18" charset="0"/>
              </a:rPr>
              <a:t>Subcategory Sales Performance</a:t>
            </a:r>
          </a:p>
        </p:txBody>
      </p:sp>
      <p:sp>
        <p:nvSpPr>
          <p:cNvPr id="4" name="TextBox 3">
            <a:extLst>
              <a:ext uri="{FF2B5EF4-FFF2-40B4-BE49-F238E27FC236}">
                <a16:creationId xmlns:a16="http://schemas.microsoft.com/office/drawing/2014/main" id="{6020A790-DC56-625B-44C3-B406227BDEA2}"/>
              </a:ext>
            </a:extLst>
          </p:cNvPr>
          <p:cNvSpPr txBox="1"/>
          <p:nvPr/>
        </p:nvSpPr>
        <p:spPr>
          <a:xfrm>
            <a:off x="896829" y="1404243"/>
            <a:ext cx="10337229" cy="281103"/>
          </a:xfrm>
          <a:prstGeom prst="rect">
            <a:avLst/>
          </a:prstGeom>
          <a:noFill/>
        </p:spPr>
        <p:txBody>
          <a:bodyPr wrap="square">
            <a:spAutoFit/>
          </a:bodyPr>
          <a:lstStyle/>
          <a:p>
            <a:pPr algn="just">
              <a:lnSpc>
                <a:spcPts val="1425"/>
              </a:lnSpc>
            </a:pPr>
            <a:r>
              <a:rPr lang="en-IN" b="0" dirty="0">
                <a:solidFill>
                  <a:schemeClr val="bg1"/>
                </a:solidFill>
                <a:effectLst/>
                <a:latin typeface="Times New Roman" panose="02020603050405020304" pitchFamily="18" charset="0"/>
                <a:cs typeface="Times New Roman" panose="02020603050405020304" pitchFamily="18" charset="0"/>
              </a:rPr>
              <a:t> </a:t>
            </a:r>
            <a:r>
              <a:rPr lang="en-IN" b="0" dirty="0" err="1">
                <a:solidFill>
                  <a:schemeClr val="bg1"/>
                </a:solidFill>
                <a:effectLst/>
                <a:latin typeface="Times New Roman" panose="02020603050405020304" pitchFamily="18" charset="0"/>
                <a:cs typeface="Times New Roman" panose="02020603050405020304" pitchFamily="18" charset="0"/>
              </a:rPr>
              <a:t>df.groupby</a:t>
            </a:r>
            <a:r>
              <a:rPr lang="en-IN" b="0" dirty="0">
                <a:solidFill>
                  <a:schemeClr val="bg1"/>
                </a:solidFill>
                <a:effectLst/>
                <a:latin typeface="Times New Roman" panose="02020603050405020304" pitchFamily="18" charset="0"/>
                <a:cs typeface="Times New Roman" panose="02020603050405020304" pitchFamily="18" charset="0"/>
              </a:rPr>
              <a:t>('Sub Category')['Sales'].sum().</a:t>
            </a:r>
            <a:r>
              <a:rPr lang="en-IN" b="0" dirty="0" err="1">
                <a:solidFill>
                  <a:schemeClr val="bg1"/>
                </a:solidFill>
                <a:effectLst/>
                <a:latin typeface="Times New Roman" panose="02020603050405020304" pitchFamily="18" charset="0"/>
                <a:cs typeface="Times New Roman" panose="02020603050405020304" pitchFamily="18" charset="0"/>
              </a:rPr>
              <a:t>sort_values</a:t>
            </a:r>
            <a:r>
              <a:rPr lang="en-IN" b="0" dirty="0">
                <a:solidFill>
                  <a:schemeClr val="bg1"/>
                </a:solidFill>
                <a:effectLst/>
                <a:latin typeface="Times New Roman" panose="02020603050405020304" pitchFamily="18" charset="0"/>
                <a:cs typeface="Times New Roman" panose="02020603050405020304" pitchFamily="18" charset="0"/>
              </a:rPr>
              <a:t>(ascending=False)</a:t>
            </a:r>
          </a:p>
        </p:txBody>
      </p:sp>
      <p:graphicFrame>
        <p:nvGraphicFramePr>
          <p:cNvPr id="5" name="Table 4">
            <a:extLst>
              <a:ext uri="{FF2B5EF4-FFF2-40B4-BE49-F238E27FC236}">
                <a16:creationId xmlns:a16="http://schemas.microsoft.com/office/drawing/2014/main" id="{C3782D52-200E-8E16-2058-011A698B88DA}"/>
              </a:ext>
            </a:extLst>
          </p:cNvPr>
          <p:cNvGraphicFramePr>
            <a:graphicFrameLocks noGrp="1"/>
          </p:cNvGraphicFramePr>
          <p:nvPr>
            <p:extLst>
              <p:ext uri="{D42A27DB-BD31-4B8C-83A1-F6EECF244321}">
                <p14:modId xmlns:p14="http://schemas.microsoft.com/office/powerpoint/2010/main" val="3598060024"/>
              </p:ext>
            </p:extLst>
          </p:nvPr>
        </p:nvGraphicFramePr>
        <p:xfrm>
          <a:off x="8428599" y="129208"/>
          <a:ext cx="3194662" cy="6599583"/>
        </p:xfrm>
        <a:graphic>
          <a:graphicData uri="http://schemas.openxmlformats.org/drawingml/2006/table">
            <a:tbl>
              <a:tblPr firstRow="1" bandRow="1">
                <a:tableStyleId>{2D5ABB26-0587-4C30-8999-92F81FD0307C}</a:tableStyleId>
              </a:tblPr>
              <a:tblGrid>
                <a:gridCol w="1597331">
                  <a:extLst>
                    <a:ext uri="{9D8B030D-6E8A-4147-A177-3AD203B41FA5}">
                      <a16:colId xmlns:a16="http://schemas.microsoft.com/office/drawing/2014/main" val="2588128278"/>
                    </a:ext>
                  </a:extLst>
                </a:gridCol>
                <a:gridCol w="1597331">
                  <a:extLst>
                    <a:ext uri="{9D8B030D-6E8A-4147-A177-3AD203B41FA5}">
                      <a16:colId xmlns:a16="http://schemas.microsoft.com/office/drawing/2014/main" val="1617052061"/>
                    </a:ext>
                  </a:extLst>
                </a:gridCol>
              </a:tblGrid>
              <a:tr h="260825">
                <a:tc>
                  <a:txBody>
                    <a:bodyPr/>
                    <a:lstStyle/>
                    <a:p>
                      <a:pPr algn="l"/>
                      <a:r>
                        <a:rPr lang="en-IN" sz="1100" b="1" dirty="0">
                          <a:solidFill>
                            <a:schemeClr val="bg1"/>
                          </a:solidFill>
                          <a:effectLst/>
                          <a:latin typeface="Times New Roman" panose="02020603050405020304" pitchFamily="18" charset="0"/>
                          <a:cs typeface="Times New Roman" panose="02020603050405020304" pitchFamily="18" charset="0"/>
                        </a:rPr>
                        <a:t>Sub Category</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solidFill>
                      <a:schemeClr val="tx1"/>
                    </a:solidFill>
                  </a:tcPr>
                </a:tc>
                <a:tc>
                  <a:txBody>
                    <a:bodyPr/>
                    <a:lstStyle/>
                    <a:p>
                      <a:pPr algn="l"/>
                      <a:r>
                        <a:rPr lang="en-US" sz="1050" b="1" dirty="0">
                          <a:solidFill>
                            <a:schemeClr val="bg1"/>
                          </a:solidFill>
                          <a:effectLst/>
                          <a:latin typeface="Times New Roman" panose="02020603050405020304" pitchFamily="18" charset="0"/>
                          <a:cs typeface="Times New Roman" panose="02020603050405020304" pitchFamily="18" charset="0"/>
                        </a:rPr>
                        <a:t>Sales</a:t>
                      </a:r>
                      <a:endParaRPr lang="en-IN" sz="1050" b="1" dirty="0">
                        <a:solidFill>
                          <a:schemeClr val="bg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2329767135"/>
                  </a:ext>
                </a:extLst>
              </a:tr>
              <a:tr h="260825">
                <a:tc>
                  <a:txBody>
                    <a:bodyPr/>
                    <a:lstStyle/>
                    <a:p>
                      <a:pPr algn="l" fontAlgn="ctr"/>
                      <a:r>
                        <a:rPr lang="en-IN" sz="1100" b="0" dirty="0">
                          <a:solidFill>
                            <a:schemeClr val="bg1"/>
                          </a:solidFill>
                          <a:effectLst/>
                          <a:latin typeface="Times New Roman" panose="02020603050405020304" pitchFamily="18" charset="0"/>
                          <a:cs typeface="Times New Roman" panose="02020603050405020304" pitchFamily="18" charset="0"/>
                        </a:rPr>
                        <a:t>Health Drinks</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l"/>
                      <a:r>
                        <a:rPr lang="en-IN" sz="1050">
                          <a:solidFill>
                            <a:schemeClr val="bg1"/>
                          </a:solidFill>
                          <a:effectLst/>
                          <a:latin typeface="Times New Roman" panose="02020603050405020304" pitchFamily="18" charset="0"/>
                          <a:cs typeface="Times New Roman" panose="02020603050405020304" pitchFamily="18" charset="0"/>
                        </a:rPr>
                        <a:t>1051439</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4234527919"/>
                  </a:ext>
                </a:extLst>
              </a:tr>
              <a:tr h="260825">
                <a:tc>
                  <a:txBody>
                    <a:bodyPr/>
                    <a:lstStyle/>
                    <a:p>
                      <a:pPr algn="l" fontAlgn="ctr"/>
                      <a:r>
                        <a:rPr lang="en-IN" sz="1100" b="0" dirty="0">
                          <a:solidFill>
                            <a:schemeClr val="bg1"/>
                          </a:solidFill>
                          <a:effectLst/>
                          <a:latin typeface="Times New Roman" panose="02020603050405020304" pitchFamily="18" charset="0"/>
                          <a:cs typeface="Times New Roman" panose="02020603050405020304" pitchFamily="18" charset="0"/>
                        </a:rPr>
                        <a:t>Soft Drinks</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l"/>
                      <a:r>
                        <a:rPr lang="en-IN" sz="1050">
                          <a:solidFill>
                            <a:schemeClr val="bg1"/>
                          </a:solidFill>
                          <a:effectLst/>
                          <a:latin typeface="Times New Roman" panose="02020603050405020304" pitchFamily="18" charset="0"/>
                          <a:cs typeface="Times New Roman" panose="02020603050405020304" pitchFamily="18" charset="0"/>
                        </a:rPr>
                        <a:t>1033874</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3239071007"/>
                  </a:ext>
                </a:extLst>
              </a:tr>
              <a:tr h="260825">
                <a:tc>
                  <a:txBody>
                    <a:bodyPr/>
                    <a:lstStyle/>
                    <a:p>
                      <a:pPr algn="l" fontAlgn="ctr"/>
                      <a:r>
                        <a:rPr lang="en-IN" sz="1100" b="0" dirty="0">
                          <a:solidFill>
                            <a:schemeClr val="bg1"/>
                          </a:solidFill>
                          <a:effectLst/>
                          <a:latin typeface="Times New Roman" panose="02020603050405020304" pitchFamily="18" charset="0"/>
                          <a:cs typeface="Times New Roman" panose="02020603050405020304" pitchFamily="18" charset="0"/>
                        </a:rPr>
                        <a:t>Cookies</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l"/>
                      <a:r>
                        <a:rPr lang="en-IN" sz="1050">
                          <a:solidFill>
                            <a:schemeClr val="bg1"/>
                          </a:solidFill>
                          <a:effectLst/>
                          <a:latin typeface="Times New Roman" panose="02020603050405020304" pitchFamily="18" charset="0"/>
                          <a:cs typeface="Times New Roman" panose="02020603050405020304" pitchFamily="18" charset="0"/>
                        </a:rPr>
                        <a:t>768213</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183734967"/>
                  </a:ext>
                </a:extLst>
              </a:tr>
              <a:tr h="260825">
                <a:tc>
                  <a:txBody>
                    <a:bodyPr/>
                    <a:lstStyle/>
                    <a:p>
                      <a:pPr algn="l" fontAlgn="ctr"/>
                      <a:r>
                        <a:rPr lang="en-IN" sz="1100" b="0" dirty="0">
                          <a:solidFill>
                            <a:schemeClr val="bg1"/>
                          </a:solidFill>
                          <a:effectLst/>
                          <a:latin typeface="Times New Roman" panose="02020603050405020304" pitchFamily="18" charset="0"/>
                          <a:cs typeface="Times New Roman" panose="02020603050405020304" pitchFamily="18" charset="0"/>
                        </a:rPr>
                        <a:t>Breads &amp; Buns</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l"/>
                      <a:r>
                        <a:rPr lang="en-IN" sz="1050" dirty="0">
                          <a:solidFill>
                            <a:schemeClr val="bg1"/>
                          </a:solidFill>
                          <a:effectLst/>
                          <a:latin typeface="Times New Roman" panose="02020603050405020304" pitchFamily="18" charset="0"/>
                          <a:cs typeface="Times New Roman" panose="02020603050405020304" pitchFamily="18" charset="0"/>
                        </a:rPr>
                        <a:t>742586</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1340321389"/>
                  </a:ext>
                </a:extLst>
              </a:tr>
              <a:tr h="260825">
                <a:tc>
                  <a:txBody>
                    <a:bodyPr/>
                    <a:lstStyle/>
                    <a:p>
                      <a:pPr algn="l" fontAlgn="ctr"/>
                      <a:r>
                        <a:rPr lang="en-IN" sz="1100" b="0">
                          <a:solidFill>
                            <a:schemeClr val="bg1"/>
                          </a:solidFill>
                          <a:effectLst/>
                          <a:latin typeface="Times New Roman" panose="02020603050405020304" pitchFamily="18" charset="0"/>
                          <a:cs typeface="Times New Roman" panose="02020603050405020304" pitchFamily="18" charset="0"/>
                        </a:rPr>
                        <a:t>Noodles</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l"/>
                      <a:r>
                        <a:rPr lang="en-IN" sz="1050" dirty="0">
                          <a:solidFill>
                            <a:schemeClr val="bg1"/>
                          </a:solidFill>
                          <a:effectLst/>
                          <a:latin typeface="Times New Roman" panose="02020603050405020304" pitchFamily="18" charset="0"/>
                          <a:cs typeface="Times New Roman" panose="02020603050405020304" pitchFamily="18" charset="0"/>
                        </a:rPr>
                        <a:t>735435</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3054121796"/>
                  </a:ext>
                </a:extLst>
              </a:tr>
              <a:tr h="260825">
                <a:tc>
                  <a:txBody>
                    <a:bodyPr/>
                    <a:lstStyle/>
                    <a:p>
                      <a:pPr algn="l" fontAlgn="ctr"/>
                      <a:r>
                        <a:rPr lang="en-IN" sz="1100" b="0" dirty="0">
                          <a:solidFill>
                            <a:schemeClr val="bg1"/>
                          </a:solidFill>
                          <a:effectLst/>
                          <a:latin typeface="Times New Roman" panose="02020603050405020304" pitchFamily="18" charset="0"/>
                          <a:cs typeface="Times New Roman" panose="02020603050405020304" pitchFamily="18" charset="0"/>
                        </a:rPr>
                        <a:t>Chocolates</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l"/>
                      <a:r>
                        <a:rPr lang="en-IN" sz="1050">
                          <a:solidFill>
                            <a:schemeClr val="bg1"/>
                          </a:solidFill>
                          <a:effectLst/>
                          <a:latin typeface="Times New Roman" panose="02020603050405020304" pitchFamily="18" charset="0"/>
                          <a:cs typeface="Times New Roman" panose="02020603050405020304" pitchFamily="18" charset="0"/>
                        </a:rPr>
                        <a:t>733898</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3744461943"/>
                  </a:ext>
                </a:extLst>
              </a:tr>
              <a:tr h="260825">
                <a:tc>
                  <a:txBody>
                    <a:bodyPr/>
                    <a:lstStyle/>
                    <a:p>
                      <a:pPr algn="l" fontAlgn="ctr"/>
                      <a:r>
                        <a:rPr lang="en-IN" sz="1100" b="0">
                          <a:solidFill>
                            <a:schemeClr val="bg1"/>
                          </a:solidFill>
                          <a:effectLst/>
                          <a:latin typeface="Times New Roman" panose="02020603050405020304" pitchFamily="18" charset="0"/>
                          <a:cs typeface="Times New Roman" panose="02020603050405020304" pitchFamily="18" charset="0"/>
                        </a:rPr>
                        <a:t>Masalas</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l"/>
                      <a:r>
                        <a:rPr lang="en-IN" sz="1050">
                          <a:solidFill>
                            <a:schemeClr val="bg1"/>
                          </a:solidFill>
                          <a:effectLst/>
                          <a:latin typeface="Times New Roman" panose="02020603050405020304" pitchFamily="18" charset="0"/>
                          <a:cs typeface="Times New Roman" panose="02020603050405020304" pitchFamily="18" charset="0"/>
                        </a:rPr>
                        <a:t>697480</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2259365506"/>
                  </a:ext>
                </a:extLst>
              </a:tr>
              <a:tr h="260825">
                <a:tc>
                  <a:txBody>
                    <a:bodyPr/>
                    <a:lstStyle/>
                    <a:p>
                      <a:pPr algn="l" fontAlgn="ctr"/>
                      <a:r>
                        <a:rPr lang="en-IN" sz="1100" b="0">
                          <a:solidFill>
                            <a:schemeClr val="bg1"/>
                          </a:solidFill>
                          <a:effectLst/>
                          <a:latin typeface="Times New Roman" panose="02020603050405020304" pitchFamily="18" charset="0"/>
                          <a:cs typeface="Times New Roman" panose="02020603050405020304" pitchFamily="18" charset="0"/>
                        </a:rPr>
                        <a:t>Cakes</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l"/>
                      <a:r>
                        <a:rPr lang="en-IN" sz="1050">
                          <a:solidFill>
                            <a:schemeClr val="bg1"/>
                          </a:solidFill>
                          <a:effectLst/>
                          <a:latin typeface="Times New Roman" panose="02020603050405020304" pitchFamily="18" charset="0"/>
                          <a:cs typeface="Times New Roman" panose="02020603050405020304" pitchFamily="18" charset="0"/>
                        </a:rPr>
                        <a:t>685612</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4097220982"/>
                  </a:ext>
                </a:extLst>
              </a:tr>
              <a:tr h="260825">
                <a:tc>
                  <a:txBody>
                    <a:bodyPr/>
                    <a:lstStyle/>
                    <a:p>
                      <a:pPr algn="l" fontAlgn="ctr"/>
                      <a:r>
                        <a:rPr lang="en-IN" sz="1100" b="0">
                          <a:solidFill>
                            <a:schemeClr val="bg1"/>
                          </a:solidFill>
                          <a:effectLst/>
                          <a:latin typeface="Times New Roman" panose="02020603050405020304" pitchFamily="18" charset="0"/>
                          <a:cs typeface="Times New Roman" panose="02020603050405020304" pitchFamily="18" charset="0"/>
                        </a:rPr>
                        <a:t>Biscuits</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l"/>
                      <a:r>
                        <a:rPr lang="en-IN" sz="1050" dirty="0">
                          <a:solidFill>
                            <a:schemeClr val="bg1"/>
                          </a:solidFill>
                          <a:effectLst/>
                          <a:latin typeface="Times New Roman" panose="02020603050405020304" pitchFamily="18" charset="0"/>
                          <a:cs typeface="Times New Roman" panose="02020603050405020304" pitchFamily="18" charset="0"/>
                        </a:rPr>
                        <a:t>684083</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2976039841"/>
                  </a:ext>
                </a:extLst>
              </a:tr>
              <a:tr h="260825">
                <a:tc>
                  <a:txBody>
                    <a:bodyPr/>
                    <a:lstStyle/>
                    <a:p>
                      <a:pPr algn="l" fontAlgn="ctr"/>
                      <a:r>
                        <a:rPr lang="en-IN" sz="1100" b="0">
                          <a:solidFill>
                            <a:schemeClr val="bg1"/>
                          </a:solidFill>
                          <a:effectLst/>
                          <a:latin typeface="Times New Roman" panose="02020603050405020304" pitchFamily="18" charset="0"/>
                          <a:cs typeface="Times New Roman" panose="02020603050405020304" pitchFamily="18" charset="0"/>
                        </a:rPr>
                        <a:t>Spices</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l"/>
                      <a:r>
                        <a:rPr lang="en-IN" sz="1050" dirty="0">
                          <a:solidFill>
                            <a:schemeClr val="bg1"/>
                          </a:solidFill>
                          <a:effectLst/>
                          <a:latin typeface="Times New Roman" panose="02020603050405020304" pitchFamily="18" charset="0"/>
                          <a:cs typeface="Times New Roman" panose="02020603050405020304" pitchFamily="18" charset="0"/>
                        </a:rPr>
                        <a:t>672876</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2605246338"/>
                  </a:ext>
                </a:extLst>
              </a:tr>
              <a:tr h="374086">
                <a:tc>
                  <a:txBody>
                    <a:bodyPr/>
                    <a:lstStyle/>
                    <a:p>
                      <a:pPr algn="l" fontAlgn="ctr"/>
                      <a:r>
                        <a:rPr lang="en-IN" sz="1100" b="0">
                          <a:solidFill>
                            <a:schemeClr val="bg1"/>
                          </a:solidFill>
                          <a:effectLst/>
                          <a:latin typeface="Times New Roman" panose="02020603050405020304" pitchFamily="18" charset="0"/>
                          <a:cs typeface="Times New Roman" panose="02020603050405020304" pitchFamily="18" charset="0"/>
                        </a:rPr>
                        <a:t>Edible Oil &amp; Ghee</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l"/>
                      <a:r>
                        <a:rPr lang="en-IN" sz="1050">
                          <a:solidFill>
                            <a:schemeClr val="bg1"/>
                          </a:solidFill>
                          <a:effectLst/>
                          <a:latin typeface="Times New Roman" panose="02020603050405020304" pitchFamily="18" charset="0"/>
                          <a:cs typeface="Times New Roman" panose="02020603050405020304" pitchFamily="18" charset="0"/>
                        </a:rPr>
                        <a:t>668086</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1988761588"/>
                  </a:ext>
                </a:extLst>
              </a:tr>
              <a:tr h="260825">
                <a:tc>
                  <a:txBody>
                    <a:bodyPr/>
                    <a:lstStyle/>
                    <a:p>
                      <a:pPr algn="l" fontAlgn="ctr"/>
                      <a:r>
                        <a:rPr lang="en-IN" sz="1100" b="0">
                          <a:solidFill>
                            <a:schemeClr val="bg1"/>
                          </a:solidFill>
                          <a:effectLst/>
                          <a:latin typeface="Times New Roman" panose="02020603050405020304" pitchFamily="18" charset="0"/>
                          <a:cs typeface="Times New Roman" panose="02020603050405020304" pitchFamily="18" charset="0"/>
                        </a:rPr>
                        <a:t>Mutton</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l"/>
                      <a:r>
                        <a:rPr lang="en-IN" sz="1050">
                          <a:solidFill>
                            <a:schemeClr val="bg1"/>
                          </a:solidFill>
                          <a:effectLst/>
                          <a:latin typeface="Times New Roman" panose="02020603050405020304" pitchFamily="18" charset="0"/>
                          <a:cs typeface="Times New Roman" panose="02020603050405020304" pitchFamily="18" charset="0"/>
                        </a:rPr>
                        <a:t>611200</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2940746324"/>
                  </a:ext>
                </a:extLst>
              </a:tr>
              <a:tr h="260825">
                <a:tc>
                  <a:txBody>
                    <a:bodyPr/>
                    <a:lstStyle/>
                    <a:p>
                      <a:pPr algn="l" fontAlgn="ctr"/>
                      <a:r>
                        <a:rPr lang="en-IN" sz="1100" b="0">
                          <a:solidFill>
                            <a:schemeClr val="bg1"/>
                          </a:solidFill>
                          <a:effectLst/>
                          <a:latin typeface="Times New Roman" panose="02020603050405020304" pitchFamily="18" charset="0"/>
                          <a:cs typeface="Times New Roman" panose="02020603050405020304" pitchFamily="18" charset="0"/>
                        </a:rPr>
                        <a:t>Eggs</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l"/>
                      <a:r>
                        <a:rPr lang="en-IN" sz="1050">
                          <a:solidFill>
                            <a:schemeClr val="bg1"/>
                          </a:solidFill>
                          <a:effectLst/>
                          <a:latin typeface="Times New Roman" panose="02020603050405020304" pitchFamily="18" charset="0"/>
                          <a:cs typeface="Times New Roman" panose="02020603050405020304" pitchFamily="18" charset="0"/>
                        </a:rPr>
                        <a:t>575156</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46062662"/>
                  </a:ext>
                </a:extLst>
              </a:tr>
              <a:tr h="260825">
                <a:tc>
                  <a:txBody>
                    <a:bodyPr/>
                    <a:lstStyle/>
                    <a:p>
                      <a:pPr algn="l" fontAlgn="ctr"/>
                      <a:r>
                        <a:rPr lang="en-IN" sz="1100" b="0">
                          <a:solidFill>
                            <a:schemeClr val="bg1"/>
                          </a:solidFill>
                          <a:effectLst/>
                          <a:latin typeface="Times New Roman" panose="02020603050405020304" pitchFamily="18" charset="0"/>
                          <a:cs typeface="Times New Roman" panose="02020603050405020304" pitchFamily="18" charset="0"/>
                        </a:rPr>
                        <a:t>Fish</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l"/>
                      <a:r>
                        <a:rPr lang="en-IN" sz="1050">
                          <a:solidFill>
                            <a:schemeClr val="bg1"/>
                          </a:solidFill>
                          <a:effectLst/>
                          <a:latin typeface="Times New Roman" panose="02020603050405020304" pitchFamily="18" charset="0"/>
                          <a:cs typeface="Times New Roman" panose="02020603050405020304" pitchFamily="18" charset="0"/>
                        </a:rPr>
                        <a:t>560548</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3672174472"/>
                  </a:ext>
                </a:extLst>
              </a:tr>
              <a:tr h="260825">
                <a:tc>
                  <a:txBody>
                    <a:bodyPr/>
                    <a:lstStyle/>
                    <a:p>
                      <a:pPr algn="l" fontAlgn="ctr"/>
                      <a:r>
                        <a:rPr lang="en-IN" sz="1100" b="0">
                          <a:solidFill>
                            <a:schemeClr val="bg1"/>
                          </a:solidFill>
                          <a:effectLst/>
                          <a:latin typeface="Times New Roman" panose="02020603050405020304" pitchFamily="18" charset="0"/>
                          <a:cs typeface="Times New Roman" panose="02020603050405020304" pitchFamily="18" charset="0"/>
                        </a:rPr>
                        <a:t>Organic Staples</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l"/>
                      <a:r>
                        <a:rPr lang="en-IN" sz="1050">
                          <a:solidFill>
                            <a:schemeClr val="bg1"/>
                          </a:solidFill>
                          <a:effectLst/>
                          <a:latin typeface="Times New Roman" panose="02020603050405020304" pitchFamily="18" charset="0"/>
                          <a:cs typeface="Times New Roman" panose="02020603050405020304" pitchFamily="18" charset="0"/>
                        </a:rPr>
                        <a:t>558929</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183654999"/>
                  </a:ext>
                </a:extLst>
              </a:tr>
              <a:tr h="260825">
                <a:tc>
                  <a:txBody>
                    <a:bodyPr/>
                    <a:lstStyle/>
                    <a:p>
                      <a:pPr algn="l" fontAlgn="ctr"/>
                      <a:r>
                        <a:rPr lang="en-IN" sz="1100" b="0">
                          <a:solidFill>
                            <a:schemeClr val="bg1"/>
                          </a:solidFill>
                          <a:effectLst/>
                          <a:latin typeface="Times New Roman" panose="02020603050405020304" pitchFamily="18" charset="0"/>
                          <a:cs typeface="Times New Roman" panose="02020603050405020304" pitchFamily="18" charset="0"/>
                        </a:rPr>
                        <a:t>Fresh Fruits</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l"/>
                      <a:r>
                        <a:rPr lang="en-IN" sz="1050">
                          <a:solidFill>
                            <a:schemeClr val="bg1"/>
                          </a:solidFill>
                          <a:effectLst/>
                          <a:latin typeface="Times New Roman" panose="02020603050405020304" pitchFamily="18" charset="0"/>
                          <a:cs typeface="Times New Roman" panose="02020603050405020304" pitchFamily="18" charset="0"/>
                        </a:rPr>
                        <a:t>551212</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1816369624"/>
                  </a:ext>
                </a:extLst>
              </a:tr>
              <a:tr h="260825">
                <a:tc>
                  <a:txBody>
                    <a:bodyPr/>
                    <a:lstStyle/>
                    <a:p>
                      <a:pPr algn="l" fontAlgn="ctr"/>
                      <a:r>
                        <a:rPr lang="en-IN" sz="1100" b="0">
                          <a:solidFill>
                            <a:schemeClr val="bg1"/>
                          </a:solidFill>
                          <a:effectLst/>
                          <a:latin typeface="Times New Roman" panose="02020603050405020304" pitchFamily="18" charset="0"/>
                          <a:cs typeface="Times New Roman" panose="02020603050405020304" pitchFamily="18" charset="0"/>
                        </a:rPr>
                        <a:t>Atta &amp; Flour</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l"/>
                      <a:r>
                        <a:rPr lang="en-IN" sz="1050">
                          <a:solidFill>
                            <a:schemeClr val="bg1"/>
                          </a:solidFill>
                          <a:effectLst/>
                          <a:latin typeface="Times New Roman" panose="02020603050405020304" pitchFamily="18" charset="0"/>
                          <a:cs typeface="Times New Roman" panose="02020603050405020304" pitchFamily="18" charset="0"/>
                        </a:rPr>
                        <a:t>534649</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2108107295"/>
                  </a:ext>
                </a:extLst>
              </a:tr>
              <a:tr h="374086">
                <a:tc>
                  <a:txBody>
                    <a:bodyPr/>
                    <a:lstStyle/>
                    <a:p>
                      <a:pPr algn="l" fontAlgn="ctr"/>
                      <a:r>
                        <a:rPr lang="en-IN" sz="1100" b="0">
                          <a:solidFill>
                            <a:schemeClr val="bg1"/>
                          </a:solidFill>
                          <a:effectLst/>
                          <a:latin typeface="Times New Roman" panose="02020603050405020304" pitchFamily="18" charset="0"/>
                          <a:cs typeface="Times New Roman" panose="02020603050405020304" pitchFamily="18" charset="0"/>
                        </a:rPr>
                        <a:t>Fresh Vegetables</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l"/>
                      <a:r>
                        <a:rPr lang="en-IN" sz="1050">
                          <a:solidFill>
                            <a:schemeClr val="bg1"/>
                          </a:solidFill>
                          <a:effectLst/>
                          <a:latin typeface="Times New Roman" panose="02020603050405020304" pitchFamily="18" charset="0"/>
                          <a:cs typeface="Times New Roman" panose="02020603050405020304" pitchFamily="18" charset="0"/>
                        </a:rPr>
                        <a:t>525842</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694093695"/>
                  </a:ext>
                </a:extLst>
              </a:tr>
              <a:tr h="260825">
                <a:tc>
                  <a:txBody>
                    <a:bodyPr/>
                    <a:lstStyle/>
                    <a:p>
                      <a:pPr algn="l" fontAlgn="ctr"/>
                      <a:r>
                        <a:rPr lang="en-IN" sz="1100" b="0" dirty="0">
                          <a:solidFill>
                            <a:schemeClr val="bg1"/>
                          </a:solidFill>
                          <a:effectLst/>
                          <a:latin typeface="Times New Roman" panose="02020603050405020304" pitchFamily="18" charset="0"/>
                          <a:cs typeface="Times New Roman" panose="02020603050405020304" pitchFamily="18" charset="0"/>
                        </a:rPr>
                        <a:t>Dals &amp; Pulses</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l"/>
                      <a:r>
                        <a:rPr lang="en-IN" sz="1050">
                          <a:solidFill>
                            <a:schemeClr val="bg1"/>
                          </a:solidFill>
                          <a:effectLst/>
                          <a:latin typeface="Times New Roman" panose="02020603050405020304" pitchFamily="18" charset="0"/>
                          <a:cs typeface="Times New Roman" panose="02020603050405020304" pitchFamily="18" charset="0"/>
                        </a:rPr>
                        <a:t>523371</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3895513486"/>
                  </a:ext>
                </a:extLst>
              </a:tr>
              <a:tr h="260825">
                <a:tc>
                  <a:txBody>
                    <a:bodyPr/>
                    <a:lstStyle/>
                    <a:p>
                      <a:pPr algn="l" fontAlgn="ctr"/>
                      <a:r>
                        <a:rPr lang="en-IN" sz="1100" b="0">
                          <a:solidFill>
                            <a:schemeClr val="bg1"/>
                          </a:solidFill>
                          <a:effectLst/>
                          <a:latin typeface="Times New Roman" panose="02020603050405020304" pitchFamily="18" charset="0"/>
                          <a:cs typeface="Times New Roman" panose="02020603050405020304" pitchFamily="18" charset="0"/>
                        </a:rPr>
                        <a:t>Chicken</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l"/>
                      <a:r>
                        <a:rPr lang="en-IN" sz="1050">
                          <a:solidFill>
                            <a:schemeClr val="bg1"/>
                          </a:solidFill>
                          <a:effectLst/>
                          <a:latin typeface="Times New Roman" panose="02020603050405020304" pitchFamily="18" charset="0"/>
                          <a:cs typeface="Times New Roman" panose="02020603050405020304" pitchFamily="18" charset="0"/>
                        </a:rPr>
                        <a:t>520497</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807132067"/>
                  </a:ext>
                </a:extLst>
              </a:tr>
              <a:tr h="374086">
                <a:tc>
                  <a:txBody>
                    <a:bodyPr/>
                    <a:lstStyle/>
                    <a:p>
                      <a:pPr algn="l" fontAlgn="ctr"/>
                      <a:r>
                        <a:rPr lang="en-IN" sz="1100" b="0">
                          <a:solidFill>
                            <a:schemeClr val="bg1"/>
                          </a:solidFill>
                          <a:effectLst/>
                          <a:latin typeface="Times New Roman" panose="02020603050405020304" pitchFamily="18" charset="0"/>
                          <a:cs typeface="Times New Roman" panose="02020603050405020304" pitchFamily="18" charset="0"/>
                        </a:rPr>
                        <a:t>Organic Vegetables</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l"/>
                      <a:r>
                        <a:rPr lang="en-IN" sz="1050">
                          <a:solidFill>
                            <a:schemeClr val="bg1"/>
                          </a:solidFill>
                          <a:effectLst/>
                          <a:latin typeface="Times New Roman" panose="02020603050405020304" pitchFamily="18" charset="0"/>
                          <a:cs typeface="Times New Roman" panose="02020603050405020304" pitchFamily="18" charset="0"/>
                        </a:rPr>
                        <a:t>520271</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512061960"/>
                  </a:ext>
                </a:extLst>
              </a:tr>
              <a:tr h="260825">
                <a:tc>
                  <a:txBody>
                    <a:bodyPr/>
                    <a:lstStyle/>
                    <a:p>
                      <a:pPr algn="l" fontAlgn="ctr"/>
                      <a:r>
                        <a:rPr lang="en-IN" sz="1100" b="0" dirty="0">
                          <a:solidFill>
                            <a:schemeClr val="bg1"/>
                          </a:solidFill>
                          <a:effectLst/>
                          <a:latin typeface="Times New Roman" panose="02020603050405020304" pitchFamily="18" charset="0"/>
                          <a:cs typeface="Times New Roman" panose="02020603050405020304" pitchFamily="18" charset="0"/>
                        </a:rPr>
                        <a:t>Organic Fruits</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l"/>
                      <a:r>
                        <a:rPr lang="en-IN" sz="1050">
                          <a:solidFill>
                            <a:schemeClr val="bg1"/>
                          </a:solidFill>
                          <a:effectLst/>
                          <a:latin typeface="Times New Roman" panose="02020603050405020304" pitchFamily="18" charset="0"/>
                          <a:cs typeface="Times New Roman" panose="02020603050405020304" pitchFamily="18" charset="0"/>
                        </a:rPr>
                        <a:t>503402</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156473675"/>
                  </a:ext>
                </a:extLst>
              </a:tr>
              <a:tr h="260825">
                <a:tc>
                  <a:txBody>
                    <a:bodyPr/>
                    <a:lstStyle/>
                    <a:p>
                      <a:pPr algn="l" fontAlgn="ctr"/>
                      <a:r>
                        <a:rPr lang="en-IN" sz="1100" b="0" dirty="0">
                          <a:solidFill>
                            <a:schemeClr val="bg1"/>
                          </a:solidFill>
                          <a:effectLst/>
                          <a:latin typeface="Times New Roman" panose="02020603050405020304" pitchFamily="18" charset="0"/>
                          <a:cs typeface="Times New Roman" panose="02020603050405020304" pitchFamily="18" charset="0"/>
                        </a:rPr>
                        <a:t>Rice</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l"/>
                      <a:r>
                        <a:rPr lang="en-IN" sz="1050" dirty="0">
                          <a:solidFill>
                            <a:schemeClr val="bg1"/>
                          </a:solidFill>
                          <a:effectLst/>
                          <a:latin typeface="Times New Roman" panose="02020603050405020304" pitchFamily="18" charset="0"/>
                          <a:cs typeface="Times New Roman" panose="02020603050405020304" pitchFamily="18" charset="0"/>
                        </a:rPr>
                        <a:t>498323</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1266876305"/>
                  </a:ext>
                </a:extLst>
              </a:tr>
            </a:tbl>
          </a:graphicData>
        </a:graphic>
      </p:graphicFrame>
      <p:pic>
        <p:nvPicPr>
          <p:cNvPr id="1026" name="Picture 2">
            <a:extLst>
              <a:ext uri="{FF2B5EF4-FFF2-40B4-BE49-F238E27FC236}">
                <a16:creationId xmlns:a16="http://schemas.microsoft.com/office/drawing/2014/main" id="{FC7058D0-A016-7A1C-37D7-F0BE7B2336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820" y="1993264"/>
            <a:ext cx="5495506" cy="4562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91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0199C331-B294-B655-7CD1-327AE55F5AB0}"/>
              </a:ext>
            </a:extLst>
          </p:cNvPr>
          <p:cNvSpPr>
            <a:spLocks noGrp="1" noChangeArrowheads="1"/>
          </p:cNvSpPr>
          <p:nvPr>
            <p:ph type="body" sz="quarter" idx="12"/>
          </p:nvPr>
        </p:nvSpPr>
        <p:spPr bwMode="auto">
          <a:xfrm>
            <a:off x="658586" y="1455475"/>
            <a:ext cx="10706100" cy="5547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000" b="0" i="0" dirty="0">
                <a:solidFill>
                  <a:schemeClr val="bg1">
                    <a:lumMod val="95000"/>
                    <a:lumOff val="5000"/>
                  </a:schemeClr>
                </a:solidFill>
                <a:effectLst/>
                <a:latin typeface="Times New Roman" panose="02020603050405020304" pitchFamily="18" charset="0"/>
                <a:cs typeface="Times New Roman" panose="02020603050405020304" pitchFamily="18" charset="0"/>
              </a:rPr>
              <a:t>Grocery Stores are a vital part of everyday life, providing us with the food and essentials as we need. Many people utilize grocery delivery applications to order their products, making it easy to shop from home. Each transaction made through these applications is recorded in detail, creating a valuable dataset. This project looks at data from these transactions to understand how well these stores are performing. The dataset is sourced from Kaggle and simulates grocery sales activities within Tamil Nadu state of India. The dataset includes various columns that provide detailed information about each transaction at the Supermarket.</a:t>
            </a:r>
            <a:endParaRPr lang="en-US" sz="2000" b="1"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Dataset Size</a:t>
            </a:r>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 Rows:</a:t>
            </a:r>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9994</a:t>
            </a:r>
          </a:p>
          <a:p>
            <a:pPr>
              <a:buFont typeface="Arial" panose="020B0604020202020204" pitchFamily="34" charset="0"/>
              <a:buChar char="•"/>
            </a:pPr>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 Columns: 15</a:t>
            </a:r>
          </a:p>
          <a:p>
            <a:pPr algn="just"/>
            <a:endParaRPr lang="en-US" sz="16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a:xfrm>
            <a:off x="723900" y="644488"/>
            <a:ext cx="10526374" cy="810987"/>
          </a:xfrm>
        </p:spPr>
        <p:txBody>
          <a:bodyPr>
            <a:noAutofit/>
          </a:bodyPr>
          <a:lstStyle/>
          <a:p>
            <a:r>
              <a:rPr lang="en-IN" sz="2800" b="1" dirty="0">
                <a:solidFill>
                  <a:schemeClr val="bg1">
                    <a:lumMod val="95000"/>
                    <a:lumOff val="5000"/>
                  </a:schemeClr>
                </a:solidFill>
                <a:latin typeface="Times New Roman" panose="02020603050405020304" pitchFamily="18" charset="0"/>
                <a:cs typeface="Times New Roman" panose="02020603050405020304" pitchFamily="18" charset="0"/>
              </a:rPr>
              <a:t>Overview</a:t>
            </a:r>
            <a:br>
              <a:rPr lang="en-IN" sz="2800" b="1" dirty="0">
                <a:solidFill>
                  <a:schemeClr val="bg1">
                    <a:lumMod val="95000"/>
                    <a:lumOff val="5000"/>
                  </a:schemeClr>
                </a:solidFill>
                <a:latin typeface="Times New Roman" panose="02020603050405020304" pitchFamily="18" charset="0"/>
                <a:cs typeface="Times New Roman" panose="02020603050405020304" pitchFamily="18" charset="0"/>
              </a:rPr>
            </a:br>
            <a:br>
              <a:rPr lang="en-IN" sz="2800" b="1" dirty="0">
                <a:solidFill>
                  <a:schemeClr val="bg1">
                    <a:lumMod val="95000"/>
                    <a:lumOff val="5000"/>
                  </a:schemeClr>
                </a:solidFill>
                <a:latin typeface="Times New Roman" panose="02020603050405020304" pitchFamily="18" charset="0"/>
                <a:cs typeface="Times New Roman" panose="02020603050405020304" pitchFamily="18" charset="0"/>
              </a:rPr>
            </a:br>
            <a:br>
              <a:rPr lang="en-IN" sz="2800" b="1" dirty="0">
                <a:solidFill>
                  <a:schemeClr val="bg1">
                    <a:lumMod val="95000"/>
                    <a:lumOff val="5000"/>
                  </a:schemeClr>
                </a:solidFill>
                <a:latin typeface="Times New Roman" panose="02020603050405020304" pitchFamily="18" charset="0"/>
                <a:cs typeface="Times New Roman" panose="02020603050405020304" pitchFamily="18" charset="0"/>
              </a:rPr>
            </a:br>
            <a:br>
              <a:rPr lang="en-IN" sz="2800" b="1" dirty="0">
                <a:solidFill>
                  <a:schemeClr val="bg1">
                    <a:lumMod val="95000"/>
                    <a:lumOff val="5000"/>
                  </a:schemeClr>
                </a:solidFill>
                <a:latin typeface="Times New Roman" panose="02020603050405020304" pitchFamily="18" charset="0"/>
                <a:cs typeface="Times New Roman" panose="02020603050405020304" pitchFamily="18" charset="0"/>
              </a:rPr>
            </a:br>
            <a:br>
              <a:rPr lang="en-IN" sz="2800" b="1" dirty="0">
                <a:solidFill>
                  <a:schemeClr val="bg1">
                    <a:lumMod val="95000"/>
                    <a:lumOff val="5000"/>
                  </a:schemeClr>
                </a:solidFill>
                <a:latin typeface="Times New Roman" panose="02020603050405020304" pitchFamily="18" charset="0"/>
                <a:cs typeface="Times New Roman" panose="02020603050405020304" pitchFamily="18" charset="0"/>
              </a:rPr>
            </a:br>
            <a:br>
              <a:rPr lang="en-IN" sz="2800" b="1" dirty="0">
                <a:solidFill>
                  <a:schemeClr val="bg1">
                    <a:lumMod val="95000"/>
                    <a:lumOff val="5000"/>
                  </a:schemeClr>
                </a:solidFill>
              </a:rPr>
            </a:br>
            <a:endParaRPr lang="en-US" sz="2800" b="1" dirty="0">
              <a:solidFill>
                <a:schemeClr val="bg1">
                  <a:lumMod val="95000"/>
                  <a:lumOff val="5000"/>
                </a:schemeClr>
              </a:solidFill>
            </a:endParaRPr>
          </a:p>
        </p:txBody>
      </p:sp>
    </p:spTree>
    <p:extLst>
      <p:ext uri="{BB962C8B-B14F-4D97-AF65-F5344CB8AC3E}">
        <p14:creationId xmlns:p14="http://schemas.microsoft.com/office/powerpoint/2010/main" val="286551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212-0FF1-543C-A24C-79CA8E485E2A}"/>
              </a:ext>
            </a:extLst>
          </p:cNvPr>
          <p:cNvSpPr>
            <a:spLocks noGrp="1"/>
          </p:cNvSpPr>
          <p:nvPr>
            <p:ph type="title"/>
          </p:nvPr>
        </p:nvSpPr>
        <p:spPr>
          <a:xfrm>
            <a:off x="896829" y="573503"/>
            <a:ext cx="8525951" cy="820399"/>
          </a:xfrm>
        </p:spPr>
        <p:txBody>
          <a:bodyPr/>
          <a:lstStyle/>
          <a:p>
            <a:r>
              <a:rPr lang="en-US" sz="2800" b="1" dirty="0">
                <a:solidFill>
                  <a:schemeClr val="bg1"/>
                </a:solidFill>
                <a:latin typeface="Times New Roman" panose="02020603050405020304" pitchFamily="18" charset="0"/>
                <a:cs typeface="Times New Roman" panose="02020603050405020304" pitchFamily="18" charset="0"/>
              </a:rPr>
              <a:t>Evaluate the distribution of orders over years.</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42016B3-B154-98D7-4C08-D519D8999422}"/>
              </a:ext>
            </a:extLst>
          </p:cNvPr>
          <p:cNvSpPr txBox="1"/>
          <p:nvPr/>
        </p:nvSpPr>
        <p:spPr>
          <a:xfrm>
            <a:off x="896829" y="1393902"/>
            <a:ext cx="8244382" cy="281103"/>
          </a:xfrm>
          <a:prstGeom prst="rect">
            <a:avLst/>
          </a:prstGeom>
          <a:noFill/>
        </p:spPr>
        <p:txBody>
          <a:bodyPr wrap="square">
            <a:spAutoFit/>
          </a:bodyPr>
          <a:lstStyle/>
          <a:p>
            <a:pPr algn="just">
              <a:lnSpc>
                <a:spcPts val="1425"/>
              </a:lnSpc>
            </a:pPr>
            <a:r>
              <a:rPr lang="en-US" b="0" dirty="0">
                <a:solidFill>
                  <a:schemeClr val="bg1"/>
                </a:solidFill>
                <a:effectLst/>
                <a:latin typeface="Times New Roman" panose="02020603050405020304" pitchFamily="18" charset="0"/>
                <a:cs typeface="Times New Roman" panose="02020603050405020304" pitchFamily="18" charset="0"/>
              </a:rPr>
              <a:t> </a:t>
            </a:r>
            <a:r>
              <a:rPr lang="en-US" b="0" dirty="0" err="1">
                <a:solidFill>
                  <a:schemeClr val="bg1"/>
                </a:solidFill>
                <a:effectLst/>
                <a:latin typeface="Times New Roman" panose="02020603050405020304" pitchFamily="18" charset="0"/>
                <a:cs typeface="Times New Roman" panose="02020603050405020304" pitchFamily="18" charset="0"/>
              </a:rPr>
              <a:t>df</a:t>
            </a:r>
            <a:r>
              <a:rPr lang="en-US" b="0" dirty="0">
                <a:solidFill>
                  <a:schemeClr val="bg1"/>
                </a:solidFill>
                <a:effectLst/>
                <a:latin typeface="Times New Roman" panose="02020603050405020304" pitchFamily="18" charset="0"/>
                <a:cs typeface="Times New Roman" panose="02020603050405020304" pitchFamily="18" charset="0"/>
              </a:rPr>
              <a:t>['</a:t>
            </a:r>
            <a:r>
              <a:rPr lang="en-US" b="0" dirty="0" err="1">
                <a:solidFill>
                  <a:schemeClr val="bg1"/>
                </a:solidFill>
                <a:effectLst/>
                <a:latin typeface="Times New Roman" panose="02020603050405020304" pitchFamily="18" charset="0"/>
                <a:cs typeface="Times New Roman" panose="02020603050405020304" pitchFamily="18" charset="0"/>
              </a:rPr>
              <a:t>Order_Date</a:t>
            </a:r>
            <a:r>
              <a:rPr lang="en-US" b="0" dirty="0">
                <a:solidFill>
                  <a:schemeClr val="bg1"/>
                </a:solidFill>
                <a:effectLst/>
                <a:latin typeface="Times New Roman" panose="02020603050405020304" pitchFamily="18" charset="0"/>
                <a:cs typeface="Times New Roman" panose="02020603050405020304" pitchFamily="18" charset="0"/>
              </a:rPr>
              <a:t>'].</a:t>
            </a:r>
            <a:r>
              <a:rPr lang="en-US" b="0" dirty="0" err="1">
                <a:solidFill>
                  <a:schemeClr val="bg1"/>
                </a:solidFill>
                <a:effectLst/>
                <a:latin typeface="Times New Roman" panose="02020603050405020304" pitchFamily="18" charset="0"/>
                <a:cs typeface="Times New Roman" panose="02020603050405020304" pitchFamily="18" charset="0"/>
              </a:rPr>
              <a:t>dt.year.value_counts</a:t>
            </a:r>
            <a:r>
              <a:rPr lang="en-US" b="0" dirty="0">
                <a:solidFill>
                  <a:schemeClr val="bg1"/>
                </a:solidFill>
                <a:effectLst/>
                <a:latin typeface="Times New Roman" panose="02020603050405020304" pitchFamily="18" charset="0"/>
                <a:cs typeface="Times New Roman" panose="02020603050405020304" pitchFamily="18" charset="0"/>
              </a:rPr>
              <a:t>()</a:t>
            </a:r>
          </a:p>
        </p:txBody>
      </p:sp>
      <p:graphicFrame>
        <p:nvGraphicFramePr>
          <p:cNvPr id="5" name="Table 4">
            <a:extLst>
              <a:ext uri="{FF2B5EF4-FFF2-40B4-BE49-F238E27FC236}">
                <a16:creationId xmlns:a16="http://schemas.microsoft.com/office/drawing/2014/main" id="{E1D2D6A2-3495-2536-F83B-5FB117CEE176}"/>
              </a:ext>
            </a:extLst>
          </p:cNvPr>
          <p:cNvGraphicFramePr>
            <a:graphicFrameLocks noGrp="1"/>
          </p:cNvGraphicFramePr>
          <p:nvPr>
            <p:extLst>
              <p:ext uri="{D42A27DB-BD31-4B8C-83A1-F6EECF244321}">
                <p14:modId xmlns:p14="http://schemas.microsoft.com/office/powerpoint/2010/main" val="3724104964"/>
              </p:ext>
            </p:extLst>
          </p:nvPr>
        </p:nvGraphicFramePr>
        <p:xfrm>
          <a:off x="896829" y="2002055"/>
          <a:ext cx="3887044" cy="2213105"/>
        </p:xfrm>
        <a:graphic>
          <a:graphicData uri="http://schemas.openxmlformats.org/drawingml/2006/table">
            <a:tbl>
              <a:tblPr firstRow="1" bandRow="1">
                <a:tableStyleId>{2D5ABB26-0587-4C30-8999-92F81FD0307C}</a:tableStyleId>
              </a:tblPr>
              <a:tblGrid>
                <a:gridCol w="1943522">
                  <a:extLst>
                    <a:ext uri="{9D8B030D-6E8A-4147-A177-3AD203B41FA5}">
                      <a16:colId xmlns:a16="http://schemas.microsoft.com/office/drawing/2014/main" val="2229727731"/>
                    </a:ext>
                  </a:extLst>
                </a:gridCol>
                <a:gridCol w="1943522">
                  <a:extLst>
                    <a:ext uri="{9D8B030D-6E8A-4147-A177-3AD203B41FA5}">
                      <a16:colId xmlns:a16="http://schemas.microsoft.com/office/drawing/2014/main" val="1105619949"/>
                    </a:ext>
                  </a:extLst>
                </a:gridCol>
              </a:tblGrid>
              <a:tr h="442621">
                <a:tc>
                  <a:txBody>
                    <a:bodyPr/>
                    <a:lstStyle/>
                    <a:p>
                      <a:pPr algn="ctr"/>
                      <a:r>
                        <a:rPr lang="en-IN" b="1" dirty="0" err="1">
                          <a:solidFill>
                            <a:schemeClr val="bg1"/>
                          </a:solidFill>
                          <a:effectLst/>
                          <a:latin typeface="Times New Roman" panose="02020603050405020304" pitchFamily="18" charset="0"/>
                          <a:cs typeface="Times New Roman" panose="02020603050405020304" pitchFamily="18" charset="0"/>
                        </a:rPr>
                        <a:t>Order_Date</a:t>
                      </a:r>
                      <a:endParaRPr lang="en-IN" b="1" dirty="0">
                        <a:solidFill>
                          <a:schemeClr val="bg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solidFill>
                      <a:schemeClr val="tx1"/>
                    </a:solidFill>
                  </a:tcPr>
                </a:tc>
                <a:tc>
                  <a:txBody>
                    <a:bodyPr/>
                    <a:lstStyle/>
                    <a:p>
                      <a:pPr algn="ctr"/>
                      <a:r>
                        <a:rPr lang="en-US" b="1" dirty="0">
                          <a:solidFill>
                            <a:schemeClr val="bg1"/>
                          </a:solidFill>
                          <a:effectLst/>
                          <a:latin typeface="Times New Roman" panose="02020603050405020304" pitchFamily="18" charset="0"/>
                          <a:cs typeface="Times New Roman" panose="02020603050405020304" pitchFamily="18" charset="0"/>
                        </a:rPr>
                        <a:t>Count</a:t>
                      </a:r>
                      <a:endParaRPr lang="en-IN" b="1" dirty="0">
                        <a:solidFill>
                          <a:schemeClr val="bg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290358878"/>
                  </a:ext>
                </a:extLst>
              </a:tr>
              <a:tr h="442621">
                <a:tc>
                  <a:txBody>
                    <a:bodyPr/>
                    <a:lstStyle/>
                    <a:p>
                      <a:pPr algn="ctr" fontAlgn="ctr"/>
                      <a:r>
                        <a:rPr lang="en-IN" b="0">
                          <a:solidFill>
                            <a:schemeClr val="bg1"/>
                          </a:solidFill>
                          <a:effectLst/>
                          <a:latin typeface="Times New Roman" panose="02020603050405020304" pitchFamily="18" charset="0"/>
                          <a:cs typeface="Times New Roman" panose="02020603050405020304" pitchFamily="18" charset="0"/>
                        </a:rPr>
                        <a:t>2018</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ctr"/>
                      <a:r>
                        <a:rPr lang="en-IN">
                          <a:solidFill>
                            <a:schemeClr val="bg1"/>
                          </a:solidFill>
                          <a:effectLst/>
                          <a:latin typeface="Times New Roman" panose="02020603050405020304" pitchFamily="18" charset="0"/>
                          <a:cs typeface="Times New Roman" panose="02020603050405020304" pitchFamily="18" charset="0"/>
                        </a:rPr>
                        <a:t>3312</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3635990592"/>
                  </a:ext>
                </a:extLst>
              </a:tr>
              <a:tr h="442621">
                <a:tc>
                  <a:txBody>
                    <a:bodyPr/>
                    <a:lstStyle/>
                    <a:p>
                      <a:pPr algn="ctr" fontAlgn="ctr"/>
                      <a:r>
                        <a:rPr lang="en-IN" b="0">
                          <a:solidFill>
                            <a:schemeClr val="bg1"/>
                          </a:solidFill>
                          <a:effectLst/>
                          <a:latin typeface="Times New Roman" panose="02020603050405020304" pitchFamily="18" charset="0"/>
                          <a:cs typeface="Times New Roman" panose="02020603050405020304" pitchFamily="18" charset="0"/>
                        </a:rPr>
                        <a:t>2017</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ctr"/>
                      <a:r>
                        <a:rPr lang="en-IN">
                          <a:solidFill>
                            <a:schemeClr val="bg1"/>
                          </a:solidFill>
                          <a:effectLst/>
                          <a:latin typeface="Times New Roman" panose="02020603050405020304" pitchFamily="18" charset="0"/>
                          <a:cs typeface="Times New Roman" panose="02020603050405020304" pitchFamily="18" charset="0"/>
                        </a:rPr>
                        <a:t>2587</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1461239374"/>
                  </a:ext>
                </a:extLst>
              </a:tr>
              <a:tr h="442621">
                <a:tc>
                  <a:txBody>
                    <a:bodyPr/>
                    <a:lstStyle/>
                    <a:p>
                      <a:pPr algn="ctr" fontAlgn="ctr"/>
                      <a:r>
                        <a:rPr lang="en-IN" b="0">
                          <a:solidFill>
                            <a:schemeClr val="bg1"/>
                          </a:solidFill>
                          <a:effectLst/>
                          <a:latin typeface="Times New Roman" panose="02020603050405020304" pitchFamily="18" charset="0"/>
                          <a:cs typeface="Times New Roman" panose="02020603050405020304" pitchFamily="18" charset="0"/>
                        </a:rPr>
                        <a:t>2016</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ctr"/>
                      <a:r>
                        <a:rPr lang="en-IN">
                          <a:solidFill>
                            <a:schemeClr val="bg1"/>
                          </a:solidFill>
                          <a:effectLst/>
                          <a:latin typeface="Times New Roman" panose="02020603050405020304" pitchFamily="18" charset="0"/>
                          <a:cs typeface="Times New Roman" panose="02020603050405020304" pitchFamily="18" charset="0"/>
                        </a:rPr>
                        <a:t>2102</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2444455408"/>
                  </a:ext>
                </a:extLst>
              </a:tr>
              <a:tr h="442621">
                <a:tc>
                  <a:txBody>
                    <a:bodyPr/>
                    <a:lstStyle/>
                    <a:p>
                      <a:pPr algn="ctr" fontAlgn="ctr"/>
                      <a:r>
                        <a:rPr lang="en-IN" b="0" dirty="0">
                          <a:solidFill>
                            <a:schemeClr val="bg1"/>
                          </a:solidFill>
                          <a:effectLst/>
                          <a:latin typeface="Times New Roman" panose="02020603050405020304" pitchFamily="18" charset="0"/>
                          <a:cs typeface="Times New Roman" panose="02020603050405020304" pitchFamily="18" charset="0"/>
                        </a:rPr>
                        <a:t>2015</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ctr"/>
                      <a:r>
                        <a:rPr lang="en-IN" dirty="0">
                          <a:solidFill>
                            <a:schemeClr val="bg1"/>
                          </a:solidFill>
                          <a:effectLst/>
                          <a:latin typeface="Times New Roman" panose="02020603050405020304" pitchFamily="18" charset="0"/>
                          <a:cs typeface="Times New Roman" panose="02020603050405020304" pitchFamily="18" charset="0"/>
                        </a:rPr>
                        <a:t>1993</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2235868580"/>
                  </a:ext>
                </a:extLst>
              </a:tr>
            </a:tbl>
          </a:graphicData>
        </a:graphic>
      </p:graphicFrame>
      <p:pic>
        <p:nvPicPr>
          <p:cNvPr id="2050" name="Picture 2">
            <a:extLst>
              <a:ext uri="{FF2B5EF4-FFF2-40B4-BE49-F238E27FC236}">
                <a16:creationId xmlns:a16="http://schemas.microsoft.com/office/drawing/2014/main" id="{374BEC2A-70BC-6F88-438C-25E6998AC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2843" y="1534453"/>
            <a:ext cx="5524500" cy="45339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957686-179A-2DF2-6888-66758317A009}"/>
              </a:ext>
            </a:extLst>
          </p:cNvPr>
          <p:cNvSpPr txBox="1"/>
          <p:nvPr/>
        </p:nvSpPr>
        <p:spPr>
          <a:xfrm rot="10800000" flipV="1">
            <a:off x="807619" y="4192582"/>
            <a:ext cx="4466908" cy="1704569"/>
          </a:xfrm>
          <a:prstGeom prst="rect">
            <a:avLst/>
          </a:prstGeom>
          <a:noFill/>
        </p:spPr>
        <p:txBody>
          <a:bodyPr wrap="square">
            <a:spAutoFit/>
          </a:bodyPr>
          <a:lstStyle/>
          <a:p>
            <a:pPr algn="just">
              <a:lnSpc>
                <a:spcPct val="150000"/>
              </a:lnSpc>
            </a:pPr>
            <a:r>
              <a:rPr lang="en-US" dirty="0">
                <a:solidFill>
                  <a:schemeClr val="bg1"/>
                </a:solidFill>
                <a:latin typeface="Times New Roman" panose="02020603050405020304" pitchFamily="18" charset="0"/>
                <a:cs typeface="Times New Roman" panose="02020603050405020304" pitchFamily="18" charset="0"/>
              </a:rPr>
              <a:t>The data indicates a steady and consistent increase in orders over the years, with the sharpest growth occurring between 2017 and 2018.</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179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36DB-6642-2E3D-9964-D5BD808868F3}"/>
              </a:ext>
            </a:extLst>
          </p:cNvPr>
          <p:cNvSpPr>
            <a:spLocks noGrp="1"/>
          </p:cNvSpPr>
          <p:nvPr>
            <p:ph type="title"/>
          </p:nvPr>
        </p:nvSpPr>
        <p:spPr>
          <a:xfrm>
            <a:off x="896829" y="573503"/>
            <a:ext cx="9908703" cy="619677"/>
          </a:xfrm>
        </p:spPr>
        <p:txBody>
          <a:bodyPr/>
          <a:lstStyle/>
          <a:p>
            <a:r>
              <a:rPr lang="en-US" sz="2800" b="1" dirty="0">
                <a:solidFill>
                  <a:schemeClr val="bg1"/>
                </a:solidFill>
                <a:latin typeface="Times New Roman" panose="02020603050405020304" pitchFamily="18" charset="0"/>
                <a:cs typeface="Times New Roman" panose="02020603050405020304" pitchFamily="18" charset="0"/>
              </a:rPr>
              <a:t>How do sales differ between weekdays and weekends</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1C0A3BF-AE75-9C90-55CC-6802DB54BD1F}"/>
              </a:ext>
            </a:extLst>
          </p:cNvPr>
          <p:cNvSpPr txBox="1"/>
          <p:nvPr/>
        </p:nvSpPr>
        <p:spPr>
          <a:xfrm>
            <a:off x="984095" y="1263767"/>
            <a:ext cx="7869973" cy="873572"/>
          </a:xfrm>
          <a:prstGeom prst="rect">
            <a:avLst/>
          </a:prstGeom>
          <a:noFill/>
        </p:spPr>
        <p:txBody>
          <a:bodyPr wrap="square">
            <a:spAutoFit/>
          </a:bodyPr>
          <a:lstStyle/>
          <a:p>
            <a:pPr>
              <a:lnSpc>
                <a:spcPct val="150000"/>
              </a:lnSpc>
            </a:pPr>
            <a:r>
              <a:rPr lang="en-IN" dirty="0" err="1">
                <a:solidFill>
                  <a:schemeClr val="bg1"/>
                </a:solidFill>
                <a:latin typeface="Times New Roman" panose="02020603050405020304" pitchFamily="18" charset="0"/>
                <a:cs typeface="Times New Roman" panose="02020603050405020304" pitchFamily="18" charset="0"/>
              </a:rPr>
              <a:t>df</a:t>
            </a:r>
            <a:r>
              <a:rPr lang="en-IN" dirty="0">
                <a:solidFill>
                  <a:schemeClr val="bg1"/>
                </a:solidFill>
                <a:latin typeface="Times New Roman" panose="02020603050405020304" pitchFamily="18" charset="0"/>
                <a:cs typeface="Times New Roman" panose="02020603050405020304" pitchFamily="18" charset="0"/>
              </a:rPr>
              <a:t>['Weekday’]=</a:t>
            </a:r>
            <a:r>
              <a:rPr lang="en-IN" dirty="0" err="1">
                <a:solidFill>
                  <a:schemeClr val="bg1"/>
                </a:solidFill>
                <a:latin typeface="Times New Roman" panose="02020603050405020304" pitchFamily="18" charset="0"/>
                <a:cs typeface="Times New Roman" panose="02020603050405020304" pitchFamily="18" charset="0"/>
              </a:rPr>
              <a:t>df</a:t>
            </a:r>
            <a:r>
              <a:rPr lang="en-IN" dirty="0">
                <a:solidFill>
                  <a:schemeClr val="bg1"/>
                </a:solidFill>
                <a:latin typeface="Times New Roman" panose="02020603050405020304" pitchFamily="18" charset="0"/>
                <a:cs typeface="Times New Roman" panose="02020603050405020304" pitchFamily="18" charset="0"/>
              </a:rPr>
              <a:t>['</a:t>
            </a:r>
            <a:r>
              <a:rPr lang="en-IN" dirty="0" err="1">
                <a:solidFill>
                  <a:schemeClr val="bg1"/>
                </a:solidFill>
                <a:latin typeface="Times New Roman" panose="02020603050405020304" pitchFamily="18" charset="0"/>
                <a:cs typeface="Times New Roman" panose="02020603050405020304" pitchFamily="18" charset="0"/>
              </a:rPr>
              <a:t>Order_Date</a:t>
            </a:r>
            <a:r>
              <a:rPr lang="en-IN" dirty="0">
                <a:solidFill>
                  <a:schemeClr val="bg1"/>
                </a:solidFill>
                <a:latin typeface="Times New Roman" panose="02020603050405020304" pitchFamily="18" charset="0"/>
                <a:cs typeface="Times New Roman" panose="02020603050405020304" pitchFamily="18" charset="0"/>
              </a:rPr>
              <a:t>'].</a:t>
            </a:r>
            <a:r>
              <a:rPr lang="en-IN" dirty="0" err="1">
                <a:solidFill>
                  <a:schemeClr val="bg1"/>
                </a:solidFill>
                <a:latin typeface="Times New Roman" panose="02020603050405020304" pitchFamily="18" charset="0"/>
                <a:cs typeface="Times New Roman" panose="02020603050405020304" pitchFamily="18" charset="0"/>
              </a:rPr>
              <a:t>dt.day_name</a:t>
            </a:r>
            <a:r>
              <a:rPr lang="en-IN" dirty="0">
                <a:solidFill>
                  <a:schemeClr val="bg1"/>
                </a:solidFill>
                <a:latin typeface="Times New Roman" panose="02020603050405020304" pitchFamily="18" charset="0"/>
                <a:cs typeface="Times New Roman" panose="02020603050405020304" pitchFamily="18" charset="0"/>
              </a:rPr>
              <a:t>()</a:t>
            </a:r>
          </a:p>
          <a:p>
            <a:pPr>
              <a:lnSpc>
                <a:spcPct val="150000"/>
              </a:lnSpc>
            </a:pPr>
            <a:r>
              <a:rPr lang="en-IN" dirty="0" err="1">
                <a:solidFill>
                  <a:schemeClr val="bg1"/>
                </a:solidFill>
                <a:latin typeface="Times New Roman" panose="02020603050405020304" pitchFamily="18" charset="0"/>
                <a:cs typeface="Times New Roman" panose="02020603050405020304" pitchFamily="18" charset="0"/>
              </a:rPr>
              <a:t>df.groupby</a:t>
            </a:r>
            <a:r>
              <a:rPr lang="en-IN" dirty="0">
                <a:solidFill>
                  <a:schemeClr val="bg1"/>
                </a:solidFill>
                <a:latin typeface="Times New Roman" panose="02020603050405020304" pitchFamily="18" charset="0"/>
                <a:cs typeface="Times New Roman" panose="02020603050405020304" pitchFamily="18" charset="0"/>
              </a:rPr>
              <a:t>('Weekday')['Sales'].sum()</a:t>
            </a:r>
          </a:p>
        </p:txBody>
      </p:sp>
      <p:graphicFrame>
        <p:nvGraphicFramePr>
          <p:cNvPr id="5" name="Table 4">
            <a:extLst>
              <a:ext uri="{FF2B5EF4-FFF2-40B4-BE49-F238E27FC236}">
                <a16:creationId xmlns:a16="http://schemas.microsoft.com/office/drawing/2014/main" id="{38683F77-73CF-52B9-CDA0-162FD3327BB0}"/>
              </a:ext>
            </a:extLst>
          </p:cNvPr>
          <p:cNvGraphicFramePr>
            <a:graphicFrameLocks noGrp="1"/>
          </p:cNvGraphicFramePr>
          <p:nvPr>
            <p:extLst>
              <p:ext uri="{D42A27DB-BD31-4B8C-83A1-F6EECF244321}">
                <p14:modId xmlns:p14="http://schemas.microsoft.com/office/powerpoint/2010/main" val="1760333958"/>
              </p:ext>
            </p:extLst>
          </p:nvPr>
        </p:nvGraphicFramePr>
        <p:xfrm>
          <a:off x="984095" y="2563311"/>
          <a:ext cx="5260588" cy="3030920"/>
        </p:xfrm>
        <a:graphic>
          <a:graphicData uri="http://schemas.openxmlformats.org/drawingml/2006/table">
            <a:tbl>
              <a:tblPr firstRow="1" bandRow="1">
                <a:tableStyleId>{2D5ABB26-0587-4C30-8999-92F81FD0307C}</a:tableStyleId>
              </a:tblPr>
              <a:tblGrid>
                <a:gridCol w="2630294">
                  <a:extLst>
                    <a:ext uri="{9D8B030D-6E8A-4147-A177-3AD203B41FA5}">
                      <a16:colId xmlns:a16="http://schemas.microsoft.com/office/drawing/2014/main" val="3686780447"/>
                    </a:ext>
                  </a:extLst>
                </a:gridCol>
                <a:gridCol w="2630294">
                  <a:extLst>
                    <a:ext uri="{9D8B030D-6E8A-4147-A177-3AD203B41FA5}">
                      <a16:colId xmlns:a16="http://schemas.microsoft.com/office/drawing/2014/main" val="2843108813"/>
                    </a:ext>
                  </a:extLst>
                </a:gridCol>
              </a:tblGrid>
              <a:tr h="378865">
                <a:tc>
                  <a:txBody>
                    <a:bodyPr/>
                    <a:lstStyle/>
                    <a:p>
                      <a:pPr algn="ctr"/>
                      <a:r>
                        <a:rPr lang="en-IN" b="1" dirty="0">
                          <a:solidFill>
                            <a:schemeClr val="bg1"/>
                          </a:solidFill>
                          <a:effectLst/>
                          <a:latin typeface="Times New Roman" panose="02020603050405020304" pitchFamily="18" charset="0"/>
                          <a:cs typeface="Times New Roman" panose="02020603050405020304" pitchFamily="18" charset="0"/>
                        </a:rPr>
                        <a:t>Weekday</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solidFill>
                      <a:schemeClr val="tx1"/>
                    </a:solidFill>
                  </a:tcPr>
                </a:tc>
                <a:tc>
                  <a:txBody>
                    <a:bodyPr/>
                    <a:lstStyle/>
                    <a:p>
                      <a:pPr algn="ctr"/>
                      <a:r>
                        <a:rPr lang="en-US" b="1" dirty="0">
                          <a:solidFill>
                            <a:schemeClr val="bg1"/>
                          </a:solidFill>
                          <a:effectLst/>
                          <a:latin typeface="Times New Roman" panose="02020603050405020304" pitchFamily="18" charset="0"/>
                          <a:cs typeface="Times New Roman" panose="02020603050405020304" pitchFamily="18" charset="0"/>
                        </a:rPr>
                        <a:t>Sales</a:t>
                      </a:r>
                      <a:endParaRPr lang="en-IN" b="1" dirty="0">
                        <a:solidFill>
                          <a:schemeClr val="bg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2573651503"/>
                  </a:ext>
                </a:extLst>
              </a:tr>
              <a:tr h="378865">
                <a:tc>
                  <a:txBody>
                    <a:bodyPr/>
                    <a:lstStyle/>
                    <a:p>
                      <a:pPr algn="ctr" fontAlgn="ctr"/>
                      <a:r>
                        <a:rPr lang="en-IN" b="0">
                          <a:solidFill>
                            <a:schemeClr val="bg1"/>
                          </a:solidFill>
                          <a:effectLst/>
                          <a:latin typeface="Times New Roman" panose="02020603050405020304" pitchFamily="18" charset="0"/>
                          <a:cs typeface="Times New Roman" panose="02020603050405020304" pitchFamily="18" charset="0"/>
                        </a:rPr>
                        <a:t>Friday</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ctr"/>
                      <a:r>
                        <a:rPr lang="en-IN">
                          <a:solidFill>
                            <a:schemeClr val="bg1"/>
                          </a:solidFill>
                          <a:effectLst/>
                          <a:latin typeface="Times New Roman" panose="02020603050405020304" pitchFamily="18" charset="0"/>
                          <a:cs typeface="Times New Roman" panose="02020603050405020304" pitchFamily="18" charset="0"/>
                        </a:rPr>
                        <a:t>1638367</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1935704195"/>
                  </a:ext>
                </a:extLst>
              </a:tr>
              <a:tr h="378865">
                <a:tc>
                  <a:txBody>
                    <a:bodyPr/>
                    <a:lstStyle/>
                    <a:p>
                      <a:pPr algn="ctr" fontAlgn="ctr"/>
                      <a:r>
                        <a:rPr lang="en-IN" b="0">
                          <a:solidFill>
                            <a:schemeClr val="bg1"/>
                          </a:solidFill>
                          <a:effectLst/>
                          <a:latin typeface="Times New Roman" panose="02020603050405020304" pitchFamily="18" charset="0"/>
                          <a:cs typeface="Times New Roman" panose="02020603050405020304" pitchFamily="18" charset="0"/>
                        </a:rPr>
                        <a:t>Monday</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ctr"/>
                      <a:r>
                        <a:rPr lang="en-IN">
                          <a:solidFill>
                            <a:schemeClr val="bg1"/>
                          </a:solidFill>
                          <a:effectLst/>
                          <a:latin typeface="Times New Roman" panose="02020603050405020304" pitchFamily="18" charset="0"/>
                          <a:cs typeface="Times New Roman" panose="02020603050405020304" pitchFamily="18" charset="0"/>
                        </a:rPr>
                        <a:t>2428324</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87304854"/>
                  </a:ext>
                </a:extLst>
              </a:tr>
              <a:tr h="378865">
                <a:tc>
                  <a:txBody>
                    <a:bodyPr/>
                    <a:lstStyle/>
                    <a:p>
                      <a:pPr algn="ctr" fontAlgn="ctr"/>
                      <a:r>
                        <a:rPr lang="en-IN" b="0">
                          <a:solidFill>
                            <a:schemeClr val="bg1"/>
                          </a:solidFill>
                          <a:effectLst/>
                          <a:latin typeface="Times New Roman" panose="02020603050405020304" pitchFamily="18" charset="0"/>
                          <a:cs typeface="Times New Roman" panose="02020603050405020304" pitchFamily="18" charset="0"/>
                        </a:rPr>
                        <a:t>Saturday</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ctr"/>
                      <a:r>
                        <a:rPr lang="en-IN">
                          <a:solidFill>
                            <a:schemeClr val="bg1"/>
                          </a:solidFill>
                          <a:effectLst/>
                          <a:latin typeface="Times New Roman" panose="02020603050405020304" pitchFamily="18" charset="0"/>
                          <a:cs typeface="Times New Roman" panose="02020603050405020304" pitchFamily="18" charset="0"/>
                        </a:rPr>
                        <a:t>2724409</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1632294488"/>
                  </a:ext>
                </a:extLst>
              </a:tr>
              <a:tr h="378865">
                <a:tc>
                  <a:txBody>
                    <a:bodyPr/>
                    <a:lstStyle/>
                    <a:p>
                      <a:pPr algn="ctr" fontAlgn="ctr"/>
                      <a:r>
                        <a:rPr lang="en-IN" b="0">
                          <a:solidFill>
                            <a:schemeClr val="bg1"/>
                          </a:solidFill>
                          <a:effectLst/>
                          <a:latin typeface="Times New Roman" panose="02020603050405020304" pitchFamily="18" charset="0"/>
                          <a:cs typeface="Times New Roman" panose="02020603050405020304" pitchFamily="18" charset="0"/>
                        </a:rPr>
                        <a:t>Sunday</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ctr"/>
                      <a:r>
                        <a:rPr lang="en-IN">
                          <a:solidFill>
                            <a:schemeClr val="bg1"/>
                          </a:solidFill>
                          <a:effectLst/>
                          <a:latin typeface="Times New Roman" panose="02020603050405020304" pitchFamily="18" charset="0"/>
                          <a:cs typeface="Times New Roman" panose="02020603050405020304" pitchFamily="18" charset="0"/>
                        </a:rPr>
                        <a:t>2615647</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1845800252"/>
                  </a:ext>
                </a:extLst>
              </a:tr>
              <a:tr h="378865">
                <a:tc>
                  <a:txBody>
                    <a:bodyPr/>
                    <a:lstStyle/>
                    <a:p>
                      <a:pPr algn="ctr" fontAlgn="ctr"/>
                      <a:r>
                        <a:rPr lang="en-IN" b="0">
                          <a:solidFill>
                            <a:schemeClr val="bg1"/>
                          </a:solidFill>
                          <a:effectLst/>
                          <a:latin typeface="Times New Roman" panose="02020603050405020304" pitchFamily="18" charset="0"/>
                          <a:cs typeface="Times New Roman" panose="02020603050405020304" pitchFamily="18" charset="0"/>
                        </a:rPr>
                        <a:t>Thursday</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ctr"/>
                      <a:r>
                        <a:rPr lang="en-IN">
                          <a:solidFill>
                            <a:schemeClr val="bg1"/>
                          </a:solidFill>
                          <a:effectLst/>
                          <a:latin typeface="Times New Roman" panose="02020603050405020304" pitchFamily="18" charset="0"/>
                          <a:cs typeface="Times New Roman" panose="02020603050405020304" pitchFamily="18" charset="0"/>
                        </a:rPr>
                        <a:t>807635</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2540228402"/>
                  </a:ext>
                </a:extLst>
              </a:tr>
              <a:tr h="378865">
                <a:tc>
                  <a:txBody>
                    <a:bodyPr/>
                    <a:lstStyle/>
                    <a:p>
                      <a:pPr algn="ctr" fontAlgn="ctr"/>
                      <a:r>
                        <a:rPr lang="en-IN" b="0" dirty="0">
                          <a:solidFill>
                            <a:schemeClr val="bg1"/>
                          </a:solidFill>
                          <a:effectLst/>
                          <a:latin typeface="Times New Roman" panose="02020603050405020304" pitchFamily="18" charset="0"/>
                          <a:cs typeface="Times New Roman" panose="02020603050405020304" pitchFamily="18" charset="0"/>
                        </a:rPr>
                        <a:t>Tuesday</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ctr"/>
                      <a:r>
                        <a:rPr lang="en-IN">
                          <a:solidFill>
                            <a:schemeClr val="bg1"/>
                          </a:solidFill>
                          <a:effectLst/>
                          <a:latin typeface="Times New Roman" panose="02020603050405020304" pitchFamily="18" charset="0"/>
                          <a:cs typeface="Times New Roman" panose="02020603050405020304" pitchFamily="18" charset="0"/>
                        </a:rPr>
                        <a:t>2855751</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736994113"/>
                  </a:ext>
                </a:extLst>
              </a:tr>
              <a:tr h="378865">
                <a:tc>
                  <a:txBody>
                    <a:bodyPr/>
                    <a:lstStyle/>
                    <a:p>
                      <a:pPr algn="ctr" fontAlgn="ctr"/>
                      <a:r>
                        <a:rPr lang="en-IN" b="0" dirty="0">
                          <a:solidFill>
                            <a:schemeClr val="bg1"/>
                          </a:solidFill>
                          <a:effectLst/>
                          <a:latin typeface="Times New Roman" panose="02020603050405020304" pitchFamily="18" charset="0"/>
                          <a:cs typeface="Times New Roman" panose="02020603050405020304" pitchFamily="18" charset="0"/>
                        </a:rPr>
                        <a:t>Wednesday</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tc>
                  <a:txBody>
                    <a:bodyPr/>
                    <a:lstStyle/>
                    <a:p>
                      <a:pPr algn="ctr"/>
                      <a:r>
                        <a:rPr lang="en-IN" dirty="0">
                          <a:solidFill>
                            <a:schemeClr val="bg1"/>
                          </a:solidFill>
                          <a:effectLst/>
                          <a:latin typeface="Times New Roman" panose="02020603050405020304" pitchFamily="18" charset="0"/>
                          <a:cs typeface="Times New Roman" panose="02020603050405020304" pitchFamily="18" charset="0"/>
                        </a:rPr>
                        <a:t>1886849</a:t>
                      </a:r>
                    </a:p>
                  </a:txBody>
                  <a:tcPr anchor="ctr">
                    <a:lnL w="12700" cap="flat" cmpd="sng" algn="ctr">
                      <a:solidFill>
                        <a:schemeClr val="bg1">
                          <a:lumMod val="95000"/>
                          <a:lumOff val="5000"/>
                        </a:schemeClr>
                      </a:solidFill>
                      <a:prstDash val="solid"/>
                      <a:round/>
                      <a:headEnd type="none" w="med" len="med"/>
                      <a:tailEnd type="none" w="med" len="med"/>
                    </a:lnL>
                    <a:lnR w="12700" cap="flat" cmpd="sng" algn="ctr">
                      <a:solidFill>
                        <a:schemeClr val="bg1">
                          <a:lumMod val="95000"/>
                          <a:lumOff val="5000"/>
                        </a:schemeClr>
                      </a:solidFill>
                      <a:prstDash val="solid"/>
                      <a:round/>
                      <a:headEnd type="none" w="med" len="med"/>
                      <a:tailEnd type="none" w="med" len="med"/>
                    </a:lnR>
                    <a:lnT w="12700" cap="flat" cmpd="sng" algn="ctr">
                      <a:solidFill>
                        <a:schemeClr val="bg1">
                          <a:lumMod val="95000"/>
                          <a:lumOff val="5000"/>
                        </a:schemeClr>
                      </a:solidFill>
                      <a:prstDash val="solid"/>
                      <a:round/>
                      <a:headEnd type="none" w="med" len="med"/>
                      <a:tailEnd type="none" w="med" len="med"/>
                    </a:lnT>
                    <a:lnB w="12700" cap="flat" cmpd="sng" algn="ctr">
                      <a:solidFill>
                        <a:schemeClr val="bg1">
                          <a:lumMod val="95000"/>
                          <a:lumOff val="5000"/>
                        </a:schemeClr>
                      </a:solidFill>
                      <a:prstDash val="solid"/>
                      <a:round/>
                      <a:headEnd type="none" w="med" len="med"/>
                      <a:tailEnd type="none" w="med" len="med"/>
                    </a:lnB>
                  </a:tcPr>
                </a:tc>
                <a:extLst>
                  <a:ext uri="{0D108BD9-81ED-4DB2-BD59-A6C34878D82A}">
                    <a16:rowId xmlns:a16="http://schemas.microsoft.com/office/drawing/2014/main" val="2097505586"/>
                  </a:ext>
                </a:extLst>
              </a:tr>
            </a:tbl>
          </a:graphicData>
        </a:graphic>
      </p:graphicFrame>
      <p:sp>
        <p:nvSpPr>
          <p:cNvPr id="9" name="TextBox 8">
            <a:extLst>
              <a:ext uri="{FF2B5EF4-FFF2-40B4-BE49-F238E27FC236}">
                <a16:creationId xmlns:a16="http://schemas.microsoft.com/office/drawing/2014/main" id="{254D76D5-2909-6193-C311-299EBF55CF48}"/>
              </a:ext>
            </a:extLst>
          </p:cNvPr>
          <p:cNvSpPr txBox="1"/>
          <p:nvPr/>
        </p:nvSpPr>
        <p:spPr>
          <a:xfrm>
            <a:off x="6470494" y="1979991"/>
            <a:ext cx="5439008" cy="3782061"/>
          </a:xfrm>
          <a:prstGeom prst="rect">
            <a:avLst/>
          </a:prstGeom>
          <a:noFill/>
        </p:spPr>
        <p:txBody>
          <a:bodyPr wrap="square">
            <a:spAutoFit/>
          </a:bodyPr>
          <a:lstStyle/>
          <a:p>
            <a:pPr algn="just">
              <a:lnSpc>
                <a:spcPct val="150000"/>
              </a:lnSpc>
            </a:pPr>
            <a:r>
              <a:rPr lang="en-IN" b="1" dirty="0">
                <a:solidFill>
                  <a:schemeClr val="bg1"/>
                </a:solidFill>
                <a:latin typeface="Times New Roman" panose="02020603050405020304" pitchFamily="18" charset="0"/>
                <a:cs typeface="Times New Roman" panose="02020603050405020304" pitchFamily="18" charset="0"/>
              </a:rPr>
              <a:t>Highest Sales: </a:t>
            </a:r>
            <a:r>
              <a:rPr lang="en-IN" dirty="0">
                <a:solidFill>
                  <a:schemeClr val="bg1"/>
                </a:solidFill>
                <a:latin typeface="Times New Roman" panose="02020603050405020304" pitchFamily="18" charset="0"/>
                <a:cs typeface="Times New Roman" panose="02020603050405020304" pitchFamily="18" charset="0"/>
              </a:rPr>
              <a:t>Tuesday (2,855,751)  </a:t>
            </a:r>
          </a:p>
          <a:p>
            <a:pPr algn="just">
              <a:lnSpc>
                <a:spcPct val="150000"/>
              </a:lnSpc>
            </a:pPr>
            <a:r>
              <a:rPr lang="en-IN" b="1" dirty="0">
                <a:solidFill>
                  <a:schemeClr val="bg1"/>
                </a:solidFill>
                <a:latin typeface="Times New Roman" panose="02020603050405020304" pitchFamily="18" charset="0"/>
                <a:cs typeface="Times New Roman" panose="02020603050405020304" pitchFamily="18" charset="0"/>
              </a:rPr>
              <a:t>Other Strong Days: </a:t>
            </a:r>
            <a:r>
              <a:rPr lang="en-IN" dirty="0">
                <a:solidFill>
                  <a:schemeClr val="bg1"/>
                </a:solidFill>
                <a:latin typeface="Times New Roman" panose="02020603050405020304" pitchFamily="18" charset="0"/>
                <a:cs typeface="Times New Roman" panose="02020603050405020304" pitchFamily="18" charset="0"/>
              </a:rPr>
              <a:t>Monday (2,428,324) and Saturday (2,724,409)  </a:t>
            </a:r>
          </a:p>
          <a:p>
            <a:pPr algn="just">
              <a:lnSpc>
                <a:spcPct val="150000"/>
              </a:lnSpc>
            </a:pPr>
            <a:r>
              <a:rPr lang="en-IN" b="1" dirty="0">
                <a:solidFill>
                  <a:schemeClr val="bg1"/>
                </a:solidFill>
                <a:latin typeface="Times New Roman" panose="02020603050405020304" pitchFamily="18" charset="0"/>
                <a:cs typeface="Times New Roman" panose="02020603050405020304" pitchFamily="18" charset="0"/>
              </a:rPr>
              <a:t>Average Sales: </a:t>
            </a:r>
            <a:r>
              <a:rPr lang="en-IN" dirty="0">
                <a:solidFill>
                  <a:schemeClr val="bg1"/>
                </a:solidFill>
                <a:latin typeface="Times New Roman" panose="02020603050405020304" pitchFamily="18" charset="0"/>
                <a:cs typeface="Times New Roman" panose="02020603050405020304" pitchFamily="18" charset="0"/>
              </a:rPr>
              <a:t>Sunday (2,615,647) and Wednesday (1,886,849)  </a:t>
            </a:r>
          </a:p>
          <a:p>
            <a:pPr algn="just">
              <a:lnSpc>
                <a:spcPct val="150000"/>
              </a:lnSpc>
            </a:pPr>
            <a:r>
              <a:rPr lang="en-IN" b="1" dirty="0">
                <a:solidFill>
                  <a:schemeClr val="bg1"/>
                </a:solidFill>
                <a:latin typeface="Times New Roman" panose="02020603050405020304" pitchFamily="18" charset="0"/>
                <a:cs typeface="Times New Roman" panose="02020603050405020304" pitchFamily="18" charset="0"/>
              </a:rPr>
              <a:t>Lowest Sales: </a:t>
            </a:r>
            <a:r>
              <a:rPr lang="en-IN" dirty="0">
                <a:solidFill>
                  <a:schemeClr val="bg1"/>
                </a:solidFill>
                <a:latin typeface="Times New Roman" panose="02020603050405020304" pitchFamily="18" charset="0"/>
                <a:cs typeface="Times New Roman" panose="02020603050405020304" pitchFamily="18" charset="0"/>
              </a:rPr>
              <a:t>Thursday (807,635)</a:t>
            </a:r>
          </a:p>
          <a:p>
            <a:pPr algn="just">
              <a:lnSpc>
                <a:spcPct val="150000"/>
              </a:lnSpc>
            </a:pPr>
            <a:r>
              <a:rPr lang="en-IN" dirty="0">
                <a:solidFill>
                  <a:schemeClr val="bg1"/>
                </a:solidFill>
                <a:latin typeface="Times New Roman" panose="02020603050405020304" pitchFamily="18" charset="0"/>
                <a:cs typeface="Times New Roman" panose="02020603050405020304" pitchFamily="18" charset="0"/>
              </a:rPr>
              <a:t>Tuesday has the highest sales, while Thursday is the weakest day. The weekend (Saturday and Sunday) and Monday also perform well.</a:t>
            </a:r>
          </a:p>
        </p:txBody>
      </p:sp>
    </p:spTree>
    <p:extLst>
      <p:ext uri="{BB962C8B-B14F-4D97-AF65-F5344CB8AC3E}">
        <p14:creationId xmlns:p14="http://schemas.microsoft.com/office/powerpoint/2010/main" val="1210807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2FE1-B49B-5B84-3604-2591FFC8276A}"/>
              </a:ext>
            </a:extLst>
          </p:cNvPr>
          <p:cNvSpPr>
            <a:spLocks noGrp="1"/>
          </p:cNvSpPr>
          <p:nvPr>
            <p:ph type="title"/>
          </p:nvPr>
        </p:nvSpPr>
        <p:spPr>
          <a:xfrm>
            <a:off x="896829" y="573503"/>
            <a:ext cx="2100371" cy="615217"/>
          </a:xfrm>
        </p:spPr>
        <p:txBody>
          <a:bodyPr/>
          <a:lstStyle/>
          <a:p>
            <a:r>
              <a:rPr lang="en-IN" sz="2800" b="1" dirty="0">
                <a:solidFill>
                  <a:schemeClr val="bg1"/>
                </a:solidFill>
                <a:latin typeface="Times New Roman" panose="02020603050405020304" pitchFamily="18" charset="0"/>
                <a:cs typeface="Times New Roman" panose="02020603050405020304" pitchFamily="18" charset="0"/>
              </a:rPr>
              <a:t>Summary</a:t>
            </a:r>
          </a:p>
        </p:txBody>
      </p:sp>
      <p:sp>
        <p:nvSpPr>
          <p:cNvPr id="4" name="TextBox 3">
            <a:extLst>
              <a:ext uri="{FF2B5EF4-FFF2-40B4-BE49-F238E27FC236}">
                <a16:creationId xmlns:a16="http://schemas.microsoft.com/office/drawing/2014/main" id="{306A52A0-6994-FBD4-C3D3-FCC517D48576}"/>
              </a:ext>
            </a:extLst>
          </p:cNvPr>
          <p:cNvSpPr txBox="1"/>
          <p:nvPr/>
        </p:nvSpPr>
        <p:spPr>
          <a:xfrm>
            <a:off x="896829" y="1280161"/>
            <a:ext cx="10949731" cy="5078313"/>
          </a:xfrm>
          <a:prstGeom prst="rect">
            <a:avLst/>
          </a:prstGeom>
          <a:noFill/>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The analysis of the </a:t>
            </a:r>
            <a:r>
              <a:rPr lang="en-US" dirty="0" err="1">
                <a:solidFill>
                  <a:schemeClr val="bg1"/>
                </a:solidFill>
                <a:latin typeface="Times New Roman" panose="02020603050405020304" pitchFamily="18" charset="0"/>
                <a:cs typeface="Times New Roman" panose="02020603050405020304" pitchFamily="18" charset="0"/>
              </a:rPr>
              <a:t>Supermart</a:t>
            </a:r>
            <a:r>
              <a:rPr lang="en-US" dirty="0">
                <a:solidFill>
                  <a:schemeClr val="bg1"/>
                </a:solidFill>
                <a:latin typeface="Times New Roman" panose="02020603050405020304" pitchFamily="18" charset="0"/>
                <a:cs typeface="Times New Roman" panose="02020603050405020304" pitchFamily="18" charset="0"/>
              </a:rPr>
              <a:t> Grocery Sales dataset provides a comprehensive view of retail performance in Tamil Nadu. With 9,994 rows and 15 columns, this dataset captures transactional details, enabling insights into sales, profitability, and customer behavior.</a:t>
            </a:r>
          </a:p>
          <a:p>
            <a:pPr algn="just"/>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Regional Performance:</a:t>
            </a:r>
          </a:p>
          <a:p>
            <a:pPr algn="just"/>
            <a:endParaRPr lang="en-IN" b="1" dirty="0">
              <a:solidFill>
                <a:schemeClr val="bg1"/>
              </a:solidFill>
              <a:latin typeface="Times New Roman" panose="02020603050405020304" pitchFamily="18" charset="0"/>
              <a:cs typeface="Times New Roman" panose="02020603050405020304" pitchFamily="18" charset="0"/>
            </a:endParaRPr>
          </a:p>
          <a:p>
            <a:pPr algn="just"/>
            <a:r>
              <a:rPr lang="en-IN" b="1" dirty="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Understanding: The West region leads in both sales and profitability, with total sales of approximately ₹4.8M and </a:t>
            </a:r>
          </a:p>
          <a:p>
            <a:pPr algn="just"/>
            <a:r>
              <a:rPr lang="en-IN" b="1" dirty="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a profit of ₹1.19M. The North region has the lowest sales and </a:t>
            </a:r>
            <a:r>
              <a:rPr lang="en-IN">
                <a:solidFill>
                  <a:schemeClr val="bg1"/>
                </a:solidFill>
                <a:latin typeface="Times New Roman" panose="02020603050405020304" pitchFamily="18" charset="0"/>
                <a:cs typeface="Times New Roman" panose="02020603050405020304" pitchFamily="18" charset="0"/>
              </a:rPr>
              <a:t>minimal profit.</a:t>
            </a:r>
            <a:endParaRPr lang="en-IN" dirty="0">
              <a:solidFill>
                <a:schemeClr val="bg1"/>
              </a:solidFill>
              <a:latin typeface="Times New Roman" panose="02020603050405020304" pitchFamily="18" charset="0"/>
              <a:cs typeface="Times New Roman" panose="02020603050405020304" pitchFamily="18" charset="0"/>
            </a:endParaRPr>
          </a:p>
          <a:p>
            <a:pPr algn="just"/>
            <a:r>
              <a:rPr lang="en-IN" dirty="0">
                <a:solidFill>
                  <a:schemeClr val="bg1"/>
                </a:solidFill>
                <a:latin typeface="Times New Roman" panose="02020603050405020304" pitchFamily="18" charset="0"/>
                <a:cs typeface="Times New Roman" panose="02020603050405020304" pitchFamily="18" charset="0"/>
              </a:rPr>
              <a:t>     Opportunities: Focus on improving sales in the North through targeted promotions or infrastructure improvement,</a:t>
            </a:r>
          </a:p>
          <a:p>
            <a:pPr algn="just"/>
            <a:r>
              <a:rPr lang="en-IN" dirty="0">
                <a:solidFill>
                  <a:schemeClr val="bg1"/>
                </a:solidFill>
                <a:latin typeface="Times New Roman" panose="02020603050405020304" pitchFamily="18" charset="0"/>
                <a:cs typeface="Times New Roman" panose="02020603050405020304" pitchFamily="18" charset="0"/>
              </a:rPr>
              <a:t>     leveraging strategies from the West.</a:t>
            </a:r>
          </a:p>
          <a:p>
            <a:pPr algn="just"/>
            <a:endParaRPr lang="en-IN"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Product Category Analysis:</a:t>
            </a:r>
          </a:p>
          <a:p>
            <a:pPr algn="just"/>
            <a:endParaRPr lang="en-IN" b="1" dirty="0">
              <a:solidFill>
                <a:schemeClr val="bg1"/>
              </a:solidFill>
              <a:latin typeface="Times New Roman" panose="02020603050405020304" pitchFamily="18" charset="0"/>
              <a:cs typeface="Times New Roman" panose="02020603050405020304" pitchFamily="18" charset="0"/>
            </a:endParaRPr>
          </a:p>
          <a:p>
            <a:pPr algn="just"/>
            <a:r>
              <a:rPr lang="en-IN" b="1" dirty="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Top Performance: Snacks and Eggs, Meat and Fish lead in both sales and profits. These should be prioritized for</a:t>
            </a:r>
          </a:p>
          <a:p>
            <a:pPr algn="just"/>
            <a:r>
              <a:rPr lang="en-IN" dirty="0">
                <a:solidFill>
                  <a:schemeClr val="bg1"/>
                </a:solidFill>
                <a:latin typeface="Times New Roman" panose="02020603050405020304" pitchFamily="18" charset="0"/>
                <a:cs typeface="Times New Roman" panose="02020603050405020304" pitchFamily="18" charset="0"/>
              </a:rPr>
              <a:t>     stock availability and promotional efforts.</a:t>
            </a:r>
          </a:p>
          <a:p>
            <a:pPr algn="just"/>
            <a:r>
              <a:rPr lang="en-IN" dirty="0">
                <a:solidFill>
                  <a:schemeClr val="bg1"/>
                </a:solidFill>
                <a:latin typeface="Times New Roman" panose="02020603050405020304" pitchFamily="18" charset="0"/>
                <a:cs typeface="Times New Roman" panose="02020603050405020304" pitchFamily="18" charset="0"/>
              </a:rPr>
              <a:t>     Low performers: Oil and Masala have the lowest sales and profit. Consider revisiting pricing strategies, discount</a:t>
            </a:r>
          </a:p>
          <a:p>
            <a:pPr algn="just"/>
            <a:r>
              <a:rPr lang="en-IN" dirty="0">
                <a:solidFill>
                  <a:schemeClr val="bg1"/>
                </a:solidFill>
                <a:latin typeface="Times New Roman" panose="02020603050405020304" pitchFamily="18" charset="0"/>
                <a:cs typeface="Times New Roman" panose="02020603050405020304" pitchFamily="18" charset="0"/>
              </a:rPr>
              <a:t>     offers, or marketing campaigns for this category.</a:t>
            </a:r>
            <a:endParaRPr lang="en-US" dirty="0">
              <a:solidFill>
                <a:schemeClr val="bg1"/>
              </a:solidFill>
              <a:latin typeface="Times New Roman" panose="02020603050405020304" pitchFamily="18" charset="0"/>
              <a:cs typeface="Times New Roman" panose="02020603050405020304" pitchFamily="18" charset="0"/>
            </a:endParaRPr>
          </a:p>
          <a:p>
            <a:pPr algn="just"/>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993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049F4F-BE6C-6A61-70FC-BA680DFFE5DD}"/>
              </a:ext>
            </a:extLst>
          </p:cNvPr>
          <p:cNvSpPr txBox="1"/>
          <p:nvPr/>
        </p:nvSpPr>
        <p:spPr>
          <a:xfrm>
            <a:off x="944879" y="701039"/>
            <a:ext cx="11118784" cy="5632311"/>
          </a:xfrm>
          <a:prstGeom prst="rect">
            <a:avLst/>
          </a:prstGeom>
          <a:noFill/>
        </p:spPr>
        <p:txBody>
          <a:bodyPr wrap="square">
            <a:spAutoFit/>
          </a:bodyPr>
          <a:lstStyle/>
          <a:p>
            <a:pPr marL="28575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Seasonal and Monthly Sales Trends</a:t>
            </a:r>
          </a:p>
          <a:p>
            <a:endParaRPr lang="en-US" b="1"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Findings: Sales steadily increased from 2015 to 2018, with the quickest growth in 2017-2018. Monthly analysis</a:t>
            </a:r>
          </a:p>
          <a:p>
            <a:r>
              <a:rPr lang="en-US" dirty="0">
                <a:solidFill>
                  <a:schemeClr val="bg1"/>
                </a:solidFill>
                <a:latin typeface="Times New Roman" panose="02020603050405020304" pitchFamily="18" charset="0"/>
                <a:cs typeface="Times New Roman" panose="02020603050405020304" pitchFamily="18" charset="0"/>
              </a:rPr>
              <a:t>     might reveal peak seasons for grocery shopping, potentially influenced by festivals on holidays.</a:t>
            </a:r>
          </a:p>
          <a:p>
            <a:r>
              <a:rPr lang="en-US" dirty="0">
                <a:solidFill>
                  <a:schemeClr val="bg1"/>
                </a:solidFill>
                <a:latin typeface="Times New Roman" panose="02020603050405020304" pitchFamily="18" charset="0"/>
                <a:cs typeface="Times New Roman" panose="02020603050405020304" pitchFamily="18" charset="0"/>
              </a:rPr>
              <a:t>     Helpful information: Plan stock and promotional programs around identified high demand months.</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Discount impact on profitability:</a:t>
            </a:r>
          </a:p>
          <a:p>
            <a:endParaRPr lang="en-US" b="1"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Observations: While beverages receive the highest average discount, their profit does not match the top categories.</a:t>
            </a:r>
          </a:p>
          <a:p>
            <a:r>
              <a:rPr lang="en-US" dirty="0">
                <a:solidFill>
                  <a:schemeClr val="bg1"/>
                </a:solidFill>
                <a:latin typeface="Times New Roman" panose="02020603050405020304" pitchFamily="18" charset="0"/>
                <a:cs typeface="Times New Roman" panose="02020603050405020304" pitchFamily="18" charset="0"/>
              </a:rPr>
              <a:t>     Snacks, while receiving the lowest average discount are highly profitable.</a:t>
            </a:r>
          </a:p>
          <a:p>
            <a:r>
              <a:rPr lang="en-US" dirty="0">
                <a:solidFill>
                  <a:schemeClr val="bg1"/>
                </a:solidFill>
                <a:latin typeface="Times New Roman" panose="02020603050405020304" pitchFamily="18" charset="0"/>
                <a:cs typeface="Times New Roman" panose="02020603050405020304" pitchFamily="18" charset="0"/>
              </a:rPr>
              <a:t>     Recommendation: Recheck discount strategies to strike a balance between volume and profitability for</a:t>
            </a:r>
          </a:p>
          <a:p>
            <a:r>
              <a:rPr lang="en-US" dirty="0">
                <a:solidFill>
                  <a:schemeClr val="bg1"/>
                </a:solidFill>
                <a:latin typeface="Times New Roman" panose="02020603050405020304" pitchFamily="18" charset="0"/>
                <a:cs typeface="Times New Roman" panose="02020603050405020304" pitchFamily="18" charset="0"/>
              </a:rPr>
              <a:t>     underperformance categories.</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Customer Analysis:</a:t>
            </a:r>
          </a:p>
          <a:p>
            <a:endParaRPr lang="en-US" b="1"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Insights: Top customers like Krithika and </a:t>
            </a:r>
            <a:r>
              <a:rPr lang="en-US" dirty="0" err="1">
                <a:solidFill>
                  <a:schemeClr val="bg1"/>
                </a:solidFill>
                <a:latin typeface="Times New Roman" panose="02020603050405020304" pitchFamily="18" charset="0"/>
                <a:cs typeface="Times New Roman" panose="02020603050405020304" pitchFamily="18" charset="0"/>
              </a:rPr>
              <a:t>Amrish</a:t>
            </a:r>
            <a:r>
              <a:rPr lang="en-US" dirty="0">
                <a:solidFill>
                  <a:schemeClr val="bg1"/>
                </a:solidFill>
                <a:latin typeface="Times New Roman" panose="02020603050405020304" pitchFamily="18" charset="0"/>
                <a:cs typeface="Times New Roman" panose="02020603050405020304" pitchFamily="18" charset="0"/>
              </a:rPr>
              <a:t> contribute significantly to sales, indicating the importance of </a:t>
            </a:r>
          </a:p>
          <a:p>
            <a:r>
              <a:rPr lang="en-US" dirty="0">
                <a:solidFill>
                  <a:schemeClr val="bg1"/>
                </a:solidFill>
                <a:latin typeface="Times New Roman" panose="02020603050405020304" pitchFamily="18" charset="0"/>
                <a:cs typeface="Times New Roman" panose="02020603050405020304" pitchFamily="18" charset="0"/>
              </a:rPr>
              <a:t>     building high value customer relationships.</a:t>
            </a:r>
          </a:p>
          <a:p>
            <a:r>
              <a:rPr lang="en-US" dirty="0">
                <a:solidFill>
                  <a:schemeClr val="bg1"/>
                </a:solidFill>
                <a:latin typeface="Times New Roman" panose="02020603050405020304" pitchFamily="18" charset="0"/>
                <a:cs typeface="Times New Roman" panose="02020603050405020304" pitchFamily="18" charset="0"/>
              </a:rPr>
              <a:t>     Methods: Introduce loyalty programs or personalized offers for high value customers to maintain them and boost</a:t>
            </a:r>
          </a:p>
          <a:p>
            <a:r>
              <a:rPr lang="en-US" dirty="0">
                <a:solidFill>
                  <a:schemeClr val="bg1"/>
                </a:solidFill>
                <a:latin typeface="Times New Roman" panose="02020603050405020304" pitchFamily="18" charset="0"/>
                <a:cs typeface="Times New Roman" panose="02020603050405020304" pitchFamily="18" charset="0"/>
              </a:rPr>
              <a:t>     their lifetime value. </a:t>
            </a:r>
          </a:p>
          <a:p>
            <a:r>
              <a:rPr lang="en-US" dirty="0">
                <a:solidFill>
                  <a:schemeClr val="bg1"/>
                </a:solidFill>
                <a:latin typeface="Times New Roman" panose="02020603050405020304" pitchFamily="18" charset="0"/>
                <a:cs typeface="Times New Roman" panose="02020603050405020304" pitchFamily="18" charset="0"/>
              </a:rPr>
              <a:t>     </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75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BF95D7-A04F-D4CA-1FA7-A1FCEDD0DCD5}"/>
              </a:ext>
            </a:extLst>
          </p:cNvPr>
          <p:cNvSpPr txBox="1"/>
          <p:nvPr/>
        </p:nvSpPr>
        <p:spPr>
          <a:xfrm>
            <a:off x="1010118" y="749165"/>
            <a:ext cx="11009162" cy="4955203"/>
          </a:xfrm>
          <a:prstGeom prst="rect">
            <a:avLst/>
          </a:prstGeom>
          <a:noFill/>
        </p:spPr>
        <p:txBody>
          <a:bodyPr wrap="square">
            <a:spAutoFit/>
          </a:bodyPr>
          <a:lstStyle/>
          <a:p>
            <a:pPr marL="285750" indent="-285750">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Weekday Sales Patterns:</a:t>
            </a:r>
          </a:p>
          <a:p>
            <a:endParaRPr lang="en-IN" b="1" dirty="0">
              <a:solidFill>
                <a:schemeClr val="bg1"/>
              </a:solidFill>
              <a:latin typeface="Times New Roman" panose="02020603050405020304" pitchFamily="18" charset="0"/>
              <a:cs typeface="Times New Roman" panose="02020603050405020304" pitchFamily="18" charset="0"/>
            </a:endParaRPr>
          </a:p>
          <a:p>
            <a:r>
              <a:rPr lang="en-IN" b="1" dirty="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Analysis: Tuesday performance best, while Thursday is the weakest day. Weekends and Monday also strong sales.</a:t>
            </a:r>
          </a:p>
          <a:p>
            <a:r>
              <a:rPr lang="en-IN" dirty="0">
                <a:solidFill>
                  <a:schemeClr val="bg1"/>
                </a:solidFill>
                <a:latin typeface="Times New Roman" panose="02020603050405020304" pitchFamily="18" charset="0"/>
                <a:cs typeface="Times New Roman" panose="02020603050405020304" pitchFamily="18" charset="0"/>
              </a:rPr>
              <a:t>     Suggestions: Focus on driving traffic on Thursday through midweek promotions or exclusive deals.</a:t>
            </a:r>
          </a:p>
          <a:p>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City wise performance:</a:t>
            </a:r>
          </a:p>
          <a:p>
            <a:endParaRPr lang="en-IN" b="1" dirty="0">
              <a:solidFill>
                <a:schemeClr val="bg1"/>
              </a:solidFill>
              <a:latin typeface="Times New Roman" panose="02020603050405020304" pitchFamily="18" charset="0"/>
              <a:cs typeface="Times New Roman" panose="02020603050405020304" pitchFamily="18" charset="0"/>
            </a:endParaRPr>
          </a:p>
          <a:p>
            <a:r>
              <a:rPr lang="en-IN" b="1" dirty="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Top cities: Kanyakumari, Vellore and Bodi leads in sales, with </a:t>
            </a:r>
            <a:r>
              <a:rPr lang="en-IN" dirty="0" err="1">
                <a:solidFill>
                  <a:schemeClr val="bg1"/>
                </a:solidFill>
                <a:latin typeface="Times New Roman" panose="02020603050405020304" pitchFamily="18" charset="0"/>
                <a:cs typeface="Times New Roman" panose="02020603050405020304" pitchFamily="18" charset="0"/>
              </a:rPr>
              <a:t>vellore</a:t>
            </a:r>
            <a:r>
              <a:rPr lang="en-IN" dirty="0">
                <a:solidFill>
                  <a:schemeClr val="bg1"/>
                </a:solidFill>
                <a:latin typeface="Times New Roman" panose="02020603050405020304" pitchFamily="18" charset="0"/>
                <a:cs typeface="Times New Roman" panose="02020603050405020304" pitchFamily="18" charset="0"/>
              </a:rPr>
              <a:t> being the most profitable.</a:t>
            </a:r>
          </a:p>
          <a:p>
            <a:r>
              <a:rPr lang="en-IN" dirty="0">
                <a:solidFill>
                  <a:schemeClr val="bg1"/>
                </a:solidFill>
                <a:latin typeface="Times New Roman" panose="02020603050405020304" pitchFamily="18" charset="0"/>
                <a:cs typeface="Times New Roman" panose="02020603050405020304" pitchFamily="18" charset="0"/>
              </a:rPr>
              <a:t>     Possibility: Identify and copy the success factors of these cities in lower performing areas.</a:t>
            </a:r>
          </a:p>
          <a:p>
            <a:endParaRPr lang="en-IN" dirty="0">
              <a:solidFill>
                <a:schemeClr val="bg1"/>
              </a:solidFill>
              <a:latin typeface="Times New Roman" panose="02020603050405020304" pitchFamily="18" charset="0"/>
              <a:cs typeface="Times New Roman" panose="02020603050405020304" pitchFamily="18" charset="0"/>
            </a:endParaRPr>
          </a:p>
          <a:p>
            <a:r>
              <a:rPr lang="en-IN" sz="2800" b="1" dirty="0">
                <a:solidFill>
                  <a:schemeClr val="bg1"/>
                </a:solidFill>
                <a:latin typeface="Times New Roman" panose="02020603050405020304" pitchFamily="18" charset="0"/>
                <a:cs typeface="Times New Roman" panose="02020603050405020304" pitchFamily="18" charset="0"/>
              </a:rPr>
              <a:t>Conclusion</a:t>
            </a:r>
          </a:p>
          <a:p>
            <a:pPr algn="just"/>
            <a:r>
              <a:rPr lang="en-IN" sz="3200" b="1" dirty="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This analysis highlights strong sales in the west, top performing products like snacks, and stable growth over the</a:t>
            </a:r>
          </a:p>
          <a:p>
            <a:pPr algn="just"/>
            <a:r>
              <a:rPr lang="en-IN" dirty="0">
                <a:solidFill>
                  <a:schemeClr val="bg1"/>
                </a:solidFill>
                <a:latin typeface="Times New Roman" panose="02020603050405020304" pitchFamily="18" charset="0"/>
                <a:cs typeface="Times New Roman" panose="02020603050405020304" pitchFamily="18" charset="0"/>
              </a:rPr>
              <a:t>  years. Focus on </a:t>
            </a:r>
            <a:r>
              <a:rPr lang="en-IN">
                <a:solidFill>
                  <a:schemeClr val="bg1"/>
                </a:solidFill>
                <a:latin typeface="Times New Roman" panose="02020603050405020304" pitchFamily="18" charset="0"/>
                <a:cs typeface="Times New Roman" panose="02020603050405020304" pitchFamily="18" charset="0"/>
              </a:rPr>
              <a:t>improving weak </a:t>
            </a:r>
            <a:r>
              <a:rPr lang="en-IN" dirty="0">
                <a:solidFill>
                  <a:schemeClr val="bg1"/>
                </a:solidFill>
                <a:latin typeface="Times New Roman" panose="02020603050405020304" pitchFamily="18" charset="0"/>
                <a:cs typeface="Times New Roman" panose="02020603050405020304" pitchFamily="18" charset="0"/>
              </a:rPr>
              <a:t>areas like the North region and underperforming categories, while using strengths</a:t>
            </a:r>
          </a:p>
          <a:p>
            <a:pPr algn="just"/>
            <a:r>
              <a:rPr lang="en-IN" dirty="0">
                <a:solidFill>
                  <a:schemeClr val="bg1"/>
                </a:solidFill>
                <a:latin typeface="Times New Roman" panose="02020603050405020304" pitchFamily="18" charset="0"/>
                <a:cs typeface="Times New Roman" panose="02020603050405020304" pitchFamily="18" charset="0"/>
              </a:rPr>
              <a:t>  in profitable regions and products. Strategic actions like optimized discounts and customer holding can drive</a:t>
            </a:r>
          </a:p>
          <a:p>
            <a:pPr algn="just"/>
            <a:r>
              <a:rPr lang="en-IN" dirty="0">
                <a:solidFill>
                  <a:schemeClr val="bg1"/>
                </a:solidFill>
                <a:latin typeface="Times New Roman" panose="02020603050405020304" pitchFamily="18" charset="0"/>
                <a:cs typeface="Times New Roman" panose="02020603050405020304" pitchFamily="18" charset="0"/>
              </a:rPr>
              <a:t>  sustainable growth.</a:t>
            </a: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82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1A5AD5-E017-E63F-3AA1-DF3DB6A6D54F}"/>
              </a:ext>
            </a:extLst>
          </p:cNvPr>
          <p:cNvSpPr>
            <a:spLocks noGrp="1"/>
          </p:cNvSpPr>
          <p:nvPr>
            <p:ph type="title"/>
          </p:nvPr>
        </p:nvSpPr>
        <p:spPr>
          <a:xfrm>
            <a:off x="746872" y="711779"/>
            <a:ext cx="6476887" cy="964621"/>
          </a:xfrm>
        </p:spPr>
        <p:txBody>
          <a:bodyPr>
            <a:normAutofit/>
          </a:bodyPr>
          <a:lstStyle/>
          <a:p>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Dataset Structure</a:t>
            </a:r>
            <a:endParaRPr lang="en-IN" sz="2800" dirty="0">
              <a:solidFill>
                <a:schemeClr val="bg1">
                  <a:lumMod val="95000"/>
                  <a:lumOff val="5000"/>
                </a:schemeClr>
              </a:solidFill>
            </a:endParaRPr>
          </a:p>
        </p:txBody>
      </p:sp>
      <p:graphicFrame>
        <p:nvGraphicFramePr>
          <p:cNvPr id="6" name="Table 5">
            <a:extLst>
              <a:ext uri="{FF2B5EF4-FFF2-40B4-BE49-F238E27FC236}">
                <a16:creationId xmlns:a16="http://schemas.microsoft.com/office/drawing/2014/main" id="{4E113F90-3A1B-1E83-FD42-586232055E42}"/>
              </a:ext>
            </a:extLst>
          </p:cNvPr>
          <p:cNvGraphicFramePr>
            <a:graphicFrameLocks noGrp="1"/>
          </p:cNvGraphicFramePr>
          <p:nvPr>
            <p:extLst>
              <p:ext uri="{D42A27DB-BD31-4B8C-83A1-F6EECF244321}">
                <p14:modId xmlns:p14="http://schemas.microsoft.com/office/powerpoint/2010/main" val="4057326989"/>
              </p:ext>
            </p:extLst>
          </p:nvPr>
        </p:nvGraphicFramePr>
        <p:xfrm>
          <a:off x="685800" y="1676400"/>
          <a:ext cx="11212289" cy="4380230"/>
        </p:xfrm>
        <a:graphic>
          <a:graphicData uri="http://schemas.openxmlformats.org/drawingml/2006/table">
            <a:tbl>
              <a:tblPr firstRow="1" bandRow="1">
                <a:tableStyleId>{2D5ABB26-0587-4C30-8999-92F81FD0307C}</a:tableStyleId>
              </a:tblPr>
              <a:tblGrid>
                <a:gridCol w="1019299">
                  <a:extLst>
                    <a:ext uri="{9D8B030D-6E8A-4147-A177-3AD203B41FA5}">
                      <a16:colId xmlns:a16="http://schemas.microsoft.com/office/drawing/2014/main" val="920772315"/>
                    </a:ext>
                  </a:extLst>
                </a:gridCol>
                <a:gridCol w="1019299">
                  <a:extLst>
                    <a:ext uri="{9D8B030D-6E8A-4147-A177-3AD203B41FA5}">
                      <a16:colId xmlns:a16="http://schemas.microsoft.com/office/drawing/2014/main" val="94385869"/>
                    </a:ext>
                  </a:extLst>
                </a:gridCol>
                <a:gridCol w="1019299">
                  <a:extLst>
                    <a:ext uri="{9D8B030D-6E8A-4147-A177-3AD203B41FA5}">
                      <a16:colId xmlns:a16="http://schemas.microsoft.com/office/drawing/2014/main" val="3525413457"/>
                    </a:ext>
                  </a:extLst>
                </a:gridCol>
                <a:gridCol w="1019299">
                  <a:extLst>
                    <a:ext uri="{9D8B030D-6E8A-4147-A177-3AD203B41FA5}">
                      <a16:colId xmlns:a16="http://schemas.microsoft.com/office/drawing/2014/main" val="464726044"/>
                    </a:ext>
                  </a:extLst>
                </a:gridCol>
                <a:gridCol w="1019299">
                  <a:extLst>
                    <a:ext uri="{9D8B030D-6E8A-4147-A177-3AD203B41FA5}">
                      <a16:colId xmlns:a16="http://schemas.microsoft.com/office/drawing/2014/main" val="1401848078"/>
                    </a:ext>
                  </a:extLst>
                </a:gridCol>
                <a:gridCol w="1019299">
                  <a:extLst>
                    <a:ext uri="{9D8B030D-6E8A-4147-A177-3AD203B41FA5}">
                      <a16:colId xmlns:a16="http://schemas.microsoft.com/office/drawing/2014/main" val="4013612734"/>
                    </a:ext>
                  </a:extLst>
                </a:gridCol>
                <a:gridCol w="1019299">
                  <a:extLst>
                    <a:ext uri="{9D8B030D-6E8A-4147-A177-3AD203B41FA5}">
                      <a16:colId xmlns:a16="http://schemas.microsoft.com/office/drawing/2014/main" val="3099242326"/>
                    </a:ext>
                  </a:extLst>
                </a:gridCol>
                <a:gridCol w="1019299">
                  <a:extLst>
                    <a:ext uri="{9D8B030D-6E8A-4147-A177-3AD203B41FA5}">
                      <a16:colId xmlns:a16="http://schemas.microsoft.com/office/drawing/2014/main" val="2368956215"/>
                    </a:ext>
                  </a:extLst>
                </a:gridCol>
                <a:gridCol w="1019299">
                  <a:extLst>
                    <a:ext uri="{9D8B030D-6E8A-4147-A177-3AD203B41FA5}">
                      <a16:colId xmlns:a16="http://schemas.microsoft.com/office/drawing/2014/main" val="620232064"/>
                    </a:ext>
                  </a:extLst>
                </a:gridCol>
                <a:gridCol w="1019299">
                  <a:extLst>
                    <a:ext uri="{9D8B030D-6E8A-4147-A177-3AD203B41FA5}">
                      <a16:colId xmlns:a16="http://schemas.microsoft.com/office/drawing/2014/main" val="1616130810"/>
                    </a:ext>
                  </a:extLst>
                </a:gridCol>
                <a:gridCol w="1019299">
                  <a:extLst>
                    <a:ext uri="{9D8B030D-6E8A-4147-A177-3AD203B41FA5}">
                      <a16:colId xmlns:a16="http://schemas.microsoft.com/office/drawing/2014/main" val="1374165093"/>
                    </a:ext>
                  </a:extLst>
                </a:gridCol>
              </a:tblGrid>
              <a:tr h="438023">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Order ID</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rgbClr val="F2F1EE"/>
                    </a:solidFill>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Customer Name</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rgbClr val="F2F1EE"/>
                    </a:solidFill>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Category</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rgbClr val="F2F1EE"/>
                    </a:solidFill>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Sub Category</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rgbClr val="F2F1EE"/>
                    </a:solidFill>
                  </a:tcPr>
                </a:tc>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City</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rgbClr val="F2F1EE"/>
                    </a:solidFill>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Order Date</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rgbClr val="F2F1EE"/>
                    </a:solidFill>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Region</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rgbClr val="F2F1EE"/>
                    </a:solidFill>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Sales</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rgbClr val="F2F1EE"/>
                    </a:solidFill>
                  </a:tcPr>
                </a:tc>
                <a:tc>
                  <a:txBody>
                    <a:bodyPr/>
                    <a:lstStyle/>
                    <a:p>
                      <a:pPr algn="just"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Discount</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rgbClr val="F2F1EE"/>
                    </a:solidFill>
                  </a:tcPr>
                </a:tc>
                <a:tc>
                  <a:txBody>
                    <a:bodyPr/>
                    <a:lstStyle/>
                    <a:p>
                      <a:pPr algn="just"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Profit</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rgbClr val="F2F1EE"/>
                    </a:solidFill>
                  </a:tcPr>
                </a:tc>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State</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rgbClr val="F2F1EE"/>
                    </a:solidFill>
                  </a:tcPr>
                </a:tc>
                <a:extLst>
                  <a:ext uri="{0D108BD9-81ED-4DB2-BD59-A6C34878D82A}">
                    <a16:rowId xmlns:a16="http://schemas.microsoft.com/office/drawing/2014/main" val="1393678432"/>
                  </a:ext>
                </a:extLst>
              </a:tr>
              <a:tr h="438023">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OD1</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noFill/>
                  </a:tcPr>
                </a:tc>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Harish</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noFill/>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Oil &amp; Masala</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noFill/>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Masalas</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noFill/>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Vellore</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noFill/>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11-08-2017</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noFill/>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North</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noFill/>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1254</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noFill/>
                  </a:tcPr>
                </a:tc>
                <a:tc>
                  <a:txBody>
                    <a:bodyPr/>
                    <a:lstStyle/>
                    <a:p>
                      <a:pPr algn="just"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0.12</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noFill/>
                  </a:tcPr>
                </a:tc>
                <a:tc>
                  <a:txBody>
                    <a:bodyPr/>
                    <a:lstStyle/>
                    <a:p>
                      <a:pPr algn="just"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401.28</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noFill/>
                  </a:tcPr>
                </a:tc>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Tamil Nadu</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noFill/>
                  </a:tcPr>
                </a:tc>
                <a:extLst>
                  <a:ext uri="{0D108BD9-81ED-4DB2-BD59-A6C34878D82A}">
                    <a16:rowId xmlns:a16="http://schemas.microsoft.com/office/drawing/2014/main" val="445499355"/>
                  </a:ext>
                </a:extLst>
              </a:tr>
              <a:tr h="438023">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OD2</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Sudha</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Beverages</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Health Drinks</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Krishnagiri</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11-08-2017</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South</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749</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just"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0.18</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just"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149.8</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Tamil Nadu</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2319559474"/>
                  </a:ext>
                </a:extLst>
              </a:tr>
              <a:tr h="438023">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OD3</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Hussain</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Food Grains</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Atta &amp; Flour</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Perambalur</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06-12-2017</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West</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2360</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just"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0.21</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just"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165.2</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Tamil Nadu</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1115813137"/>
                  </a:ext>
                </a:extLst>
              </a:tr>
              <a:tr h="438023">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OD4</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Jackson</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Fruits &amp; Veggies</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Fresh Vegetables</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Dharmapuri</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10-11-2016</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South</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896</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just"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0.25</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just"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89.6</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Tamil Nadu</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1378607790"/>
                  </a:ext>
                </a:extLst>
              </a:tr>
              <a:tr h="438023">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OD5</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Ridhesh</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Food Grains</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Organic Staples</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Ooty</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10-11-2016</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South</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2355</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just"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0.26</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just"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918.45</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Tamil Nadu</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2119779374"/>
                  </a:ext>
                </a:extLst>
              </a:tr>
              <a:tr h="438023">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OD6</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Adavan</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Food Grains</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Organic Staples</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Dharmapuri</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06-09-2015</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West</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2305</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just"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0.26</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just"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322.7</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Tamil Nadu</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172465780"/>
                  </a:ext>
                </a:extLst>
              </a:tr>
              <a:tr h="438023">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OD7</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Jonas</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Fruits &amp; Veggies</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Fresh Vegetables</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Trichy</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06-09-2015</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West</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826</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just"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0.33</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just"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346.92</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Tamil Nadu</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1774000243"/>
                  </a:ext>
                </a:extLst>
              </a:tr>
              <a:tr h="438023">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OD8</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Hafiz</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Fruits &amp; Veggies</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Fresh Fruits</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Ramanadhapuram</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06-09-2015</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West</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1847</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just"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0.32</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just"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147.76</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Tamil Nadu</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994269367"/>
                  </a:ext>
                </a:extLst>
              </a:tr>
              <a:tr h="438023">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OD9</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Hafiz</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Bakery</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Biscuits</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Tirunelveli</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06-09-2015</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a:solidFill>
                            <a:schemeClr val="bg1">
                              <a:lumMod val="95000"/>
                              <a:lumOff val="5000"/>
                            </a:schemeClr>
                          </a:solidFill>
                          <a:effectLst/>
                          <a:latin typeface="Times New Roman" panose="02020603050405020304" pitchFamily="18" charset="0"/>
                          <a:cs typeface="Times New Roman" panose="02020603050405020304" pitchFamily="18" charset="0"/>
                        </a:rPr>
                        <a:t>West</a:t>
                      </a:r>
                      <a:endParaRPr lang="en-IN" sz="1100" b="1" i="0" u="none" strike="noStrike">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791</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just"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0.23</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just"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181.93</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fontAlgn="b"/>
                      <a:r>
                        <a:rPr lang="en-IN" sz="1100" b="1"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rPr>
                        <a:t>Tamil Nadu</a:t>
                      </a:r>
                      <a:endParaRPr lang="en-IN" sz="1100" b="1" i="0" u="none" strike="noStrike" dirty="0">
                        <a:solidFill>
                          <a:schemeClr val="bg1">
                            <a:lumMod val="95000"/>
                            <a:lumOff val="5000"/>
                          </a:schemeClr>
                        </a:solidFill>
                        <a:effectLst/>
                        <a:latin typeface="Times New Roman" panose="02020603050405020304" pitchFamily="18" charset="0"/>
                        <a:cs typeface="Times New Roman" panose="02020603050405020304" pitchFamily="18" charset="0"/>
                      </a:endParaRPr>
                    </a:p>
                  </a:txBody>
                  <a:tcPr marL="6350" marR="6350" marT="6350" marB="0" anchor="b">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3905747532"/>
                  </a:ext>
                </a:extLst>
              </a:tr>
            </a:tbl>
          </a:graphicData>
        </a:graphic>
      </p:graphicFrame>
    </p:spTree>
    <p:extLst>
      <p:ext uri="{BB962C8B-B14F-4D97-AF65-F5344CB8AC3E}">
        <p14:creationId xmlns:p14="http://schemas.microsoft.com/office/powerpoint/2010/main" val="3567737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7">
            <a:extLst>
              <a:ext uri="{FF2B5EF4-FFF2-40B4-BE49-F238E27FC236}">
                <a16:creationId xmlns:a16="http://schemas.microsoft.com/office/drawing/2014/main" id="{7B4B8222-66AF-E9D0-117D-F4C25BE967D4}"/>
              </a:ext>
            </a:extLst>
          </p:cNvPr>
          <p:cNvSpPr txBox="1">
            <a:spLocks/>
          </p:cNvSpPr>
          <p:nvPr/>
        </p:nvSpPr>
        <p:spPr>
          <a:xfrm>
            <a:off x="833992" y="636798"/>
            <a:ext cx="4324462" cy="97971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lang="en-US" sz="7200" kern="1200">
                <a:solidFill>
                  <a:schemeClr val="accent2">
                    <a:lumMod val="50000"/>
                  </a:schemeClr>
                </a:solidFill>
                <a:latin typeface="+mj-lt"/>
                <a:ea typeface="+mn-ea"/>
                <a:cs typeface="+mn-cs"/>
              </a:defRPr>
            </a:lvl1pPr>
          </a:lstStyle>
          <a:p>
            <a:r>
              <a:rPr lang="en-IN" sz="2800" b="1" dirty="0">
                <a:solidFill>
                  <a:schemeClr val="bg1">
                    <a:lumMod val="95000"/>
                    <a:lumOff val="5000"/>
                  </a:schemeClr>
                </a:solidFill>
                <a:latin typeface="Times New Roman" panose="02020603050405020304" pitchFamily="18" charset="0"/>
                <a:cs typeface="Times New Roman" panose="02020603050405020304" pitchFamily="18" charset="0"/>
              </a:rPr>
              <a:t>Aim </a:t>
            </a:r>
          </a:p>
        </p:txBody>
      </p:sp>
      <p:sp>
        <p:nvSpPr>
          <p:cNvPr id="6" name="Content Placeholder 2">
            <a:extLst>
              <a:ext uri="{FF2B5EF4-FFF2-40B4-BE49-F238E27FC236}">
                <a16:creationId xmlns:a16="http://schemas.microsoft.com/office/drawing/2014/main" id="{5ED6F345-B204-D5A9-CC92-2BD05C8EE416}"/>
              </a:ext>
            </a:extLst>
          </p:cNvPr>
          <p:cNvSpPr txBox="1">
            <a:spLocks/>
          </p:cNvSpPr>
          <p:nvPr/>
        </p:nvSpPr>
        <p:spPr>
          <a:xfrm>
            <a:off x="683009" y="1525072"/>
            <a:ext cx="4626429" cy="4963885"/>
          </a:xfrm>
          <a:prstGeom prst="rect">
            <a:avLst/>
          </a:prstGeom>
        </p:spPr>
        <p:txBody>
          <a:bodyPr>
            <a:normAutofit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The aim of this study is to perform an Exploratory Data Analysis (EDA) on the retail sales dataset to uncover key insights regarding sales performance, customer behavior, regional trends, discount impact, and profitability. This analysis will help identify factors that influence sales, evaluate promotional strategies, and determine which products and regions contribute most to the overall profitability of the store.</a:t>
            </a:r>
          </a:p>
        </p:txBody>
      </p:sp>
      <p:pic>
        <p:nvPicPr>
          <p:cNvPr id="7" name="Picture 6">
            <a:extLst>
              <a:ext uri="{FF2B5EF4-FFF2-40B4-BE49-F238E27FC236}">
                <a16:creationId xmlns:a16="http://schemas.microsoft.com/office/drawing/2014/main" id="{E93FCD5D-47A4-B930-8E43-221B3D04CB38}"/>
              </a:ext>
            </a:extLst>
          </p:cNvPr>
          <p:cNvPicPr>
            <a:picLocks noChangeAspect="1"/>
          </p:cNvPicPr>
          <p:nvPr/>
        </p:nvPicPr>
        <p:blipFill>
          <a:blip r:embed="rId2"/>
          <a:stretch>
            <a:fillRect/>
          </a:stretch>
        </p:blipFill>
        <p:spPr>
          <a:xfrm>
            <a:off x="6409077" y="1366141"/>
            <a:ext cx="4757060" cy="4757060"/>
          </a:xfrm>
          <a:prstGeom prst="rect">
            <a:avLst/>
          </a:prstGeom>
        </p:spPr>
      </p:pic>
    </p:spTree>
    <p:extLst>
      <p:ext uri="{BB962C8B-B14F-4D97-AF65-F5344CB8AC3E}">
        <p14:creationId xmlns:p14="http://schemas.microsoft.com/office/powerpoint/2010/main" val="613034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914399" y="197583"/>
            <a:ext cx="10156826" cy="1369591"/>
          </a:xfrm>
        </p:spPr>
        <p:txBody>
          <a:bodyPr>
            <a:normAutofit/>
          </a:bodyPr>
          <a:lstStyle/>
          <a:p>
            <a:r>
              <a:rPr lang="en-IN" sz="2800" b="1" dirty="0">
                <a:solidFill>
                  <a:schemeClr val="bg1"/>
                </a:solidFill>
                <a:latin typeface="Times New Roman" panose="02020603050405020304" pitchFamily="18" charset="0"/>
                <a:cs typeface="Times New Roman" panose="02020603050405020304" pitchFamily="18" charset="0"/>
              </a:rPr>
              <a:t>Objectives</a:t>
            </a:r>
            <a:r>
              <a:rPr lang="en-IN" sz="2800" dirty="0">
                <a:solidFill>
                  <a:schemeClr val="bg1">
                    <a:lumMod val="95000"/>
                    <a:lumOff val="5000"/>
                  </a:schemeClr>
                </a:solidFill>
              </a:rPr>
              <a:t> </a:t>
            </a:r>
            <a:endParaRPr lang="en-US" sz="2800" dirty="0">
              <a:solidFill>
                <a:schemeClr val="bg1">
                  <a:lumMod val="95000"/>
                  <a:lumOff val="5000"/>
                </a:schemeClr>
              </a:solidFill>
            </a:endParaRPr>
          </a:p>
        </p:txBody>
      </p:sp>
      <p:sp>
        <p:nvSpPr>
          <p:cNvPr id="2" name="Rectangle 1">
            <a:extLst>
              <a:ext uri="{FF2B5EF4-FFF2-40B4-BE49-F238E27FC236}">
                <a16:creationId xmlns:a16="http://schemas.microsoft.com/office/drawing/2014/main" id="{7D7173DE-67FD-20A0-279E-CAEA546B854B}"/>
              </a:ext>
            </a:extLst>
          </p:cNvPr>
          <p:cNvSpPr>
            <a:spLocks noChangeArrowheads="1"/>
          </p:cNvSpPr>
          <p:nvPr/>
        </p:nvSpPr>
        <p:spPr bwMode="auto">
          <a:xfrm rot="10800000" flipV="1">
            <a:off x="914399" y="1313127"/>
            <a:ext cx="1068977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sz="2000" dirty="0">
                <a:solidFill>
                  <a:schemeClr val="bg1"/>
                </a:solidFill>
                <a:latin typeface="Times New Roman" panose="02020603050405020304" pitchFamily="18" charset="0"/>
                <a:cs typeface="Times New Roman" panose="02020603050405020304" pitchFamily="18" charset="0"/>
              </a:rPr>
              <a:t>Analyze sales performance and profitability across different product categories, cities, and regions to identify trends, potential improvements, and areas of focus for maximizing revenue and profit.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Identify Top-Performing Products and Regions</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Understand which products and regions generate the most sales and profits.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Examine Seasonal Trends</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Explore how sales </a:t>
            </a:r>
            <a:r>
              <a:rPr lang="en-US" altLang="en-US" sz="2000" dirty="0">
                <a:solidFill>
                  <a:schemeClr val="bg1"/>
                </a:solidFill>
                <a:latin typeface="Times New Roman" panose="02020603050405020304" pitchFamily="18" charset="0"/>
                <a:cs typeface="Times New Roman" panose="02020603050405020304" pitchFamily="18" charset="0"/>
              </a:rPr>
              <a:t>change</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across different months and seasons to better understand demand patterns.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Assess the Impact of Discounts on Profitability</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Evaluate the relationship between discount levels and profit margins to optimize promotional strategies.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Customer Segmentation Analysis</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Analyze customer segments to identify high-value customers and tailor marketing efforts. </a:t>
            </a:r>
          </a:p>
        </p:txBody>
      </p:sp>
    </p:spTree>
    <p:extLst>
      <p:ext uri="{BB962C8B-B14F-4D97-AF65-F5344CB8AC3E}">
        <p14:creationId xmlns:p14="http://schemas.microsoft.com/office/powerpoint/2010/main" val="1912012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E3AA0-9FE7-0D99-7D7E-50C56DD80AB8}"/>
              </a:ext>
            </a:extLst>
          </p:cNvPr>
          <p:cNvSpPr txBox="1">
            <a:spLocks/>
          </p:cNvSpPr>
          <p:nvPr/>
        </p:nvSpPr>
        <p:spPr>
          <a:xfrm>
            <a:off x="960845" y="748248"/>
            <a:ext cx="7173685" cy="103414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7200" kern="1200">
                <a:solidFill>
                  <a:schemeClr val="accent2">
                    <a:lumMod val="50000"/>
                  </a:schemeClr>
                </a:solidFill>
                <a:latin typeface="+mn-lt"/>
                <a:ea typeface="+mn-ea"/>
                <a:cs typeface="+mn-cs"/>
              </a:defRPr>
            </a:lvl1pPr>
          </a:lstStyle>
          <a:p>
            <a:r>
              <a:rPr lang="en-IN" sz="2800" b="1" dirty="0">
                <a:solidFill>
                  <a:schemeClr val="bg1">
                    <a:lumMod val="95000"/>
                    <a:lumOff val="5000"/>
                  </a:schemeClr>
                </a:solidFill>
                <a:latin typeface="Times New Roman" panose="02020603050405020304" pitchFamily="18" charset="0"/>
                <a:cs typeface="Times New Roman" panose="02020603050405020304" pitchFamily="18" charset="0"/>
              </a:rPr>
              <a:t>Data Cleaning and Transformation</a:t>
            </a:r>
            <a:br>
              <a:rPr lang="en-IN" sz="2800" b="1" dirty="0">
                <a:solidFill>
                  <a:srgbClr val="A5A5A5"/>
                </a:solidFill>
                <a:latin typeface="Times New Roman" panose="02020603050405020304" pitchFamily="18" charset="0"/>
                <a:cs typeface="Times New Roman" panose="02020603050405020304" pitchFamily="18" charset="0"/>
              </a:rPr>
            </a:br>
            <a:endParaRPr lang="en-IN" sz="2800" dirty="0"/>
          </a:p>
        </p:txBody>
      </p:sp>
      <p:sp>
        <p:nvSpPr>
          <p:cNvPr id="4" name="TextBox 3">
            <a:extLst>
              <a:ext uri="{FF2B5EF4-FFF2-40B4-BE49-F238E27FC236}">
                <a16:creationId xmlns:a16="http://schemas.microsoft.com/office/drawing/2014/main" id="{812E11F0-F88C-B545-EB09-4283C53DC24B}"/>
              </a:ext>
            </a:extLst>
          </p:cNvPr>
          <p:cNvSpPr txBox="1"/>
          <p:nvPr/>
        </p:nvSpPr>
        <p:spPr>
          <a:xfrm>
            <a:off x="707571" y="1741714"/>
            <a:ext cx="10798629" cy="3850967"/>
          </a:xfrm>
          <a:prstGeom prst="rect">
            <a:avLst/>
          </a:prstGeom>
          <a:noFill/>
        </p:spPr>
        <p:txBody>
          <a:bodyPr wrap="square">
            <a:spAutoFit/>
          </a:bodyPr>
          <a:lstStyle/>
          <a:p>
            <a:pPr marL="342900" indent="-342900" algn="just">
              <a:buFont typeface="Arial" panose="020B0604020202020204" pitchFamily="34" charset="0"/>
              <a:buChar char="•"/>
            </a:pPr>
            <a:r>
              <a:rPr lang="en-US" sz="2000" b="1" dirty="0">
                <a:solidFill>
                  <a:srgbClr val="000000"/>
                </a:solidFill>
                <a:effectLst/>
                <a:latin typeface="Times New Roman" panose="02020603050405020304" pitchFamily="18" charset="0"/>
                <a:cs typeface="Times New Roman" panose="02020603050405020304" pitchFamily="18" charset="0"/>
              </a:rPr>
              <a:t>Missing values handling: </a:t>
            </a:r>
            <a:r>
              <a:rPr lang="en-US" sz="2000" b="0" dirty="0">
                <a:solidFill>
                  <a:srgbClr val="000000"/>
                </a:solidFill>
                <a:effectLst/>
                <a:latin typeface="Times New Roman" panose="02020603050405020304" pitchFamily="18" charset="0"/>
                <a:cs typeface="Times New Roman" panose="02020603050405020304" pitchFamily="18" charset="0"/>
              </a:rPr>
              <a:t>Handling missing values in key columns, by either inputting or removing rows, ensuring data completeness.</a:t>
            </a:r>
          </a:p>
          <a:p>
            <a:endParaRPr lang="en-US" sz="2000" b="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Standardizing Date formats: </a:t>
            </a:r>
            <a:r>
              <a:rPr lang="en-US" sz="2000" dirty="0">
                <a:solidFill>
                  <a:srgbClr val="000000"/>
                </a:solidFill>
                <a:latin typeface="Times New Roman" panose="02020603050405020304" pitchFamily="18" charset="0"/>
                <a:cs typeface="Times New Roman" panose="02020603050405020304" pitchFamily="18" charset="0"/>
              </a:rPr>
              <a:t>Dates having multiple formats so that replace ‘/’ with ‘-’ this and convert the object format to datetimes format.</a:t>
            </a:r>
          </a:p>
          <a:p>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Duplicate values checking: </a:t>
            </a:r>
            <a:r>
              <a:rPr lang="en-US" sz="2000" dirty="0">
                <a:solidFill>
                  <a:srgbClr val="000000"/>
                </a:solidFill>
                <a:latin typeface="Times New Roman" panose="02020603050405020304" pitchFamily="18" charset="0"/>
                <a:cs typeface="Times New Roman" panose="02020603050405020304" pitchFamily="18" charset="0"/>
              </a:rPr>
              <a:t>To ensure no duplicates in the dataset</a:t>
            </a:r>
          </a:p>
          <a:p>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Feature Engineering: </a:t>
            </a:r>
            <a:r>
              <a:rPr lang="en-US" sz="2000" dirty="0">
                <a:solidFill>
                  <a:srgbClr val="000000"/>
                </a:solidFill>
                <a:latin typeface="Times New Roman" panose="02020603050405020304" pitchFamily="18" charset="0"/>
                <a:cs typeface="Times New Roman" panose="02020603050405020304" pitchFamily="18" charset="0"/>
              </a:rPr>
              <a:t>Add new columns like ‘Year’, ‘Month’, ‘Profit Margin’, ‘Discount Range’ for better insights</a:t>
            </a:r>
          </a:p>
          <a:p>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3947099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605E52-B79E-55AC-9ECE-E3A4F4C8AB0D}"/>
              </a:ext>
            </a:extLst>
          </p:cNvPr>
          <p:cNvSpPr txBox="1">
            <a:spLocks/>
          </p:cNvSpPr>
          <p:nvPr/>
        </p:nvSpPr>
        <p:spPr>
          <a:xfrm>
            <a:off x="620486" y="424542"/>
            <a:ext cx="9971314" cy="11538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7200" kern="1200">
                <a:solidFill>
                  <a:schemeClr val="accent2">
                    <a:lumMod val="50000"/>
                  </a:schemeClr>
                </a:solidFill>
                <a:latin typeface="+mn-lt"/>
                <a:ea typeface="+mn-ea"/>
                <a:cs typeface="+mn-cs"/>
              </a:defRPr>
            </a:lvl1pPr>
          </a:lstStyle>
          <a:p>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Data Transformation and Key Column Additions</a:t>
            </a:r>
          </a:p>
        </p:txBody>
      </p:sp>
      <p:sp>
        <p:nvSpPr>
          <p:cNvPr id="4" name="Content Placeholder 4">
            <a:extLst>
              <a:ext uri="{FF2B5EF4-FFF2-40B4-BE49-F238E27FC236}">
                <a16:creationId xmlns:a16="http://schemas.microsoft.com/office/drawing/2014/main" id="{C731C131-8114-5FA1-B471-4A21778D1F3B}"/>
              </a:ext>
            </a:extLst>
          </p:cNvPr>
          <p:cNvSpPr txBox="1">
            <a:spLocks/>
          </p:cNvSpPr>
          <p:nvPr/>
        </p:nvSpPr>
        <p:spPr>
          <a:xfrm>
            <a:off x="620486" y="1578427"/>
            <a:ext cx="11125199" cy="4448629"/>
          </a:xfrm>
          <a:prstGeom prst="rect">
            <a:avLst/>
          </a:prstGeom>
        </p:spPr>
        <p:txBody>
          <a:bodyPr>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For better insights, the following new columns were added to the dataset:</a:t>
            </a:r>
          </a:p>
          <a:p>
            <a:r>
              <a:rPr lang="en-IN" sz="2000" b="1" dirty="0">
                <a:solidFill>
                  <a:schemeClr val="bg1">
                    <a:lumMod val="95000"/>
                    <a:lumOff val="5000"/>
                  </a:schemeClr>
                </a:solidFill>
                <a:latin typeface="Times New Roman" panose="02020603050405020304" pitchFamily="18" charset="0"/>
                <a:cs typeface="Times New Roman" panose="02020603050405020304" pitchFamily="18" charset="0"/>
              </a:rPr>
              <a:t>Year: </a:t>
            </a:r>
            <a:r>
              <a:rPr lang="en-IN" sz="2000" dirty="0">
                <a:solidFill>
                  <a:schemeClr val="bg1">
                    <a:lumMod val="95000"/>
                    <a:lumOff val="5000"/>
                  </a:schemeClr>
                </a:solidFill>
                <a:latin typeface="Times New Roman" panose="02020603050405020304" pitchFamily="18" charset="0"/>
                <a:cs typeface="Times New Roman" panose="02020603050405020304" pitchFamily="18" charset="0"/>
              </a:rPr>
              <a:t>Extracted from the Order Date, this column helps in performing year-wise trend analysis.</a:t>
            </a:r>
          </a:p>
          <a:p>
            <a:r>
              <a:rPr lang="en-IN" sz="2000" b="1" dirty="0">
                <a:solidFill>
                  <a:schemeClr val="bg1">
                    <a:lumMod val="95000"/>
                    <a:lumOff val="5000"/>
                  </a:schemeClr>
                </a:solidFill>
                <a:latin typeface="Times New Roman" panose="02020603050405020304" pitchFamily="18" charset="0"/>
                <a:cs typeface="Times New Roman" panose="02020603050405020304" pitchFamily="18" charset="0"/>
              </a:rPr>
              <a:t>Month: </a:t>
            </a:r>
            <a:r>
              <a:rPr lang="en-IN" sz="2000" dirty="0">
                <a:solidFill>
                  <a:schemeClr val="bg1">
                    <a:lumMod val="95000"/>
                    <a:lumOff val="5000"/>
                  </a:schemeClr>
                </a:solidFill>
                <a:latin typeface="Times New Roman" panose="02020603050405020304" pitchFamily="18" charset="0"/>
                <a:cs typeface="Times New Roman" panose="02020603050405020304" pitchFamily="18" charset="0"/>
              </a:rPr>
              <a:t>Also extracted from the Order Date, this enables month-over-month performance comparison.</a:t>
            </a:r>
          </a:p>
          <a:p>
            <a:r>
              <a:rPr lang="en-IN" sz="2000" b="1" dirty="0">
                <a:solidFill>
                  <a:schemeClr val="bg1">
                    <a:lumMod val="95000"/>
                    <a:lumOff val="5000"/>
                  </a:schemeClr>
                </a:solidFill>
                <a:latin typeface="Times New Roman" panose="02020603050405020304" pitchFamily="18" charset="0"/>
                <a:cs typeface="Times New Roman" panose="02020603050405020304" pitchFamily="18" charset="0"/>
              </a:rPr>
              <a:t>Profit Margin: </a:t>
            </a:r>
            <a:r>
              <a:rPr lang="en-IN" sz="2000" dirty="0">
                <a:solidFill>
                  <a:schemeClr val="bg1">
                    <a:lumMod val="95000"/>
                    <a:lumOff val="5000"/>
                  </a:schemeClr>
                </a:solidFill>
                <a:latin typeface="Times New Roman" panose="02020603050405020304" pitchFamily="18" charset="0"/>
                <a:cs typeface="Times New Roman" panose="02020603050405020304" pitchFamily="18" charset="0"/>
              </a:rPr>
              <a:t>This column is calculated as (profit / sales) * 100 to understand the profitability ratio for each transaction.</a:t>
            </a:r>
          </a:p>
          <a:p>
            <a:r>
              <a:rPr lang="en-IN" sz="2000" b="1" dirty="0">
                <a:solidFill>
                  <a:schemeClr val="bg1">
                    <a:lumMod val="95000"/>
                    <a:lumOff val="5000"/>
                  </a:schemeClr>
                </a:solidFill>
                <a:latin typeface="Times New Roman" panose="02020603050405020304" pitchFamily="18" charset="0"/>
                <a:cs typeface="Times New Roman" panose="02020603050405020304" pitchFamily="18" charset="0"/>
              </a:rPr>
              <a:t>Discount Range: </a:t>
            </a:r>
            <a:r>
              <a:rPr lang="en-IN" sz="2000" dirty="0">
                <a:solidFill>
                  <a:schemeClr val="bg1">
                    <a:lumMod val="95000"/>
                    <a:lumOff val="5000"/>
                  </a:schemeClr>
                </a:solidFill>
                <a:latin typeface="Times New Roman" panose="02020603050405020304" pitchFamily="18" charset="0"/>
                <a:cs typeface="Times New Roman" panose="02020603050405020304" pitchFamily="18" charset="0"/>
              </a:rPr>
              <a:t>This column classifies discount values into predefined bins like ‘0-10%’, ’10-20%’, etc. to analyse how discount level impact profitability</a:t>
            </a:r>
            <a:endParaRPr lang="en-IN" sz="2000"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599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75140A8F-A331-8BEF-D73B-A353957139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621" y="1730829"/>
            <a:ext cx="5268686" cy="4528457"/>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FE66AF23-CA6A-DBAB-E281-840A0E127174}"/>
              </a:ext>
            </a:extLst>
          </p:cNvPr>
          <p:cNvSpPr txBox="1"/>
          <p:nvPr/>
        </p:nvSpPr>
        <p:spPr>
          <a:xfrm>
            <a:off x="752202" y="542203"/>
            <a:ext cx="9024257" cy="2031325"/>
          </a:xfrm>
          <a:prstGeom prst="rect">
            <a:avLst/>
          </a:prstGeom>
          <a:noFill/>
        </p:spPr>
        <p:txBody>
          <a:bodyPr wrap="square">
            <a:spAutoFit/>
          </a:bodyPr>
          <a:lstStyle/>
          <a:p>
            <a:r>
              <a:rPr lang="en-IN" sz="2800" b="1" dirty="0">
                <a:solidFill>
                  <a:schemeClr val="bg1">
                    <a:lumMod val="95000"/>
                    <a:lumOff val="5000"/>
                  </a:schemeClr>
                </a:solidFill>
                <a:latin typeface="Times New Roman" panose="02020603050405020304" pitchFamily="18" charset="0"/>
                <a:cs typeface="Times New Roman" panose="02020603050405020304" pitchFamily="18" charset="0"/>
              </a:rPr>
              <a:t>Total sales per region</a:t>
            </a:r>
          </a:p>
          <a:p>
            <a:r>
              <a:rPr lang="en-IN" sz="2000" dirty="0">
                <a:latin typeface="Times New Roman" panose="02020603050405020304" pitchFamily="18" charset="0"/>
                <a:cs typeface="Times New Roman" panose="02020603050405020304" pitchFamily="18" charset="0"/>
              </a:rPr>
              <a:t>   </a:t>
            </a:r>
          </a:p>
          <a:p>
            <a:r>
              <a:rPr lang="en-IN" sz="2000" dirty="0">
                <a:solidFill>
                  <a:schemeClr val="bg1">
                    <a:lumMod val="75000"/>
                    <a:lumOff val="25000"/>
                  </a:schemeClr>
                </a:solidFill>
                <a:latin typeface="Times New Roman" panose="02020603050405020304" pitchFamily="18" charset="0"/>
                <a:cs typeface="Times New Roman" panose="02020603050405020304" pitchFamily="18" charset="0"/>
              </a:rPr>
              <a:t> </a:t>
            </a:r>
            <a:r>
              <a:rPr lang="en-US" sz="2000" b="0" dirty="0" err="1">
                <a:solidFill>
                  <a:schemeClr val="bg1">
                    <a:lumMod val="75000"/>
                    <a:lumOff val="25000"/>
                  </a:schemeClr>
                </a:solidFill>
                <a:effectLst/>
                <a:latin typeface="Times New Roman" panose="02020603050405020304" pitchFamily="18" charset="0"/>
                <a:cs typeface="Times New Roman" panose="02020603050405020304" pitchFamily="18" charset="0"/>
              </a:rPr>
              <a:t>df.groupby</a:t>
            </a:r>
            <a:r>
              <a:rPr lang="en-US" sz="2000" b="0" dirty="0">
                <a:solidFill>
                  <a:schemeClr val="bg1">
                    <a:lumMod val="75000"/>
                    <a:lumOff val="25000"/>
                  </a:schemeClr>
                </a:solidFill>
                <a:effectLst/>
                <a:latin typeface="Times New Roman" panose="02020603050405020304" pitchFamily="18" charset="0"/>
                <a:cs typeface="Times New Roman" panose="02020603050405020304" pitchFamily="18" charset="0"/>
              </a:rPr>
              <a:t>('Region')['Sales'].sum()</a:t>
            </a: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b="0" dirty="0">
                <a:solidFill>
                  <a:srgbClr val="000000"/>
                </a:solidFill>
                <a:effectLst/>
                <a:latin typeface="Times New Roman" panose="02020603050405020304" pitchFamily="18" charset="0"/>
                <a:cs typeface="Times New Roman" panose="02020603050405020304" pitchFamily="18" charset="0"/>
              </a:rPr>
              <a:t>     </a:t>
            </a:r>
          </a:p>
          <a:p>
            <a:endParaRPr lang="en-IN" dirty="0"/>
          </a:p>
        </p:txBody>
      </p:sp>
      <p:sp>
        <p:nvSpPr>
          <p:cNvPr id="47" name="TextBox 46">
            <a:extLst>
              <a:ext uri="{FF2B5EF4-FFF2-40B4-BE49-F238E27FC236}">
                <a16:creationId xmlns:a16="http://schemas.microsoft.com/office/drawing/2014/main" id="{2945F56B-A231-4566-2367-A76C9F201748}"/>
              </a:ext>
            </a:extLst>
          </p:cNvPr>
          <p:cNvSpPr txBox="1"/>
          <p:nvPr/>
        </p:nvSpPr>
        <p:spPr>
          <a:xfrm rot="10800000" flipV="1">
            <a:off x="6422572" y="4270889"/>
            <a:ext cx="5268685" cy="1883657"/>
          </a:xfrm>
          <a:prstGeom prst="rect">
            <a:avLst/>
          </a:prstGeom>
          <a:noFill/>
        </p:spPr>
        <p:txBody>
          <a:bodyPr wrap="square">
            <a:spAutoFit/>
          </a:bodyPr>
          <a:lstStyle/>
          <a:p>
            <a:pPr algn="just">
              <a:lnSpc>
                <a:spcPct val="150000"/>
              </a:lnSpc>
            </a:pPr>
            <a:r>
              <a:rPr lang="en-IN" sz="2000" dirty="0">
                <a:solidFill>
                  <a:schemeClr val="bg1">
                    <a:lumMod val="95000"/>
                    <a:lumOff val="5000"/>
                  </a:schemeClr>
                </a:solidFill>
                <a:latin typeface="Times New Roman" panose="02020603050405020304" pitchFamily="18" charset="0"/>
                <a:cs typeface="Times New Roman" panose="02020603050405020304" pitchFamily="18" charset="0"/>
              </a:rPr>
              <a:t>The West region leads in sales with 4,798,743, followed by the East (4,248,368) and South (2,440,461), while the North has the lowest at 1,254.</a:t>
            </a:r>
          </a:p>
        </p:txBody>
      </p:sp>
      <p:graphicFrame>
        <p:nvGraphicFramePr>
          <p:cNvPr id="50" name="Table 49">
            <a:extLst>
              <a:ext uri="{FF2B5EF4-FFF2-40B4-BE49-F238E27FC236}">
                <a16:creationId xmlns:a16="http://schemas.microsoft.com/office/drawing/2014/main" id="{F38BD1AB-60DF-6DF8-CA38-388C87D5522A}"/>
              </a:ext>
            </a:extLst>
          </p:cNvPr>
          <p:cNvGraphicFramePr>
            <a:graphicFrameLocks noGrp="1"/>
          </p:cNvGraphicFramePr>
          <p:nvPr>
            <p:extLst>
              <p:ext uri="{D42A27DB-BD31-4B8C-83A1-F6EECF244321}">
                <p14:modId xmlns:p14="http://schemas.microsoft.com/office/powerpoint/2010/main" val="3711564015"/>
              </p:ext>
            </p:extLst>
          </p:nvPr>
        </p:nvGraphicFramePr>
        <p:xfrm>
          <a:off x="6264728" y="1557866"/>
          <a:ext cx="4925786" cy="2377440"/>
        </p:xfrm>
        <a:graphic>
          <a:graphicData uri="http://schemas.openxmlformats.org/drawingml/2006/table">
            <a:tbl>
              <a:tblPr firstRow="1" bandRow="1">
                <a:tableStyleId>{2D5ABB26-0587-4C30-8999-92F81FD0307C}</a:tableStyleId>
              </a:tblPr>
              <a:tblGrid>
                <a:gridCol w="2462893">
                  <a:extLst>
                    <a:ext uri="{9D8B030D-6E8A-4147-A177-3AD203B41FA5}">
                      <a16:colId xmlns:a16="http://schemas.microsoft.com/office/drawing/2014/main" val="3370269648"/>
                    </a:ext>
                  </a:extLst>
                </a:gridCol>
                <a:gridCol w="2462893">
                  <a:extLst>
                    <a:ext uri="{9D8B030D-6E8A-4147-A177-3AD203B41FA5}">
                      <a16:colId xmlns:a16="http://schemas.microsoft.com/office/drawing/2014/main" val="2745801214"/>
                    </a:ext>
                  </a:extLst>
                </a:gridCol>
              </a:tblGrid>
              <a:tr h="380799">
                <a:tc>
                  <a:txBody>
                    <a:bodyPr/>
                    <a:lstStyle/>
                    <a:p>
                      <a:pPr algn="l"/>
                      <a:r>
                        <a:rPr lang="en-IN" sz="2000" b="1" dirty="0">
                          <a:solidFill>
                            <a:schemeClr val="bg1"/>
                          </a:solidFill>
                          <a:effectLst/>
                          <a:latin typeface="Times New Roman" panose="02020603050405020304" pitchFamily="18" charset="0"/>
                          <a:cs typeface="Times New Roman" panose="02020603050405020304" pitchFamily="18" charset="0"/>
                        </a:rPr>
                        <a:t>Region</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rgbClr val="F2F1EE"/>
                    </a:solidFill>
                  </a:tcPr>
                </a:tc>
                <a:tc>
                  <a:txBody>
                    <a:bodyPr/>
                    <a:lstStyle/>
                    <a:p>
                      <a:pPr algn="l"/>
                      <a:r>
                        <a:rPr lang="en-IN" sz="2000" b="1" dirty="0">
                          <a:solidFill>
                            <a:schemeClr val="bg1"/>
                          </a:solidFill>
                          <a:effectLst/>
                          <a:latin typeface="Times New Roman" panose="02020603050405020304" pitchFamily="18" charset="0"/>
                          <a:cs typeface="Times New Roman" panose="02020603050405020304" pitchFamily="18" charset="0"/>
                        </a:rPr>
                        <a:t>Sales</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rgbClr val="F2F1EE"/>
                    </a:solidFill>
                  </a:tcPr>
                </a:tc>
                <a:extLst>
                  <a:ext uri="{0D108BD9-81ED-4DB2-BD59-A6C34878D82A}">
                    <a16:rowId xmlns:a16="http://schemas.microsoft.com/office/drawing/2014/main" val="3345232582"/>
                  </a:ext>
                </a:extLst>
              </a:tr>
              <a:tr h="380799">
                <a:tc>
                  <a:txBody>
                    <a:bodyPr/>
                    <a:lstStyle/>
                    <a:p>
                      <a:pPr algn="l" fontAlgn="ctr"/>
                      <a:r>
                        <a:rPr lang="en-IN" sz="2000" b="0" dirty="0">
                          <a:solidFill>
                            <a:schemeClr val="bg1"/>
                          </a:solidFill>
                          <a:effectLst/>
                          <a:latin typeface="Times New Roman" panose="02020603050405020304" pitchFamily="18" charset="0"/>
                          <a:cs typeface="Times New Roman" panose="02020603050405020304" pitchFamily="18" charset="0"/>
                        </a:rPr>
                        <a:t>Central</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a:r>
                        <a:rPr lang="en-IN" sz="2000" b="0" dirty="0">
                          <a:solidFill>
                            <a:schemeClr val="bg1"/>
                          </a:solidFill>
                          <a:effectLst/>
                          <a:latin typeface="Times New Roman" panose="02020603050405020304" pitchFamily="18" charset="0"/>
                          <a:cs typeface="Times New Roman" panose="02020603050405020304" pitchFamily="18" charset="0"/>
                        </a:rPr>
                        <a:t>3468156</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850982443"/>
                  </a:ext>
                </a:extLst>
              </a:tr>
              <a:tr h="380799">
                <a:tc>
                  <a:txBody>
                    <a:bodyPr/>
                    <a:lstStyle/>
                    <a:p>
                      <a:pPr algn="l" fontAlgn="ctr"/>
                      <a:r>
                        <a:rPr lang="en-IN" sz="2000" b="0" dirty="0">
                          <a:solidFill>
                            <a:schemeClr val="bg1"/>
                          </a:solidFill>
                          <a:effectLst/>
                          <a:latin typeface="Times New Roman" panose="02020603050405020304" pitchFamily="18" charset="0"/>
                          <a:cs typeface="Times New Roman" panose="02020603050405020304" pitchFamily="18" charset="0"/>
                        </a:rPr>
                        <a:t>East</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a:r>
                        <a:rPr lang="en-IN" sz="2000" b="0" dirty="0">
                          <a:solidFill>
                            <a:schemeClr val="bg1"/>
                          </a:solidFill>
                          <a:effectLst/>
                          <a:latin typeface="Times New Roman" panose="02020603050405020304" pitchFamily="18" charset="0"/>
                          <a:cs typeface="Times New Roman" panose="02020603050405020304" pitchFamily="18" charset="0"/>
                        </a:rPr>
                        <a:t>4248368</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594820218"/>
                  </a:ext>
                </a:extLst>
              </a:tr>
              <a:tr h="380799">
                <a:tc>
                  <a:txBody>
                    <a:bodyPr/>
                    <a:lstStyle/>
                    <a:p>
                      <a:pPr algn="l" fontAlgn="ctr"/>
                      <a:r>
                        <a:rPr lang="en-IN" sz="2000" b="0" dirty="0">
                          <a:solidFill>
                            <a:schemeClr val="bg1"/>
                          </a:solidFill>
                          <a:effectLst/>
                          <a:latin typeface="Times New Roman" panose="02020603050405020304" pitchFamily="18" charset="0"/>
                          <a:cs typeface="Times New Roman" panose="02020603050405020304" pitchFamily="18" charset="0"/>
                        </a:rPr>
                        <a:t>North</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a:r>
                        <a:rPr lang="en-IN" sz="2000" b="0" dirty="0">
                          <a:solidFill>
                            <a:schemeClr val="bg1"/>
                          </a:solidFill>
                          <a:effectLst/>
                          <a:latin typeface="Times New Roman" panose="02020603050405020304" pitchFamily="18" charset="0"/>
                          <a:cs typeface="Times New Roman" panose="02020603050405020304" pitchFamily="18" charset="0"/>
                        </a:rPr>
                        <a:t>1254</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1061688821"/>
                  </a:ext>
                </a:extLst>
              </a:tr>
              <a:tr h="380799">
                <a:tc>
                  <a:txBody>
                    <a:bodyPr/>
                    <a:lstStyle/>
                    <a:p>
                      <a:pPr algn="l" fontAlgn="ctr"/>
                      <a:r>
                        <a:rPr lang="en-IN" sz="2000" b="0" dirty="0">
                          <a:solidFill>
                            <a:schemeClr val="bg1"/>
                          </a:solidFill>
                          <a:effectLst/>
                          <a:latin typeface="Times New Roman" panose="02020603050405020304" pitchFamily="18" charset="0"/>
                          <a:cs typeface="Times New Roman" panose="02020603050405020304" pitchFamily="18" charset="0"/>
                        </a:rPr>
                        <a:t>South</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a:r>
                        <a:rPr lang="en-IN" sz="2000" b="0" dirty="0">
                          <a:solidFill>
                            <a:schemeClr val="bg1"/>
                          </a:solidFill>
                          <a:effectLst/>
                          <a:latin typeface="Times New Roman" panose="02020603050405020304" pitchFamily="18" charset="0"/>
                          <a:cs typeface="Times New Roman" panose="02020603050405020304" pitchFamily="18" charset="0"/>
                        </a:rPr>
                        <a:t>2440461</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3599229431"/>
                  </a:ext>
                </a:extLst>
              </a:tr>
              <a:tr h="380799">
                <a:tc>
                  <a:txBody>
                    <a:bodyPr/>
                    <a:lstStyle/>
                    <a:p>
                      <a:pPr algn="l" fontAlgn="ctr"/>
                      <a:r>
                        <a:rPr lang="en-IN" sz="2000" b="0" dirty="0">
                          <a:solidFill>
                            <a:schemeClr val="bg1"/>
                          </a:solidFill>
                          <a:effectLst/>
                          <a:latin typeface="Times New Roman" panose="02020603050405020304" pitchFamily="18" charset="0"/>
                          <a:cs typeface="Times New Roman" panose="02020603050405020304" pitchFamily="18" charset="0"/>
                        </a:rPr>
                        <a:t>West</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l"/>
                      <a:r>
                        <a:rPr lang="en-IN" sz="2000" b="0" dirty="0">
                          <a:solidFill>
                            <a:schemeClr val="bg1"/>
                          </a:solidFill>
                          <a:effectLst/>
                          <a:latin typeface="Times New Roman" panose="02020603050405020304" pitchFamily="18" charset="0"/>
                          <a:cs typeface="Times New Roman" panose="02020603050405020304" pitchFamily="18" charset="0"/>
                        </a:rPr>
                        <a:t>4798743</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3543728273"/>
                  </a:ext>
                </a:extLst>
              </a:tr>
            </a:tbl>
          </a:graphicData>
        </a:graphic>
      </p:graphicFrame>
    </p:spTree>
    <p:extLst>
      <p:ext uri="{BB962C8B-B14F-4D97-AF65-F5344CB8AC3E}">
        <p14:creationId xmlns:p14="http://schemas.microsoft.com/office/powerpoint/2010/main" val="408354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D444C2-8F48-AD73-C3E3-E4ACB454E8DB}"/>
              </a:ext>
            </a:extLst>
          </p:cNvPr>
          <p:cNvSpPr>
            <a:spLocks noGrp="1"/>
          </p:cNvSpPr>
          <p:nvPr>
            <p:ph type="body" sz="quarter" idx="12"/>
          </p:nvPr>
        </p:nvSpPr>
        <p:spPr>
          <a:xfrm>
            <a:off x="424543" y="1639340"/>
            <a:ext cx="5791200" cy="4403467"/>
          </a:xfrm>
        </p:spPr>
        <p:txBody>
          <a:bodyPr/>
          <a:lstStyle/>
          <a:p>
            <a:r>
              <a:rPr lang="en-IN" sz="2000" b="0" dirty="0">
                <a:solidFill>
                  <a:schemeClr val="bg1">
                    <a:lumMod val="95000"/>
                    <a:lumOff val="5000"/>
                  </a:schemeClr>
                </a:solidFill>
                <a:effectLst/>
                <a:latin typeface="Times New Roman" panose="02020603050405020304" pitchFamily="18" charset="0"/>
                <a:cs typeface="Times New Roman" panose="02020603050405020304" pitchFamily="18" charset="0"/>
              </a:rPr>
              <a:t>       </a:t>
            </a:r>
            <a:r>
              <a:rPr lang="en-IN" sz="2000" b="0" dirty="0" err="1">
                <a:solidFill>
                  <a:schemeClr val="bg1">
                    <a:lumMod val="95000"/>
                    <a:lumOff val="5000"/>
                  </a:schemeClr>
                </a:solidFill>
                <a:effectLst/>
                <a:latin typeface="Times New Roman" panose="02020603050405020304" pitchFamily="18" charset="0"/>
                <a:cs typeface="Times New Roman" panose="02020603050405020304" pitchFamily="18" charset="0"/>
              </a:rPr>
              <a:t>df</a:t>
            </a:r>
            <a:r>
              <a:rPr lang="en-IN" sz="2000" b="0" dirty="0">
                <a:solidFill>
                  <a:schemeClr val="bg1">
                    <a:lumMod val="95000"/>
                    <a:lumOff val="5000"/>
                  </a:schemeClr>
                </a:solidFill>
                <a:effectLst/>
                <a:latin typeface="Times New Roman" panose="02020603050405020304" pitchFamily="18" charset="0"/>
                <a:cs typeface="Times New Roman" panose="02020603050405020304" pitchFamily="18" charset="0"/>
              </a:rPr>
              <a:t>['Category'].</a:t>
            </a:r>
            <a:r>
              <a:rPr lang="en-IN" sz="2000" b="0" dirty="0" err="1">
                <a:solidFill>
                  <a:schemeClr val="bg1">
                    <a:lumMod val="95000"/>
                    <a:lumOff val="5000"/>
                  </a:schemeClr>
                </a:solidFill>
                <a:effectLst/>
                <a:latin typeface="Times New Roman" panose="02020603050405020304" pitchFamily="18" charset="0"/>
                <a:cs typeface="Times New Roman" panose="02020603050405020304" pitchFamily="18" charset="0"/>
              </a:rPr>
              <a:t>value_counts</a:t>
            </a:r>
            <a:r>
              <a:rPr lang="en-IN" sz="2000" b="0" dirty="0">
                <a:solidFill>
                  <a:schemeClr val="bg1">
                    <a:lumMod val="95000"/>
                    <a:lumOff val="5000"/>
                  </a:schemeClr>
                </a:solidFill>
                <a:effectLst/>
                <a:latin typeface="Times New Roman" panose="02020603050405020304" pitchFamily="18" charset="0"/>
                <a:cs typeface="Times New Roman" panose="02020603050405020304" pitchFamily="18" charset="0"/>
              </a:rPr>
              <a:t>()</a:t>
            </a:r>
          </a:p>
          <a:p>
            <a:endParaRPr lang="en-IN" sz="2000" dirty="0">
              <a:solidFill>
                <a:schemeClr val="bg1">
                  <a:lumMod val="95000"/>
                  <a:lumOff val="5000"/>
                </a:schemeClr>
              </a:solidFill>
            </a:endParaRPr>
          </a:p>
        </p:txBody>
      </p:sp>
      <p:sp>
        <p:nvSpPr>
          <p:cNvPr id="4" name="Title 3">
            <a:extLst>
              <a:ext uri="{FF2B5EF4-FFF2-40B4-BE49-F238E27FC236}">
                <a16:creationId xmlns:a16="http://schemas.microsoft.com/office/drawing/2014/main" id="{75D58EE2-D5C3-C08C-7596-E589D85C96E3}"/>
              </a:ext>
            </a:extLst>
          </p:cNvPr>
          <p:cNvSpPr>
            <a:spLocks noGrp="1"/>
          </p:cNvSpPr>
          <p:nvPr>
            <p:ph type="title"/>
          </p:nvPr>
        </p:nvSpPr>
        <p:spPr>
          <a:xfrm>
            <a:off x="664141" y="743202"/>
            <a:ext cx="9426916" cy="1126672"/>
          </a:xfrm>
        </p:spPr>
        <p:txBody>
          <a:bodyPr>
            <a:normAutofit/>
          </a:bodyPr>
          <a:lstStyle/>
          <a:p>
            <a:r>
              <a:rPr lang="en-US" sz="2800" b="1" dirty="0">
                <a:solidFill>
                  <a:srgbClr val="000000"/>
                </a:solidFill>
                <a:latin typeface="Times New Roman" panose="02020603050405020304" pitchFamily="18" charset="0"/>
                <a:cs typeface="Times New Roman" panose="02020603050405020304" pitchFamily="18" charset="0"/>
              </a:rPr>
              <a:t>Count the number of products in each category</a:t>
            </a:r>
            <a:endParaRPr lang="en-IN" sz="2800" dirty="0"/>
          </a:p>
        </p:txBody>
      </p:sp>
      <p:pic>
        <p:nvPicPr>
          <p:cNvPr id="5" name="Picture 2">
            <a:extLst>
              <a:ext uri="{FF2B5EF4-FFF2-40B4-BE49-F238E27FC236}">
                <a16:creationId xmlns:a16="http://schemas.microsoft.com/office/drawing/2014/main" id="{AAE34543-6909-8C6D-BE85-4E64F1DC4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0286" y="1726424"/>
            <a:ext cx="4671223" cy="40647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436646C3-D94B-9F39-9536-C575E8C94785}"/>
              </a:ext>
            </a:extLst>
          </p:cNvPr>
          <p:cNvGraphicFramePr>
            <a:graphicFrameLocks noGrp="1"/>
          </p:cNvGraphicFramePr>
          <p:nvPr>
            <p:extLst>
              <p:ext uri="{D42A27DB-BD31-4B8C-83A1-F6EECF244321}">
                <p14:modId xmlns:p14="http://schemas.microsoft.com/office/powerpoint/2010/main" val="2805924454"/>
              </p:ext>
            </p:extLst>
          </p:nvPr>
        </p:nvGraphicFramePr>
        <p:xfrm>
          <a:off x="997969" y="2410362"/>
          <a:ext cx="4379630" cy="2926080"/>
        </p:xfrm>
        <a:graphic>
          <a:graphicData uri="http://schemas.openxmlformats.org/drawingml/2006/table">
            <a:tbl>
              <a:tblPr firstRow="1" bandRow="1">
                <a:tableStyleId>{2D5ABB26-0587-4C30-8999-92F81FD0307C}</a:tableStyleId>
              </a:tblPr>
              <a:tblGrid>
                <a:gridCol w="2189815">
                  <a:extLst>
                    <a:ext uri="{9D8B030D-6E8A-4147-A177-3AD203B41FA5}">
                      <a16:colId xmlns:a16="http://schemas.microsoft.com/office/drawing/2014/main" val="1602045521"/>
                    </a:ext>
                  </a:extLst>
                </a:gridCol>
                <a:gridCol w="2189815">
                  <a:extLst>
                    <a:ext uri="{9D8B030D-6E8A-4147-A177-3AD203B41FA5}">
                      <a16:colId xmlns:a16="http://schemas.microsoft.com/office/drawing/2014/main" val="2153073241"/>
                    </a:ext>
                  </a:extLst>
                </a:gridCol>
              </a:tblGrid>
              <a:tr h="325647">
                <a:tc>
                  <a:txBody>
                    <a:bodyPr/>
                    <a:lstStyle/>
                    <a:p>
                      <a:pPr algn="ctr"/>
                      <a:r>
                        <a:rPr lang="en-IN" b="1" dirty="0">
                          <a:solidFill>
                            <a:schemeClr val="bg1">
                              <a:lumMod val="95000"/>
                              <a:lumOff val="5000"/>
                            </a:schemeClr>
                          </a:solidFill>
                          <a:effectLst/>
                          <a:latin typeface="Times New Roman" panose="02020603050405020304" pitchFamily="18" charset="0"/>
                          <a:cs typeface="Times New Roman" panose="02020603050405020304" pitchFamily="18" charset="0"/>
                        </a:rPr>
                        <a:t>Category</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chemeClr val="tx1"/>
                    </a:solidFill>
                  </a:tcPr>
                </a:tc>
                <a:tc>
                  <a:txBody>
                    <a:bodyPr/>
                    <a:lstStyle/>
                    <a:p>
                      <a:pPr algn="ctr"/>
                      <a:r>
                        <a:rPr lang="en-IN" b="1" dirty="0">
                          <a:solidFill>
                            <a:schemeClr val="bg1">
                              <a:lumMod val="95000"/>
                              <a:lumOff val="5000"/>
                            </a:schemeClr>
                          </a:solidFill>
                          <a:effectLst/>
                          <a:latin typeface="Times New Roman" panose="02020603050405020304" pitchFamily="18" charset="0"/>
                          <a:cs typeface="Times New Roman" panose="02020603050405020304" pitchFamily="18" charset="0"/>
                        </a:rPr>
                        <a:t>Count</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2574207650"/>
                  </a:ext>
                </a:extLst>
              </a:tr>
              <a:tr h="325647">
                <a:tc>
                  <a:txBody>
                    <a:bodyPr/>
                    <a:lstStyle/>
                    <a:p>
                      <a:pPr algn="l" fontAlgn="ctr"/>
                      <a:r>
                        <a:rPr lang="en-IN" b="0" dirty="0">
                          <a:solidFill>
                            <a:schemeClr val="bg1">
                              <a:lumMod val="95000"/>
                              <a:lumOff val="5000"/>
                            </a:schemeClr>
                          </a:solidFill>
                          <a:effectLst/>
                          <a:latin typeface="Times New Roman" panose="02020603050405020304" pitchFamily="18" charset="0"/>
                          <a:cs typeface="Times New Roman" panose="02020603050405020304" pitchFamily="18" charset="0"/>
                        </a:rPr>
                        <a:t>Snacks</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1514</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1882625191"/>
                  </a:ext>
                </a:extLst>
              </a:tr>
              <a:tr h="325647">
                <a:tc>
                  <a:txBody>
                    <a:bodyPr/>
                    <a:lstStyle/>
                    <a:p>
                      <a:pPr algn="l" fontAlgn="ctr"/>
                      <a:r>
                        <a:rPr lang="en-IN" b="0" dirty="0">
                          <a:solidFill>
                            <a:schemeClr val="bg1">
                              <a:lumMod val="95000"/>
                              <a:lumOff val="5000"/>
                            </a:schemeClr>
                          </a:solidFill>
                          <a:effectLst/>
                          <a:latin typeface="Times New Roman" panose="02020603050405020304" pitchFamily="18" charset="0"/>
                          <a:cs typeface="Times New Roman" panose="02020603050405020304" pitchFamily="18" charset="0"/>
                        </a:rPr>
                        <a:t>Eggs, Meat &amp; Fish</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a:solidFill>
                            <a:schemeClr val="bg1">
                              <a:lumMod val="95000"/>
                              <a:lumOff val="5000"/>
                            </a:schemeClr>
                          </a:solidFill>
                          <a:effectLst/>
                          <a:latin typeface="Times New Roman" panose="02020603050405020304" pitchFamily="18" charset="0"/>
                          <a:cs typeface="Times New Roman" panose="02020603050405020304" pitchFamily="18" charset="0"/>
                        </a:rPr>
                        <a:t>1490</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140410751"/>
                  </a:ext>
                </a:extLst>
              </a:tr>
              <a:tr h="325647">
                <a:tc>
                  <a:txBody>
                    <a:bodyPr/>
                    <a:lstStyle/>
                    <a:p>
                      <a:pPr algn="l" fontAlgn="ctr"/>
                      <a:r>
                        <a:rPr lang="en-IN" b="0" dirty="0">
                          <a:solidFill>
                            <a:schemeClr val="bg1">
                              <a:lumMod val="95000"/>
                              <a:lumOff val="5000"/>
                            </a:schemeClr>
                          </a:solidFill>
                          <a:effectLst/>
                          <a:latin typeface="Times New Roman" panose="02020603050405020304" pitchFamily="18" charset="0"/>
                          <a:cs typeface="Times New Roman" panose="02020603050405020304" pitchFamily="18" charset="0"/>
                        </a:rPr>
                        <a:t>Fruits &amp; Veggies</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1418</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2148335812"/>
                  </a:ext>
                </a:extLst>
              </a:tr>
              <a:tr h="325647">
                <a:tc>
                  <a:txBody>
                    <a:bodyPr/>
                    <a:lstStyle/>
                    <a:p>
                      <a:pPr algn="l" fontAlgn="ctr"/>
                      <a:r>
                        <a:rPr lang="en-IN" b="0" dirty="0">
                          <a:solidFill>
                            <a:schemeClr val="bg1">
                              <a:lumMod val="95000"/>
                              <a:lumOff val="5000"/>
                            </a:schemeClr>
                          </a:solidFill>
                          <a:effectLst/>
                          <a:latin typeface="Times New Roman" panose="02020603050405020304" pitchFamily="18" charset="0"/>
                          <a:cs typeface="Times New Roman" panose="02020603050405020304" pitchFamily="18" charset="0"/>
                        </a:rPr>
                        <a:t>Bakery</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1413</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2239765863"/>
                  </a:ext>
                </a:extLst>
              </a:tr>
              <a:tr h="325647">
                <a:tc>
                  <a:txBody>
                    <a:bodyPr/>
                    <a:lstStyle/>
                    <a:p>
                      <a:pPr algn="l" fontAlgn="ctr"/>
                      <a:r>
                        <a:rPr lang="en-IN" b="0" dirty="0">
                          <a:solidFill>
                            <a:schemeClr val="bg1">
                              <a:lumMod val="95000"/>
                              <a:lumOff val="5000"/>
                            </a:schemeClr>
                          </a:solidFill>
                          <a:effectLst/>
                          <a:latin typeface="Times New Roman" panose="02020603050405020304" pitchFamily="18" charset="0"/>
                          <a:cs typeface="Times New Roman" panose="02020603050405020304" pitchFamily="18" charset="0"/>
                        </a:rPr>
                        <a:t>Beverages</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a:solidFill>
                            <a:schemeClr val="bg1">
                              <a:lumMod val="95000"/>
                              <a:lumOff val="5000"/>
                            </a:schemeClr>
                          </a:solidFill>
                          <a:effectLst/>
                          <a:latin typeface="Times New Roman" panose="02020603050405020304" pitchFamily="18" charset="0"/>
                          <a:cs typeface="Times New Roman" panose="02020603050405020304" pitchFamily="18" charset="0"/>
                        </a:rPr>
                        <a:t>1400</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3788674768"/>
                  </a:ext>
                </a:extLst>
              </a:tr>
              <a:tr h="325647">
                <a:tc>
                  <a:txBody>
                    <a:bodyPr/>
                    <a:lstStyle/>
                    <a:p>
                      <a:pPr algn="l" fontAlgn="ctr"/>
                      <a:r>
                        <a:rPr lang="en-IN" b="0" dirty="0">
                          <a:solidFill>
                            <a:schemeClr val="bg1">
                              <a:lumMod val="95000"/>
                              <a:lumOff val="5000"/>
                            </a:schemeClr>
                          </a:solidFill>
                          <a:effectLst/>
                          <a:latin typeface="Times New Roman" panose="02020603050405020304" pitchFamily="18" charset="0"/>
                          <a:cs typeface="Times New Roman" panose="02020603050405020304" pitchFamily="18" charset="0"/>
                        </a:rPr>
                        <a:t>Food Grains</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a:solidFill>
                            <a:schemeClr val="bg1">
                              <a:lumMod val="95000"/>
                              <a:lumOff val="5000"/>
                            </a:schemeClr>
                          </a:solidFill>
                          <a:effectLst/>
                          <a:latin typeface="Times New Roman" panose="02020603050405020304" pitchFamily="18" charset="0"/>
                          <a:cs typeface="Times New Roman" panose="02020603050405020304" pitchFamily="18" charset="0"/>
                        </a:rPr>
                        <a:t>1398</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3889238318"/>
                  </a:ext>
                </a:extLst>
              </a:tr>
              <a:tr h="325647">
                <a:tc>
                  <a:txBody>
                    <a:bodyPr/>
                    <a:lstStyle/>
                    <a:p>
                      <a:pPr algn="l" fontAlgn="ctr"/>
                      <a:r>
                        <a:rPr lang="en-IN" b="0" dirty="0">
                          <a:solidFill>
                            <a:schemeClr val="bg1">
                              <a:lumMod val="95000"/>
                              <a:lumOff val="5000"/>
                            </a:schemeClr>
                          </a:solidFill>
                          <a:effectLst/>
                          <a:latin typeface="Times New Roman" panose="02020603050405020304" pitchFamily="18" charset="0"/>
                          <a:cs typeface="Times New Roman" panose="02020603050405020304" pitchFamily="18" charset="0"/>
                        </a:rPr>
                        <a:t>Oil &amp; Masala</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tc>
                  <a:txBody>
                    <a:bodyPr/>
                    <a:lstStyle/>
                    <a:p>
                      <a:pPr algn="ctr"/>
                      <a:r>
                        <a:rPr lang="en-IN" dirty="0">
                          <a:solidFill>
                            <a:schemeClr val="bg1">
                              <a:lumMod val="95000"/>
                              <a:lumOff val="5000"/>
                            </a:schemeClr>
                          </a:solidFill>
                          <a:effectLst/>
                          <a:latin typeface="Times New Roman" panose="02020603050405020304" pitchFamily="18" charset="0"/>
                          <a:cs typeface="Times New Roman" panose="02020603050405020304" pitchFamily="18" charset="0"/>
                        </a:rPr>
                        <a:t>1361</a:t>
                      </a:r>
                    </a:p>
                  </a:txBody>
                  <a:tcPr anchor="ctr">
                    <a:lnL w="19050" cap="flat" cmpd="sng" algn="ctr">
                      <a:solidFill>
                        <a:schemeClr val="tx2">
                          <a:lumMod val="10000"/>
                        </a:schemeClr>
                      </a:solidFill>
                      <a:prstDash val="solid"/>
                      <a:round/>
                      <a:headEnd type="none" w="med" len="med"/>
                      <a:tailEnd type="none" w="med" len="med"/>
                    </a:lnL>
                    <a:lnR w="19050" cap="flat" cmpd="sng" algn="ctr">
                      <a:solidFill>
                        <a:schemeClr val="tx2">
                          <a:lumMod val="10000"/>
                        </a:schemeClr>
                      </a:solidFill>
                      <a:prstDash val="solid"/>
                      <a:round/>
                      <a:headEnd type="none" w="med" len="med"/>
                      <a:tailEnd type="none" w="med" len="med"/>
                    </a:lnR>
                    <a:lnT w="19050" cap="flat" cmpd="sng" algn="ctr">
                      <a:solidFill>
                        <a:schemeClr val="tx2">
                          <a:lumMod val="10000"/>
                        </a:schemeClr>
                      </a:solidFill>
                      <a:prstDash val="solid"/>
                      <a:round/>
                      <a:headEnd type="none" w="med" len="med"/>
                      <a:tailEnd type="none" w="med" len="med"/>
                    </a:lnT>
                    <a:lnB w="19050" cap="flat" cmpd="sng" algn="ctr">
                      <a:solidFill>
                        <a:schemeClr val="tx2">
                          <a:lumMod val="10000"/>
                        </a:schemeClr>
                      </a:solidFill>
                      <a:prstDash val="solid"/>
                      <a:round/>
                      <a:headEnd type="none" w="med" len="med"/>
                      <a:tailEnd type="none" w="med" len="med"/>
                    </a:lnB>
                  </a:tcPr>
                </a:tc>
                <a:extLst>
                  <a:ext uri="{0D108BD9-81ED-4DB2-BD59-A6C34878D82A}">
                    <a16:rowId xmlns:a16="http://schemas.microsoft.com/office/drawing/2014/main" val="3465401340"/>
                  </a:ext>
                </a:extLst>
              </a:tr>
            </a:tbl>
          </a:graphicData>
        </a:graphic>
      </p:graphicFrame>
      <p:sp>
        <p:nvSpPr>
          <p:cNvPr id="8" name="TextBox 7">
            <a:extLst>
              <a:ext uri="{FF2B5EF4-FFF2-40B4-BE49-F238E27FC236}">
                <a16:creationId xmlns:a16="http://schemas.microsoft.com/office/drawing/2014/main" id="{49193351-B5E9-5837-2249-A5FC575B643C}"/>
              </a:ext>
            </a:extLst>
          </p:cNvPr>
          <p:cNvSpPr txBox="1"/>
          <p:nvPr/>
        </p:nvSpPr>
        <p:spPr>
          <a:xfrm>
            <a:off x="424543" y="6052297"/>
            <a:ext cx="10940143" cy="369332"/>
          </a:xfrm>
          <a:prstGeom prst="rect">
            <a:avLst/>
          </a:prstGeom>
          <a:noFill/>
        </p:spPr>
        <p:txBody>
          <a:bodyPr wrap="square">
            <a:spAutoFit/>
          </a:bodyPr>
          <a:lstStyle/>
          <a:p>
            <a:r>
              <a:rPr lang="en-US" sz="1800" dirty="0">
                <a:solidFill>
                  <a:schemeClr val="bg1">
                    <a:lumMod val="95000"/>
                    <a:lumOff val="5000"/>
                  </a:schemeClr>
                </a:solidFill>
                <a:latin typeface="Times New Roman" panose="02020603050405020304" pitchFamily="18" charset="0"/>
                <a:cs typeface="Times New Roman" panose="02020603050405020304" pitchFamily="18" charset="0"/>
              </a:rPr>
              <a:t>Snacks lead with 1,514 counts, followed by eggs, meat &amp; fish (1,490), while oil &amp; masala (1,361) have the lowest.</a:t>
            </a:r>
            <a:endParaRPr lang="en-IN" sz="18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652914"/>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2.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1742</TotalTime>
  <Words>2209</Words>
  <Application>Microsoft Office PowerPoint</Application>
  <PresentationFormat>Widescreen</PresentationFormat>
  <Paragraphs>473</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Biome Light</vt:lpstr>
      <vt:lpstr>Calibri</vt:lpstr>
      <vt:lpstr>Courier New</vt:lpstr>
      <vt:lpstr>Times New Roman</vt:lpstr>
      <vt:lpstr>Office Theme</vt:lpstr>
      <vt:lpstr>SUPERMART GROCERY SALES - RETAIL ANALYTICS DATASET</vt:lpstr>
      <vt:lpstr>Overview      </vt:lpstr>
      <vt:lpstr>Dataset Structure</vt:lpstr>
      <vt:lpstr>PowerPoint Presentation</vt:lpstr>
      <vt:lpstr>Objectives </vt:lpstr>
      <vt:lpstr>PowerPoint Presentation</vt:lpstr>
      <vt:lpstr>PowerPoint Presentation</vt:lpstr>
      <vt:lpstr>PowerPoint Presentation</vt:lpstr>
      <vt:lpstr>Count the number of products in each category</vt:lpstr>
      <vt:lpstr>Total sales and profit by region  df.groupby('Region')[['Sales','Profit']].sum()  </vt:lpstr>
      <vt:lpstr>Identify the top 5 customers based on their total sales in the dataset </vt:lpstr>
      <vt:lpstr>Monthly Sales Trend</vt:lpstr>
      <vt:lpstr>Correlation Analysis </vt:lpstr>
      <vt:lpstr>Sales Distribution by Year </vt:lpstr>
      <vt:lpstr>Top three cities with the highest sales?</vt:lpstr>
      <vt:lpstr>Average Discount by Category </vt:lpstr>
      <vt:lpstr>Top most profitable products </vt:lpstr>
      <vt:lpstr>Identify which categories contribute the most to total sales.</vt:lpstr>
      <vt:lpstr>Subcategory Sales Performance</vt:lpstr>
      <vt:lpstr>Evaluate the distribution of orders over years.</vt:lpstr>
      <vt:lpstr>How do sales differ between weekdays and weekends</vt:lpstr>
      <vt:lpstr>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ATHUL KRISHNAN</dc:creator>
  <cp:lastModifiedBy>ATHUL KRISHNAN</cp:lastModifiedBy>
  <cp:revision>1</cp:revision>
  <dcterms:created xsi:type="dcterms:W3CDTF">2024-11-16T08:39:53Z</dcterms:created>
  <dcterms:modified xsi:type="dcterms:W3CDTF">2024-11-18T14:34:32Z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