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6" r:id="rId1"/>
  </p:sldMasterIdLst>
  <p:notesMasterIdLst>
    <p:notesMasterId r:id="rId12"/>
  </p:notesMasterIdLst>
  <p:sldIdLst>
    <p:sldId id="256" r:id="rId2"/>
    <p:sldId id="261" r:id="rId3"/>
    <p:sldId id="279" r:id="rId4"/>
    <p:sldId id="280" r:id="rId5"/>
    <p:sldId id="281" r:id="rId6"/>
    <p:sldId id="284" r:id="rId7"/>
    <p:sldId id="283" r:id="rId8"/>
    <p:sldId id="282" r:id="rId9"/>
    <p:sldId id="285" r:id="rId10"/>
    <p:sldId id="278" r:id="rId11"/>
  </p:sldIdLst>
  <p:sldSz cx="9144000" cy="5143500" type="screen16x9"/>
  <p:notesSz cx="6858000" cy="9144000"/>
  <p:embeddedFontLst>
    <p:embeddedFont>
      <p:font typeface="Trebuchet MS" panose="020B0603020202020204" pitchFamily="34" charset="0"/>
      <p:regular r:id="rId13"/>
      <p:bold r:id="rId14"/>
      <p:italic r:id="rId15"/>
      <p:boldItalic r:id="rId16"/>
    </p:embeddedFont>
    <p:embeddedFont>
      <p:font typeface="Wingdings 3" panose="05040102010807070707" pitchFamily="18" charset="2"/>
      <p:regular r:id="rId17"/>
    </p:embeddedFont>
    <p:embeddedFont>
      <p:font typeface="Algerian" panose="04020705040A02060702" pitchFamily="82"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CFA8D8-EBB5-491C-A45E-AB0B8A4C9EAA}">
  <a:tblStyle styleId="{4ECFA8D8-EBB5-491C-A45E-AB0B8A4C9E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E2C74-B431-46D8-8770-FE2DEB3246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6595" autoAdjust="0"/>
  </p:normalViewPr>
  <p:slideViewPr>
    <p:cSldViewPr>
      <p:cViewPr varScale="1">
        <p:scale>
          <a:sx n="112" d="100"/>
          <a:sy n="112" d="100"/>
        </p:scale>
        <p:origin x="451"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071122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70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93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609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63244628"/>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947953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0234991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13882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178912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163828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7098166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00462335"/>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rPr lang="en-US" smtClean="0"/>
              <a:t>Click to edit Master title style</a:t>
            </a:r>
            <a:endParaRPr/>
          </a:p>
        </p:txBody>
      </p:sp>
    </p:spTree>
    <p:extLst>
      <p:ext uri="{BB962C8B-B14F-4D97-AF65-F5344CB8AC3E}">
        <p14:creationId xmlns:p14="http://schemas.microsoft.com/office/powerpoint/2010/main" val="3604405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1"/>
        <p:cNvGrpSpPr/>
        <p:nvPr/>
      </p:nvGrpSpPr>
      <p:grpSpPr>
        <a:xfrm>
          <a:off x="0" y="0"/>
          <a:ext cx="0" cy="0"/>
          <a:chOff x="0" y="0"/>
          <a:chExt cx="0" cy="0"/>
        </a:xfrm>
      </p:grpSpPr>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r>
              <a:rPr lang="en-US" smtClean="0"/>
              <a:t>Click to edit Master title style</a:t>
            </a:r>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smtClean="0"/>
              <a:t>Click to edit Master text styles</a:t>
            </a: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0722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06509573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7F3A2-31CF-41CB-8273-B675704F9D61}"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279006278"/>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32320751"/>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87F3A2-31CF-41CB-8273-B675704F9D61}"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15412447"/>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87F3A2-31CF-41CB-8273-B675704F9D61}"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664229691"/>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7F3A2-31CF-41CB-8273-B675704F9D61}"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4288755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5955182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7F3A2-31CF-41CB-8273-B675704F9D61}"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6571936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A987F3A2-31CF-41CB-8273-B675704F9D61}" type="datetimeFigureOut">
              <a:rPr lang="en-IN" smtClean="0"/>
              <a:t>06-05-2022</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9239222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ransition>
    <p:fade thruBlk="1"/>
  </p:transition>
  <p:timing>
    <p:tnLst>
      <p:par>
        <p:cTn id="1" dur="indefinite" restart="never" nodeType="tmRoot"/>
      </p:par>
    </p:tnLst>
  </p:timing>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Text Placeholder 5"/>
          <p:cNvSpPr txBox="1">
            <a:spLocks/>
          </p:cNvSpPr>
          <p:nvPr/>
        </p:nvSpPr>
        <p:spPr>
          <a:xfrm>
            <a:off x="381000" y="209550"/>
            <a:ext cx="7467600" cy="4419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 name="Text Placeholder 5"/>
          <p:cNvSpPr txBox="1">
            <a:spLocks/>
          </p:cNvSpPr>
          <p:nvPr/>
        </p:nvSpPr>
        <p:spPr>
          <a:xfrm>
            <a:off x="5257800" y="2343150"/>
            <a:ext cx="3429000" cy="23431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Text Placeholder 5"/>
          <p:cNvSpPr txBox="1">
            <a:spLocks/>
          </p:cNvSpPr>
          <p:nvPr/>
        </p:nvSpPr>
        <p:spPr>
          <a:xfrm>
            <a:off x="5181600" y="1962150"/>
            <a:ext cx="3200400" cy="22860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6" name="Text Placeholder 5"/>
          <p:cNvSpPr txBox="1">
            <a:spLocks/>
          </p:cNvSpPr>
          <p:nvPr/>
        </p:nvSpPr>
        <p:spPr>
          <a:xfrm>
            <a:off x="5715000" y="29527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a:ln>
                <a:noFill/>
              </a:ln>
              <a:solidFill>
                <a:schemeClr val="tx1"/>
              </a:solidFill>
              <a:effectLst/>
              <a:uLnTx/>
              <a:uFillTx/>
              <a:latin typeface="Arial"/>
              <a:ea typeface="Arial"/>
              <a:cs typeface="Arial"/>
              <a:sym typeface="Arial"/>
            </a:endParaRPr>
          </a:p>
        </p:txBody>
      </p:sp>
      <p:sp>
        <p:nvSpPr>
          <p:cNvPr id="7" name="Text Placeholder 5"/>
          <p:cNvSpPr txBox="1">
            <a:spLocks/>
          </p:cNvSpPr>
          <p:nvPr/>
        </p:nvSpPr>
        <p:spPr>
          <a:xfrm>
            <a:off x="609600" y="2876550"/>
            <a:ext cx="2667000" cy="17526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1" i="0" u="none" strike="noStrike" kern="0" cap="none" spc="0" normalizeH="0" baseline="0" noProof="0" dirty="0" smtClean="0">
              <a:ln>
                <a:noFill/>
              </a:ln>
              <a:solidFill>
                <a:schemeClr val="tx1"/>
              </a:solidFill>
              <a:effectLst/>
              <a:uLnTx/>
              <a:uFillTx/>
              <a:latin typeface="Arial"/>
              <a:ea typeface="Arial"/>
              <a:cs typeface="Arial"/>
              <a:sym typeface="Arial"/>
            </a:endParaRPr>
          </a:p>
        </p:txBody>
      </p:sp>
      <p:sp>
        <p:nvSpPr>
          <p:cNvPr id="11" name="Title 1"/>
          <p:cNvSpPr>
            <a:spLocks noGrp="1"/>
          </p:cNvSpPr>
          <p:nvPr>
            <p:ph type="ctrTitle"/>
          </p:nvPr>
        </p:nvSpPr>
        <p:spPr>
          <a:xfrm>
            <a:off x="68239" y="8246"/>
            <a:ext cx="7428650" cy="974975"/>
          </a:xfrm>
        </p:spPr>
        <p:txBody>
          <a:bodyPr/>
          <a:lstStyle/>
          <a:p>
            <a:r>
              <a:rPr lang="en-US" sz="3200" dirty="0" smtClean="0"/>
              <a:t>	</a:t>
            </a:r>
            <a:r>
              <a:rPr lang="en-US" sz="3200" b="1" dirty="0" smtClean="0">
                <a:solidFill>
                  <a:schemeClr val="accent2">
                    <a:lumMod val="50000"/>
                  </a:schemeClr>
                </a:solidFill>
                <a:effectLst>
                  <a:outerShdw blurRad="38100" dist="38100" dir="2700000" algn="tl">
                    <a:srgbClr val="000000">
                      <a:alpha val="43137"/>
                    </a:srgbClr>
                  </a:outerShdw>
                </a:effectLst>
              </a:rPr>
              <a:t>GREEN HOUSE MONITORING SYSTEM</a:t>
            </a:r>
            <a:endParaRPr lang="en-IN" sz="3200" b="1" dirty="0">
              <a:solidFill>
                <a:schemeClr val="accent2">
                  <a:lumMod val="50000"/>
                </a:schemeClr>
              </a:solidFill>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040371"/>
            <a:ext cx="3372852" cy="3055379"/>
          </a:xfrm>
          <a:prstGeom prst="rect">
            <a:avLst/>
          </a:prstGeom>
        </p:spPr>
      </p:pic>
      <p:sp>
        <p:nvSpPr>
          <p:cNvPr id="14" name="TextBox 13"/>
          <p:cNvSpPr txBox="1"/>
          <p:nvPr/>
        </p:nvSpPr>
        <p:spPr>
          <a:xfrm>
            <a:off x="395785" y="2520622"/>
            <a:ext cx="1909652" cy="584775"/>
          </a:xfrm>
          <a:prstGeom prst="rect">
            <a:avLst/>
          </a:prstGeom>
          <a:noFill/>
        </p:spPr>
        <p:txBody>
          <a:bodyPr wrap="square" rtlCol="0">
            <a:spAutoFit/>
          </a:bodyPr>
          <a:lstStyle/>
          <a:p>
            <a:r>
              <a:rPr lang="en-US" sz="3200" b="1" dirty="0" smtClean="0">
                <a:solidFill>
                  <a:schemeClr val="accent2">
                    <a:lumMod val="50000"/>
                  </a:schemeClr>
                </a:solidFill>
                <a:latin typeface="+mj-lt"/>
              </a:rPr>
              <a:t>TEAM 38</a:t>
            </a:r>
            <a:endParaRPr lang="en-IN" sz="3200" b="1" dirty="0">
              <a:solidFill>
                <a:schemeClr val="accent2">
                  <a:lumMod val="50000"/>
                </a:schemeClr>
              </a:solidFill>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29"/>
        <p:cNvGrpSpPr/>
        <p:nvPr/>
      </p:nvGrpSpPr>
      <p:grpSpPr>
        <a:xfrm>
          <a:off x="0" y="0"/>
          <a:ext cx="0" cy="0"/>
          <a:chOff x="0" y="0"/>
          <a:chExt cx="0" cy="0"/>
        </a:xfrm>
      </p:grpSpPr>
      <p:sp>
        <p:nvSpPr>
          <p:cNvPr id="330" name="Google Shape;330;p3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331" name="Google Shape;331;p37"/>
          <p:cNvSpPr txBox="1">
            <a:spLocks noGrp="1"/>
          </p:cNvSpPr>
          <p:nvPr>
            <p:ph type="ctrTitle" idx="4294967295"/>
          </p:nvPr>
        </p:nvSpPr>
        <p:spPr>
          <a:xfrm>
            <a:off x="762000" y="3105150"/>
            <a:ext cx="6781800" cy="93821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b="1" dirty="0" smtClean="0">
                <a:solidFill>
                  <a:schemeClr val="accent2">
                    <a:lumMod val="50000"/>
                  </a:schemeClr>
                </a:solidFill>
                <a:effectLst>
                  <a:outerShdw blurRad="38100" dist="38100" dir="2700000" algn="tl">
                    <a:srgbClr val="000000">
                      <a:alpha val="43137"/>
                    </a:srgbClr>
                  </a:outerShdw>
                </a:effectLst>
              </a:rPr>
              <a:t>THANK YOU!</a:t>
            </a:r>
            <a:r>
              <a:rPr lang="en" sz="6000" dirty="0" smtClean="0">
                <a:solidFill>
                  <a:schemeClr val="dk1"/>
                </a:solidFill>
              </a:rPr>
              <a:t/>
            </a:r>
            <a:br>
              <a:rPr lang="en" sz="6000" dirty="0" smtClean="0">
                <a:solidFill>
                  <a:schemeClr val="dk1"/>
                </a:solidFill>
              </a:rPr>
            </a:br>
            <a:endParaRPr sz="6000" dirty="0">
              <a:solidFill>
                <a:schemeClr val="dk1"/>
              </a:solidFill>
            </a:endParaRPr>
          </a:p>
        </p:txBody>
      </p:sp>
      <p:sp>
        <p:nvSpPr>
          <p:cNvPr id="332" name="Google Shape;332;p37"/>
          <p:cNvSpPr txBox="1">
            <a:spLocks noGrp="1"/>
          </p:cNvSpPr>
          <p:nvPr>
            <p:ph type="subTitle" idx="4294967295"/>
          </p:nvPr>
        </p:nvSpPr>
        <p:spPr>
          <a:xfrm>
            <a:off x="0" y="2419350"/>
            <a:ext cx="1773238" cy="9906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endParaRPr lang="en-US" sz="1800" b="1" dirty="0" smtClean="0">
              <a:solidFill>
                <a:schemeClr val="lt1"/>
              </a:solidFill>
            </a:endParaRPr>
          </a:p>
          <a:p>
            <a:pPr marL="0" lvl="0" indent="0" algn="ctr" rtl="0">
              <a:spcBef>
                <a:spcPts val="600"/>
              </a:spcBef>
              <a:spcAft>
                <a:spcPts val="0"/>
              </a:spcAft>
              <a:buNone/>
            </a:pPr>
            <a:endParaRPr lang="en-US" sz="1800" b="1" dirty="0" smtClean="0">
              <a:solidFill>
                <a:schemeClr val="lt1"/>
              </a:solidFill>
            </a:endParaRPr>
          </a:p>
        </p:txBody>
      </p:sp>
      <p:sp>
        <p:nvSpPr>
          <p:cNvPr id="334" name="Google Shape;334;p37"/>
          <p:cNvSpPr/>
          <p:nvPr/>
        </p:nvSpPr>
        <p:spPr>
          <a:xfrm>
            <a:off x="4206245" y="1167159"/>
            <a:ext cx="731514" cy="67564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6163800" y="590550"/>
            <a:ext cx="1684800" cy="1684800"/>
            <a:chOff x="2362200" y="1000402"/>
            <a:chExt cx="1684800" cy="1684800"/>
          </a:xfrm>
        </p:grpSpPr>
        <p:sp>
          <p:nvSpPr>
            <p:cNvPr id="333" name="Google Shape;333;p37"/>
            <p:cNvSpPr/>
            <p:nvPr/>
          </p:nvSpPr>
          <p:spPr>
            <a:xfrm>
              <a:off x="2362200" y="1000402"/>
              <a:ext cx="1684800" cy="1684800"/>
            </a:xfrm>
            <a:prstGeom prst="ellipse">
              <a:avLst/>
            </a:prstGeom>
            <a:solidFill>
              <a:schemeClr val="accent2"/>
            </a:solidFill>
            <a:ln>
              <a:noFill/>
            </a:ln>
            <a:effectLst>
              <a:outerShdw blurRad="242888" dist="85725" dir="5400000" algn="bl" rotWithShape="0">
                <a:schemeClr val="dk2">
                  <a:alpha val="6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4;p37"/>
            <p:cNvSpPr/>
            <p:nvPr/>
          </p:nvSpPr>
          <p:spPr>
            <a:xfrm>
              <a:off x="2895600" y="1428750"/>
              <a:ext cx="731514" cy="675643"/>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0" y="285750"/>
            <a:ext cx="69324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t>	</a:t>
            </a:r>
            <a:r>
              <a:rPr lang="en" sz="3200" b="1" dirty="0" smtClean="0">
                <a:solidFill>
                  <a:schemeClr val="accent2">
                    <a:lumMod val="50000"/>
                  </a:schemeClr>
                </a:solidFill>
                <a:effectLst>
                  <a:outerShdw blurRad="38100" dist="38100" dir="2700000" algn="tl">
                    <a:srgbClr val="000000">
                      <a:alpha val="43137"/>
                    </a:srgbClr>
                  </a:outerShdw>
                </a:effectLst>
              </a:rPr>
              <a:t>CONTENTS</a:t>
            </a:r>
            <a:endParaRPr sz="3200" b="1" dirty="0">
              <a:solidFill>
                <a:schemeClr val="accent2">
                  <a:lumMod val="50000"/>
                </a:schemeClr>
              </a:solidFill>
              <a:effectLst>
                <a:outerShdw blurRad="38100" dist="38100" dir="2700000" algn="tl">
                  <a:srgbClr val="000000">
                    <a:alpha val="43137"/>
                  </a:srgbClr>
                </a:outerShdw>
              </a:effectLst>
            </a:endParaRPr>
          </a:p>
        </p:txBody>
      </p:sp>
      <p:sp>
        <p:nvSpPr>
          <p:cNvPr id="124" name="Google Shape;124;p20"/>
          <p:cNvSpPr txBox="1">
            <a:spLocks noGrp="1"/>
          </p:cNvSpPr>
          <p:nvPr>
            <p:ph type="body" idx="1"/>
          </p:nvPr>
        </p:nvSpPr>
        <p:spPr>
          <a:xfrm>
            <a:off x="228600" y="1200150"/>
            <a:ext cx="8915400" cy="3733800"/>
          </a:xfrm>
          <a:prstGeom prst="rect">
            <a:avLst/>
          </a:prstGeom>
        </p:spPr>
        <p:txBody>
          <a:bodyPr spcFirstLastPara="1" wrap="square" lIns="0" tIns="0" rIns="0" bIns="0" anchor="t" anchorCtr="0">
            <a:noAutofit/>
          </a:bodyPr>
          <a:lstStyle/>
          <a:p>
            <a:pPr lvl="0" indent="-368300">
              <a:spcBef>
                <a:spcPts val="600"/>
              </a:spcBef>
              <a:buSzPts val="2200"/>
              <a:buChar char="⬩"/>
            </a:pPr>
            <a:endParaRPr lang="en-US" sz="1800" dirty="0" smtClean="0"/>
          </a:p>
          <a:p>
            <a:pPr lvl="0" indent="-368300">
              <a:spcBef>
                <a:spcPts val="600"/>
              </a:spcBef>
              <a:buSzPts val="2200"/>
              <a:buChar char="⬩"/>
            </a:pPr>
            <a:endParaRPr lang="en-US" sz="1800" dirty="0"/>
          </a:p>
          <a:p>
            <a:pPr marL="374650" indent="-285750">
              <a:spcBef>
                <a:spcPts val="600"/>
              </a:spcBef>
              <a:buSzPts val="2200"/>
              <a:buFont typeface="Arial" panose="020B0604020202020204" pitchFamily="34" charset="0"/>
              <a:buChar char="•"/>
            </a:pPr>
            <a:r>
              <a:rPr lang="en-US" sz="1800" dirty="0" smtClean="0"/>
              <a:t>PROBLEM  STATEMENT</a:t>
            </a:r>
          </a:p>
          <a:p>
            <a:pPr marL="374650" indent="-285750">
              <a:spcBef>
                <a:spcPts val="600"/>
              </a:spcBef>
              <a:buSzPts val="2200"/>
              <a:buFont typeface="Arial" panose="020B0604020202020204" pitchFamily="34" charset="0"/>
              <a:buChar char="•"/>
            </a:pPr>
            <a:r>
              <a:rPr lang="en-US" sz="1800" dirty="0" smtClean="0"/>
              <a:t>OUTCOMES</a:t>
            </a:r>
          </a:p>
          <a:p>
            <a:pPr marL="374650" lvl="0" indent="-285750">
              <a:spcBef>
                <a:spcPts val="600"/>
              </a:spcBef>
              <a:buSzPts val="2200"/>
              <a:buFont typeface="Arial" panose="020B0604020202020204" pitchFamily="34" charset="0"/>
              <a:buChar char="•"/>
            </a:pPr>
            <a:r>
              <a:rPr lang="en-US" sz="1800" dirty="0" smtClean="0"/>
              <a:t>IMPACT</a:t>
            </a:r>
          </a:p>
          <a:p>
            <a:pPr marL="374650" lvl="0" indent="-285750">
              <a:spcBef>
                <a:spcPts val="600"/>
              </a:spcBef>
              <a:buSzPts val="2200"/>
              <a:buFont typeface="Arial" panose="020B0604020202020204" pitchFamily="34" charset="0"/>
              <a:buChar char="•"/>
            </a:pPr>
            <a:r>
              <a:rPr lang="en-US" sz="1800" dirty="0" smtClean="0"/>
              <a:t>DESCRIPTION</a:t>
            </a:r>
          </a:p>
          <a:p>
            <a:pPr marL="374650" lvl="0" indent="-285750">
              <a:spcBef>
                <a:spcPts val="600"/>
              </a:spcBef>
              <a:buSzPts val="2200"/>
              <a:buFont typeface="Arial" panose="020B0604020202020204" pitchFamily="34" charset="0"/>
              <a:buChar char="•"/>
            </a:pPr>
            <a:r>
              <a:rPr lang="en-US" sz="1800" dirty="0" smtClean="0"/>
              <a:t>ARCHITECTURE</a:t>
            </a:r>
          </a:p>
          <a:p>
            <a:pPr marL="374650" lvl="0" indent="-285750">
              <a:spcBef>
                <a:spcPts val="600"/>
              </a:spcBef>
              <a:buSzPts val="2200"/>
              <a:buFont typeface="Arial" panose="020B0604020202020204" pitchFamily="34" charset="0"/>
              <a:buChar char="•"/>
            </a:pPr>
            <a:r>
              <a:rPr lang="en-US" sz="1800" dirty="0" smtClean="0"/>
              <a:t>DEMO</a:t>
            </a:r>
          </a:p>
          <a:p>
            <a:pPr marL="88900" lvl="0" indent="0">
              <a:spcBef>
                <a:spcPts val="600"/>
              </a:spcBef>
              <a:buSzPts val="2200"/>
              <a:buNone/>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marL="374650" lvl="0" indent="-285750">
              <a:spcBef>
                <a:spcPts val="600"/>
              </a:spcBef>
              <a:buSzPts val="2200"/>
              <a:buFont typeface="Arial" panose="020B0604020202020204" pitchFamily="34" charset="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lang="en-US" sz="1800" dirty="0" smtClean="0"/>
          </a:p>
          <a:p>
            <a:pPr lvl="0" indent="-368300">
              <a:spcBef>
                <a:spcPts val="600"/>
              </a:spcBef>
              <a:buSzPts val="2200"/>
              <a:buChar char="⬩"/>
            </a:pPr>
            <a:endParaRPr sz="1800" dirty="0"/>
          </a:p>
        </p:txBody>
      </p:sp>
      <p:sp>
        <p:nvSpPr>
          <p:cNvPr id="125" name="Google Shape;125;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08600" cy="593700"/>
          </a:xfrm>
        </p:spPr>
        <p:txBody>
          <a:bodyPr/>
          <a:lstStyle/>
          <a:p>
            <a:r>
              <a:rPr lang="en-US" sz="3200" dirty="0" smtClean="0"/>
              <a:t>	</a:t>
            </a:r>
            <a:r>
              <a:rPr lang="en-US" sz="3200" dirty="0" smtClean="0"/>
              <a:t> </a:t>
            </a:r>
            <a:r>
              <a:rPr lang="en-US" sz="3200" b="1" dirty="0" smtClean="0">
                <a:solidFill>
                  <a:schemeClr val="accent2">
                    <a:lumMod val="50000"/>
                  </a:schemeClr>
                </a:solidFill>
                <a:effectLst>
                  <a:outerShdw blurRad="38100" dist="38100" dir="2700000" algn="tl">
                    <a:srgbClr val="000000">
                      <a:alpha val="43137"/>
                    </a:srgbClr>
                  </a:outerShdw>
                </a:effectLst>
              </a:rPr>
              <a:t>PROBLEM </a:t>
            </a:r>
            <a:r>
              <a:rPr lang="en-US" sz="3200" b="1" dirty="0" smtClean="0">
                <a:solidFill>
                  <a:schemeClr val="accent2">
                    <a:lumMod val="50000"/>
                  </a:schemeClr>
                </a:solidFill>
                <a:effectLst>
                  <a:outerShdw blurRad="38100" dist="38100" dir="2700000" algn="tl">
                    <a:srgbClr val="000000">
                      <a:alpha val="43137"/>
                    </a:srgbClr>
                  </a:outerShdw>
                </a:effectLst>
              </a:rPr>
              <a:t>STATEMENT</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457201" y="1123950"/>
            <a:ext cx="8095176" cy="3352800"/>
          </a:xfrm>
        </p:spPr>
        <p:txBody>
          <a:bodyPr/>
          <a:lstStyle/>
          <a:p>
            <a:pPr>
              <a:buNone/>
            </a:pPr>
            <a:r>
              <a:rPr lang="en-US" sz="1800" dirty="0" smtClean="0"/>
              <a:t>These are the problems faced in current greenhouse monitoring  systems</a:t>
            </a:r>
          </a:p>
          <a:p>
            <a:pPr>
              <a:buFont typeface="Arial" pitchFamily="34" charset="0"/>
              <a:buChar char="•"/>
            </a:pPr>
            <a:endParaRPr lang="en-US" sz="1600" dirty="0" smtClean="0"/>
          </a:p>
          <a:p>
            <a:pPr marL="76200" indent="0">
              <a:buNone/>
            </a:pPr>
            <a:endParaRPr lang="en-US" sz="1600" dirty="0" smtClean="0"/>
          </a:p>
          <a:p>
            <a:pPr>
              <a:buFont typeface="Arial" pitchFamily="34" charset="0"/>
              <a:buChar char="•"/>
            </a:pPr>
            <a:r>
              <a:rPr lang="en-US" sz="1600" dirty="0" smtClean="0"/>
              <a:t>Different   behaviors  of  plants  under  different  conditions</a:t>
            </a:r>
          </a:p>
          <a:p>
            <a:pPr marL="76200" indent="0">
              <a:buNone/>
            </a:pPr>
            <a:endParaRPr lang="en-US" sz="1600" dirty="0" smtClean="0"/>
          </a:p>
          <a:p>
            <a:pPr>
              <a:buFont typeface="Arial" pitchFamily="34" charset="0"/>
              <a:buChar char="•"/>
            </a:pPr>
            <a:r>
              <a:rPr lang="en-US" sz="1600" dirty="0" smtClean="0"/>
              <a:t>Various disorders of plants</a:t>
            </a:r>
          </a:p>
          <a:p>
            <a:pPr>
              <a:buFont typeface="Arial" pitchFamily="34" charset="0"/>
              <a:buChar char="•"/>
            </a:pPr>
            <a:endParaRPr lang="en-US" sz="1600" dirty="0" smtClean="0"/>
          </a:p>
          <a:p>
            <a:pPr>
              <a:buFont typeface="Arial" pitchFamily="34" charset="0"/>
              <a:buChar char="•"/>
            </a:pPr>
            <a:r>
              <a:rPr lang="en-US" sz="1600" dirty="0" smtClean="0"/>
              <a:t>Taking manual measurements of information of the plants</a:t>
            </a:r>
          </a:p>
          <a:p>
            <a:pPr>
              <a:buFont typeface="Arial" pitchFamily="34" charset="0"/>
              <a:buChar char="•"/>
            </a:pPr>
            <a:endParaRPr lang="en-US" sz="1600" dirty="0" smtClean="0"/>
          </a:p>
          <a:p>
            <a:pPr>
              <a:buFont typeface="Arial" pitchFamily="34" charset="0"/>
              <a:buChar char="•"/>
            </a:pPr>
            <a:r>
              <a:rPr lang="en-US" sz="1600" dirty="0" smtClean="0"/>
              <a:t>Inefficiency of labor system</a:t>
            </a:r>
          </a:p>
          <a:p>
            <a:pPr>
              <a:buFont typeface="Arial" pitchFamily="34" charset="0"/>
              <a:buChar char="•"/>
            </a:pPr>
            <a:endParaRPr lang="en-US" sz="1600" dirty="0" smtClean="0"/>
          </a:p>
          <a:p>
            <a:pPr>
              <a:buFont typeface="Arial" pitchFamily="34" charset="0"/>
              <a:buChar char="•"/>
            </a:pPr>
            <a:r>
              <a:rPr lang="en-US" sz="1600" dirty="0" smtClean="0"/>
              <a:t> Unnecessary higher cost for maintenance</a:t>
            </a:r>
          </a:p>
          <a:p>
            <a:pPr algn="ctr">
              <a:buNone/>
            </a:pPr>
            <a:endParaRPr lang="en-US" sz="1600"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313400" cy="593700"/>
          </a:xfrm>
        </p:spPr>
        <p:txBody>
          <a:bodyPr/>
          <a:lstStyle/>
          <a:p>
            <a:r>
              <a:rPr lang="en-US" sz="3200" b="1" dirty="0" smtClean="0">
                <a:effectLst>
                  <a:outerShdw blurRad="38100" dist="38100" dir="2700000" algn="tl">
                    <a:srgbClr val="000000">
                      <a:alpha val="43137"/>
                    </a:srgbClr>
                  </a:outerShdw>
                </a:effectLst>
              </a:rPr>
              <a:t>	</a:t>
            </a:r>
            <a:r>
              <a:rPr lang="en-US" sz="3200" b="1" dirty="0" smtClean="0">
                <a:solidFill>
                  <a:schemeClr val="accent2">
                    <a:lumMod val="50000"/>
                  </a:schemeClr>
                </a:solidFill>
                <a:effectLst>
                  <a:outerShdw blurRad="38100" dist="38100" dir="2700000" algn="tl">
                    <a:srgbClr val="000000">
                      <a:alpha val="43137"/>
                    </a:srgbClr>
                  </a:outerShdw>
                </a:effectLst>
              </a:rPr>
              <a:t>OUTCOMES</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152400" y="895350"/>
            <a:ext cx="8153400" cy="4038600"/>
          </a:xfrm>
        </p:spPr>
        <p:txBody>
          <a:bodyPr/>
          <a:lstStyle/>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r>
              <a:rPr lang="en-US" sz="1600" dirty="0" smtClean="0"/>
              <a:t>Higher cost for maintenance-In current greenhouses, the workers continuously observe the plant growth. In that case, workers will be tired and labor system would be inefficient. So, there would be an unnecessary higher cost for maintenance.</a:t>
            </a:r>
          </a:p>
          <a:p>
            <a:endParaRPr lang="en-US" sz="1600" dirty="0" smtClean="0"/>
          </a:p>
          <a:p>
            <a:pPr>
              <a:buNone/>
            </a:pPr>
            <a:endParaRPr lang="en-US" sz="1600" u="sng" dirty="0" smtClean="0"/>
          </a:p>
          <a:p>
            <a:pPr>
              <a:buFont typeface="Arial" pitchFamily="34" charset="0"/>
              <a:buChar char="•"/>
            </a:pPr>
            <a:r>
              <a:rPr lang="en-US" sz="1600" dirty="0" smtClean="0"/>
              <a:t>Harvest  wastage –  Plants respond differently under  unbalanced environmental conditions and can have different kinds of disorders. It leads to production failures in greenhouses. As well, the crop yield may not be harvested at the right moment. </a:t>
            </a:r>
          </a:p>
          <a:p>
            <a:pPr>
              <a:buFont typeface="Arial" pitchFamily="34" charset="0"/>
              <a:buChar char="•"/>
            </a:pPr>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50"/>
            <a:ext cx="7084800" cy="593700"/>
          </a:xfrm>
        </p:spPr>
        <p:txBody>
          <a:bodyPr/>
          <a:lstStyle/>
          <a:p>
            <a:r>
              <a:rPr lang="en-US" sz="3200" dirty="0" smtClean="0"/>
              <a:t>	</a:t>
            </a:r>
            <a:r>
              <a:rPr lang="en-US" sz="3200" b="1" dirty="0" smtClean="0">
                <a:solidFill>
                  <a:schemeClr val="accent2">
                    <a:lumMod val="50000"/>
                  </a:schemeClr>
                </a:solidFill>
                <a:effectLst>
                  <a:outerShdw blurRad="38100" dist="38100" dir="2700000" algn="tl">
                    <a:srgbClr val="000000">
                      <a:alpha val="43137"/>
                    </a:srgbClr>
                  </a:outerShdw>
                </a:effectLst>
              </a:rPr>
              <a:t>IMPACT</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457199" y="1513148"/>
            <a:ext cx="8495977" cy="3268401"/>
          </a:xfrm>
        </p:spPr>
        <p:txBody>
          <a:bodyPr/>
          <a:lstStyle/>
          <a:p>
            <a:pPr>
              <a:buFont typeface="Arial" pitchFamily="34" charset="0"/>
              <a:buChar char="•"/>
            </a:pPr>
            <a:r>
              <a:rPr lang="en-US" sz="1600" dirty="0" smtClean="0"/>
              <a:t>Plant Diseases</a:t>
            </a:r>
          </a:p>
          <a:p>
            <a:pPr>
              <a:buFont typeface="Arial" pitchFamily="34" charset="0"/>
              <a:buChar char="•"/>
            </a:pPr>
            <a:r>
              <a:rPr lang="en-US" sz="1600" dirty="0" smtClean="0"/>
              <a:t>Huge Harvest Wastage</a:t>
            </a:r>
          </a:p>
          <a:p>
            <a:pPr>
              <a:buFont typeface="Arial" pitchFamily="34" charset="0"/>
              <a:buChar char="•"/>
            </a:pPr>
            <a:r>
              <a:rPr lang="en-US" sz="1600" dirty="0" smtClean="0"/>
              <a:t>Unnecessary Expensive Maintenance</a:t>
            </a:r>
          </a:p>
          <a:p>
            <a:pPr>
              <a:buNone/>
            </a:pPr>
            <a:r>
              <a:rPr lang="en-US" sz="1600" dirty="0" smtClean="0"/>
              <a:t>       </a:t>
            </a:r>
          </a:p>
          <a:p>
            <a:pPr algn="just">
              <a:buNone/>
            </a:pPr>
            <a:r>
              <a:rPr lang="en-US" sz="1600" dirty="0" smtClean="0"/>
              <a:t>	These key problems have been observed as the major issues in current Greenhouse Systems. We simulated the development of image analysis and computer vision methods. So “</a:t>
            </a:r>
            <a:r>
              <a:rPr lang="en-US" sz="1600" b="1" dirty="0" smtClean="0"/>
              <a:t>Greenhouse Monitoring System based on image spectral Data</a:t>
            </a:r>
            <a:r>
              <a:rPr lang="en-US" sz="1600" dirty="0" smtClean="0"/>
              <a:t>” will make high impact on maximizing the harvest and reduce maintenance cost in Greenhouses by tracking the phases of plant harvest, identifying any plant disorder and tracking the plant growth.</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6475200" cy="593700"/>
          </a:xfrm>
        </p:spPr>
        <p:txBody>
          <a:bodyPr/>
          <a:lstStyle/>
          <a:p>
            <a:r>
              <a:rPr lang="en-US" dirty="0" smtClean="0"/>
              <a:t>	</a:t>
            </a:r>
            <a:r>
              <a:rPr lang="en-US" sz="3200" b="1" dirty="0" smtClean="0">
                <a:solidFill>
                  <a:schemeClr val="accent2">
                    <a:lumMod val="50000"/>
                  </a:schemeClr>
                </a:solidFill>
                <a:effectLst>
                  <a:outerShdw blurRad="38100" dist="38100" dir="2700000" algn="tl">
                    <a:srgbClr val="000000">
                      <a:alpha val="43137"/>
                    </a:srgbClr>
                  </a:outerShdw>
                </a:effectLst>
              </a:rPr>
              <a:t>DESCRIPTION</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961" y="916296"/>
            <a:ext cx="8458200" cy="3962400"/>
          </a:xfrm>
        </p:spPr>
        <p:txBody>
          <a:bodyPr/>
          <a:lstStyle/>
          <a:p>
            <a:pPr marL="76200" indent="0">
              <a:buNone/>
            </a:pPr>
            <a:endParaRPr lang="en-US" sz="1600" dirty="0" smtClean="0"/>
          </a:p>
          <a:p>
            <a:pPr marL="76200" indent="0">
              <a:buNone/>
            </a:pPr>
            <a:r>
              <a:rPr lang="en-US" sz="1800" dirty="0" smtClean="0"/>
              <a:t>	 Functionalities </a:t>
            </a:r>
            <a:r>
              <a:rPr lang="en-US" sz="1800" dirty="0"/>
              <a:t>of the system</a:t>
            </a:r>
          </a:p>
          <a:p>
            <a:pPr marL="76200" indent="0">
              <a:buNone/>
            </a:pPr>
            <a:endParaRPr lang="en-US" sz="1600" dirty="0"/>
          </a:p>
          <a:p>
            <a:pPr marL="76200" indent="0">
              <a:buNone/>
            </a:pPr>
            <a:endParaRPr lang="en-US" sz="1600" dirty="0" smtClean="0"/>
          </a:p>
          <a:p>
            <a:pPr lvl="1">
              <a:buFont typeface="Arial" panose="020B0604020202020204" pitchFamily="34" charset="0"/>
              <a:buChar char="•"/>
            </a:pPr>
            <a:r>
              <a:rPr lang="en-US" sz="1600" dirty="0" smtClean="0"/>
              <a:t>Extract </a:t>
            </a:r>
            <a:r>
              <a:rPr lang="en-US" sz="1600" dirty="0"/>
              <a:t>images from the video file.</a:t>
            </a:r>
          </a:p>
          <a:p>
            <a:pPr lvl="1">
              <a:buFont typeface="Arial" panose="020B0604020202020204" pitchFamily="34" charset="0"/>
              <a:buChar char="•"/>
            </a:pPr>
            <a:r>
              <a:rPr lang="en-US" sz="1600" dirty="0"/>
              <a:t>Extract features from images.</a:t>
            </a:r>
          </a:p>
          <a:p>
            <a:pPr lvl="1">
              <a:buFont typeface="Arial" panose="020B0604020202020204" pitchFamily="34" charset="0"/>
              <a:buChar char="•"/>
            </a:pPr>
            <a:r>
              <a:rPr lang="en-US" sz="1600" dirty="0"/>
              <a:t>Store those images and features in a database.</a:t>
            </a:r>
          </a:p>
          <a:p>
            <a:pPr lvl="1">
              <a:buFont typeface="Arial" panose="020B0604020202020204" pitchFamily="34" charset="0"/>
              <a:buChar char="•"/>
            </a:pPr>
            <a:r>
              <a:rPr lang="en-US" sz="1600" dirty="0"/>
              <a:t>Data processing and data analysis using ML Model</a:t>
            </a:r>
          </a:p>
          <a:p>
            <a:pPr lvl="1">
              <a:buFont typeface="Arial" panose="020B0604020202020204" pitchFamily="34" charset="0"/>
              <a:buChar char="•"/>
            </a:pPr>
            <a:r>
              <a:rPr lang="en-US" sz="1600" dirty="0"/>
              <a:t>Data Visualization</a:t>
            </a:r>
          </a:p>
          <a:p>
            <a:pPr lvl="1">
              <a:buFont typeface="Arial" panose="020B0604020202020204" pitchFamily="34" charset="0"/>
              <a:buChar char="•"/>
            </a:pPr>
            <a:r>
              <a:rPr lang="en-US" sz="1600" dirty="0"/>
              <a:t>Data Prediction and generate reports</a:t>
            </a:r>
          </a:p>
          <a:p>
            <a:pPr>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8153400" cy="593700"/>
          </a:xfrm>
        </p:spPr>
        <p:txBody>
          <a:bodyPr/>
          <a:lstStyle/>
          <a:p>
            <a:r>
              <a:rPr lang="en-US" dirty="0" smtClean="0"/>
              <a:t>	</a:t>
            </a:r>
            <a:r>
              <a:rPr lang="en-US" sz="3200" b="1" dirty="0" smtClean="0">
                <a:solidFill>
                  <a:schemeClr val="accent2">
                    <a:lumMod val="50000"/>
                  </a:schemeClr>
                </a:solidFill>
                <a:effectLst>
                  <a:outerShdw blurRad="38100" dist="38100" dir="2700000" algn="tl">
                    <a:srgbClr val="000000">
                      <a:alpha val="43137"/>
                    </a:srgbClr>
                  </a:outerShdw>
                </a:effectLst>
              </a:rPr>
              <a:t>ARCHITECTURE</a:t>
            </a:r>
            <a:endParaRPr lang="en-US" sz="3200" b="1" dirty="0">
              <a:solidFill>
                <a:schemeClr val="accent2">
                  <a:lumMod val="50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6200" y="819150"/>
            <a:ext cx="7848600" cy="4248099"/>
          </a:xfrm>
        </p:spPr>
        <p:txBody>
          <a:bodyPr/>
          <a:lstStyle/>
          <a:p>
            <a:pPr marL="76200" indent="0">
              <a:buNone/>
            </a:pP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45" y="819150"/>
            <a:ext cx="6064155" cy="37179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1450"/>
            <a:ext cx="7467600" cy="18859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76200" indent="0">
              <a:buNone/>
            </a:pPr>
            <a:r>
              <a:rPr lang="en-US" dirty="0"/>
              <a:t> </a:t>
            </a:r>
            <a:r>
              <a:rPr lang="en-US" dirty="0" smtClean="0"/>
              <a:t>                                                          </a:t>
            </a:r>
          </a:p>
          <a:p>
            <a:pPr marL="76200" indent="0">
              <a:buNone/>
            </a:pPr>
            <a:r>
              <a:rPr lang="en-US" sz="4000" dirty="0">
                <a:solidFill>
                  <a:schemeClr val="tx1"/>
                </a:solidFill>
                <a:latin typeface="Algerian" panose="04020705040A02060702" pitchFamily="82" charset="0"/>
              </a:rPr>
              <a:t> </a:t>
            </a:r>
            <a:r>
              <a:rPr lang="en-US" sz="4000" dirty="0" smtClean="0">
                <a:solidFill>
                  <a:schemeClr val="tx1"/>
                </a:solidFill>
                <a:latin typeface="Algerian" panose="04020705040A02060702" pitchFamily="82" charset="0"/>
              </a:rPr>
              <a:t>               </a:t>
            </a:r>
            <a:r>
              <a:rPr lang="en-US" sz="4000" dirty="0" smtClean="0">
                <a:solidFill>
                  <a:schemeClr val="tx1"/>
                </a:solidFill>
                <a:latin typeface="Algerian" panose="04020705040A02060702" pitchFamily="82" charset="0"/>
              </a:rPr>
              <a:t> </a:t>
            </a:r>
            <a:r>
              <a:rPr lang="en-US" sz="6000" b="1" dirty="0" smtClean="0">
                <a:solidFill>
                  <a:schemeClr val="accent2">
                    <a:lumMod val="50000"/>
                  </a:schemeClr>
                </a:solidFill>
                <a:effectLst>
                  <a:outerShdw blurRad="38100" dist="38100" dir="2700000" algn="tl">
                    <a:srgbClr val="000000">
                      <a:alpha val="43137"/>
                    </a:srgbClr>
                  </a:outerShdw>
                </a:effectLst>
                <a:cs typeface="Arial" panose="020B0604020202020204" pitchFamily="34" charset="0"/>
              </a:rPr>
              <a:t>DEMO </a:t>
            </a:r>
            <a:r>
              <a:rPr lang="en-US" sz="6000" b="1" dirty="0" smtClean="0">
                <a:solidFill>
                  <a:schemeClr val="accent2">
                    <a:lumMod val="50000"/>
                  </a:schemeClr>
                </a:solidFill>
                <a:effectLst>
                  <a:outerShdw blurRad="38100" dist="38100" dir="2700000" algn="tl">
                    <a:srgbClr val="000000">
                      <a:alpha val="43137"/>
                    </a:srgbClr>
                  </a:outerShdw>
                </a:effectLst>
              </a:rPr>
              <a:t>&amp; 			ANIMATED VIDEO</a:t>
            </a:r>
            <a:endParaRPr lang="en-US" sz="6000" b="1" dirty="0">
              <a:solidFill>
                <a:schemeClr val="accent2">
                  <a:lumMod val="50000"/>
                </a:schemeClr>
              </a:solidFill>
              <a:effectLst>
                <a:outerShdw blurRad="38100" dist="38100" dir="2700000" algn="tl">
                  <a:srgbClr val="000000">
                    <a:alpha val="43137"/>
                  </a:srgbClr>
                </a:outerShdw>
              </a:effectLst>
              <a:cs typeface="Arial"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endParaRPr lang="en-US" dirty="0"/>
          </a:p>
          <a:p>
            <a:pPr marL="76200" indent="0">
              <a:buNone/>
            </a:pPr>
            <a:r>
              <a:rPr lang="en-US" dirty="0" smtClean="0"/>
              <a:t>                         </a:t>
            </a:r>
          </a:p>
          <a:p>
            <a:pPr marL="76200" indent="0">
              <a:buNone/>
            </a:pPr>
            <a:r>
              <a:rPr lang="en-US" dirty="0"/>
              <a:t> </a:t>
            </a:r>
            <a:r>
              <a:rPr lang="en-US" dirty="0" smtClean="0"/>
              <a:t>                                      </a:t>
            </a:r>
            <a:r>
              <a:rPr lang="en-US" sz="6000" b="1" dirty="0" smtClean="0">
                <a:solidFill>
                  <a:schemeClr val="accent2">
                    <a:lumMod val="50000"/>
                  </a:schemeClr>
                </a:solidFill>
                <a:effectLst>
                  <a:outerShdw blurRad="38100" dist="38100" dir="2700000" algn="tl">
                    <a:srgbClr val="000000">
                      <a:alpha val="43137"/>
                    </a:srgbClr>
                  </a:outerShdw>
                </a:effectLst>
              </a:rPr>
              <a:t>Q &amp; A</a:t>
            </a:r>
            <a:endParaRPr lang="en-IN" sz="6000" b="1" dirty="0">
              <a:solidFill>
                <a:schemeClr val="accent2">
                  <a:lumMod val="50000"/>
                </a:schemeClr>
              </a:solidFill>
              <a:effectLst>
                <a:outerShdw blurRad="38100" dist="38100" dir="2700000" algn="tl">
                  <a:srgbClr val="000000">
                    <a:alpha val="43137"/>
                  </a:srgbClr>
                </a:outerShdw>
              </a:effectLs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16258226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1967</TotalTime>
  <Words>162</Words>
  <Application>Microsoft Office PowerPoint</Application>
  <PresentationFormat>On-screen Show (16:9)</PresentationFormat>
  <Paragraphs>81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 3</vt:lpstr>
      <vt:lpstr>Algerian</vt:lpstr>
      <vt:lpstr>Facet</vt:lpstr>
      <vt:lpstr> GREEN HOUSE MONITORING SYSTEM</vt:lpstr>
      <vt:lpstr> CONTENTS</vt:lpstr>
      <vt:lpstr>  PROBLEM STATEMENT</vt:lpstr>
      <vt:lpstr> OUTCOMES</vt:lpstr>
      <vt:lpstr> IMPACT</vt:lpstr>
      <vt:lpstr> DESCRIPTION</vt:lpstr>
      <vt:lpstr> ARCHITECTURE</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USING  COMPUTER  VISION</dc:title>
  <cp:lastModifiedBy>Microsoft account</cp:lastModifiedBy>
  <cp:revision>236</cp:revision>
  <dcterms:modified xsi:type="dcterms:W3CDTF">2022-05-05T19:01:50Z</dcterms:modified>
</cp:coreProperties>
</file>