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9144000" cy="5143500"/>
  <p:notesSz cx="6858000" cy="9144000"/>
  <p:embeddedFontLst>
    <p:embeddedFont>
      <p:font typeface="Raleway"/>
      <p:regular r:id="rId15"/>
    </p:embeddedFont>
    <p:embeddedFont>
      <p:font typeface="Lato" panose="020F0502020204030203"/>
      <p:regular r:id="rId16"/>
    </p:embeddedFont>
    <p:embeddedFont>
      <p:font typeface="Oswald"/>
      <p:regular r:id="rId17"/>
      <p:bold r:id="rId18"/>
    </p:embeddedFont>
    <p:embeddedFont>
      <p:font typeface="Comic Sans MS" panose="030F0702030302020204"/>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cb9a0b074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723630543_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e965474a9_3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965474a9_3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d251bb473_0_6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251bb473_0_6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cb9a0b074_1_1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b9a0b074_1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g723630543_10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23630543_1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cb9a0b074_1_12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b9a0b074_1_1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1pPr>
            <a:lvl2pPr lvl="1"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2pPr>
            <a:lvl3pPr lvl="2"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3pPr>
            <a:lvl4pPr lvl="3"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4pPr>
            <a:lvl5pPr lvl="4"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5pPr>
            <a:lvl6pPr lvl="5"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6pPr>
            <a:lvl7pPr lvl="6"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7pPr>
            <a:lvl8pPr lvl="7"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8pPr>
            <a:lvl9pPr lvl="8"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9pPr>
          </a:lstStyle>
          <a:p>
            <a:r>
              <a:t>xx%</a:t>
            </a:r>
          </a:p>
        </p:txBody>
      </p:sp>
      <p:sp>
        <p:nvSpPr>
          <p:cNvPr id="64" name="Google Shape;64;p11"/>
          <p:cNvSpPr txBox="1"/>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65" name="Google Shape;65;p11"/>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6" name="Shape 66"/>
        <p:cNvGrpSpPr/>
        <p:nvPr/>
      </p:nvGrpSpPr>
      <p:grpSpPr>
        <a:xfrm>
          <a:off x="0" y="0"/>
          <a:ext cx="0" cy="0"/>
          <a:chOff x="0" y="0"/>
          <a:chExt cx="0" cy="0"/>
        </a:xfrm>
      </p:grpSpPr>
      <p:sp>
        <p:nvSpPr>
          <p:cNvPr id="67" name="Google Shape;67;p12"/>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27" name="Google Shape;27;p4"/>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34" name="Google Shape;34;p5"/>
          <p:cNvSpPr txBox="1"/>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35" name="Google Shape;35;p5"/>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43" name="Google Shape;43;p7"/>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53" name="Google Shape;53;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
        <p:nvSpPr>
          <p:cNvPr id="59" name="Google Shape;59;p10"/>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panose="020F0502020204030203"/>
              <a:buChar char="●"/>
              <a:defRPr sz="1800">
                <a:solidFill>
                  <a:schemeClr val="dk2"/>
                </a:solidFill>
                <a:latin typeface="Lato" panose="020F0502020204030203"/>
                <a:ea typeface="Lato" panose="020F0502020204030203"/>
                <a:cs typeface="Lato" panose="020F0502020204030203"/>
                <a:sym typeface="Lato" panose="020F0502020204030203"/>
              </a:defRPr>
            </a:lvl1pPr>
            <a:lvl2pPr marL="914400" lvl="1"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2pPr>
            <a:lvl3pPr marL="1371600" lvl="2"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3pPr>
            <a:lvl4pPr marL="1828800" lvl="3"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4pPr>
            <a:lvl5pPr marL="2286000" lvl="4"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5pPr>
            <a:lvl6pPr marL="2743200" lvl="5"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6pPr>
            <a:lvl7pPr marL="3200400" lvl="6"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7pPr>
            <a:lvl8pPr marL="3657600" lvl="7"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8pPr>
            <a:lvl9pPr marL="4114800" lvl="8" indent="-317500" rtl="0">
              <a:lnSpc>
                <a:spcPct val="115000"/>
              </a:lnSpc>
              <a:spcBef>
                <a:spcPts val="1600"/>
              </a:spcBef>
              <a:spcAft>
                <a:spcPts val="160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panose="020F0502020204030203"/>
                <a:ea typeface="Lato" panose="020F0502020204030203"/>
                <a:cs typeface="Lato" panose="020F0502020204030203"/>
                <a:sym typeface="Lato" panose="020F0502020204030203"/>
              </a:defRPr>
            </a:lvl1pPr>
            <a:lvl2pPr lvl="1" algn="r" rtl="0">
              <a:buNone/>
              <a:defRPr sz="1000">
                <a:solidFill>
                  <a:schemeClr val="dk2"/>
                </a:solidFill>
                <a:latin typeface="Lato" panose="020F0502020204030203"/>
                <a:ea typeface="Lato" panose="020F0502020204030203"/>
                <a:cs typeface="Lato" panose="020F0502020204030203"/>
                <a:sym typeface="Lato" panose="020F0502020204030203"/>
              </a:defRPr>
            </a:lvl2pPr>
            <a:lvl3pPr lvl="2" algn="r" rtl="0">
              <a:buNone/>
              <a:defRPr sz="1000">
                <a:solidFill>
                  <a:schemeClr val="dk2"/>
                </a:solidFill>
                <a:latin typeface="Lato" panose="020F0502020204030203"/>
                <a:ea typeface="Lato" panose="020F0502020204030203"/>
                <a:cs typeface="Lato" panose="020F0502020204030203"/>
                <a:sym typeface="Lato" panose="020F0502020204030203"/>
              </a:defRPr>
            </a:lvl3pPr>
            <a:lvl4pPr lvl="3" algn="r" rtl="0">
              <a:buNone/>
              <a:defRPr sz="1000">
                <a:solidFill>
                  <a:schemeClr val="dk2"/>
                </a:solidFill>
                <a:latin typeface="Lato" panose="020F0502020204030203"/>
                <a:ea typeface="Lato" panose="020F0502020204030203"/>
                <a:cs typeface="Lato" panose="020F0502020204030203"/>
                <a:sym typeface="Lato" panose="020F0502020204030203"/>
              </a:defRPr>
            </a:lvl4pPr>
            <a:lvl5pPr lvl="4" algn="r" rtl="0">
              <a:buNone/>
              <a:defRPr sz="1000">
                <a:solidFill>
                  <a:schemeClr val="dk2"/>
                </a:solidFill>
                <a:latin typeface="Lato" panose="020F0502020204030203"/>
                <a:ea typeface="Lato" panose="020F0502020204030203"/>
                <a:cs typeface="Lato" panose="020F0502020204030203"/>
                <a:sym typeface="Lato" panose="020F0502020204030203"/>
              </a:defRPr>
            </a:lvl5pPr>
            <a:lvl6pPr lvl="5" algn="r" rtl="0">
              <a:buNone/>
              <a:defRPr sz="1000">
                <a:solidFill>
                  <a:schemeClr val="dk2"/>
                </a:solidFill>
                <a:latin typeface="Lato" panose="020F0502020204030203"/>
                <a:ea typeface="Lato" panose="020F0502020204030203"/>
                <a:cs typeface="Lato" panose="020F0502020204030203"/>
                <a:sym typeface="Lato" panose="020F0502020204030203"/>
              </a:defRPr>
            </a:lvl6pPr>
            <a:lvl7pPr lvl="6" algn="r" rtl="0">
              <a:buNone/>
              <a:defRPr sz="1000">
                <a:solidFill>
                  <a:schemeClr val="dk2"/>
                </a:solidFill>
                <a:latin typeface="Lato" panose="020F0502020204030203"/>
                <a:ea typeface="Lato" panose="020F0502020204030203"/>
                <a:cs typeface="Lato" panose="020F0502020204030203"/>
                <a:sym typeface="Lato" panose="020F0502020204030203"/>
              </a:defRPr>
            </a:lvl7pPr>
            <a:lvl8pPr lvl="7" algn="r" rtl="0">
              <a:buNone/>
              <a:defRPr sz="1000">
                <a:solidFill>
                  <a:schemeClr val="dk2"/>
                </a:solidFill>
                <a:latin typeface="Lato" panose="020F0502020204030203"/>
                <a:ea typeface="Lato" panose="020F0502020204030203"/>
                <a:cs typeface="Lato" panose="020F0502020204030203"/>
                <a:sym typeface="Lato" panose="020F0502020204030203"/>
              </a:defRPr>
            </a:lvl8pPr>
            <a:lvl9pPr lvl="8" algn="r" rtl="0">
              <a:buNone/>
              <a:defRPr sz="1000">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8.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1.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28500" y="615800"/>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Heart Attack Prediction</a:t>
            </a:r>
            <a:endParaRPr lang="en-GB"/>
          </a:p>
        </p:txBody>
      </p:sp>
      <p:sp>
        <p:nvSpPr>
          <p:cNvPr id="73" name="Google Shape;73;p13"/>
          <p:cNvSpPr txBox="1"/>
          <p:nvPr>
            <p:ph type="subTitle" idx="1"/>
          </p:nvPr>
        </p:nvSpPr>
        <p:spPr>
          <a:xfrm>
            <a:off x="5934517" y="3281675"/>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a:t>Submitted By</a:t>
            </a:r>
            <a:endParaRPr sz="2400"/>
          </a:p>
          <a:p>
            <a:pPr marL="0" lvl="0" indent="0" algn="l" rtl="0">
              <a:spcBef>
                <a:spcPts val="0"/>
              </a:spcBef>
              <a:spcAft>
                <a:spcPts val="0"/>
              </a:spcAft>
              <a:buNone/>
            </a:pPr>
            <a:r>
              <a:rPr lang="en-GB" sz="2400"/>
              <a:t>Athul P</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4"/>
          <p:cNvSpPr txBox="1"/>
          <p:nvPr>
            <p:ph type="title" idx="4294967295"/>
          </p:nvPr>
        </p:nvSpPr>
        <p:spPr>
          <a:xfrm>
            <a:off x="2302520" y="95347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chemeClr val="dk1"/>
                </a:solidFill>
              </a:rPr>
              <a:t>Introduction</a:t>
            </a:r>
            <a:endParaRPr sz="2400"/>
          </a:p>
        </p:txBody>
      </p:sp>
      <p:sp>
        <p:nvSpPr>
          <p:cNvPr id="79" name="Google Shape;79;p14"/>
          <p:cNvSpPr txBox="1"/>
          <p:nvPr>
            <p:ph type="title" idx="4294967295"/>
          </p:nvPr>
        </p:nvSpPr>
        <p:spPr>
          <a:xfrm>
            <a:off x="1373975" y="1721675"/>
            <a:ext cx="5197200" cy="3067500"/>
          </a:xfrm>
          <a:prstGeom prst="rect">
            <a:avLst/>
          </a:prstGeom>
        </p:spPr>
        <p:txBody>
          <a:bodyPr spcFirstLastPara="1" wrap="square" lIns="91425" tIns="91425" rIns="91425" bIns="91425" anchor="t" anchorCtr="0">
            <a:noAutofit/>
          </a:bodyPr>
          <a:lstStyle/>
          <a:p>
            <a:pPr marL="457200" marR="215900" lvl="0" indent="457200" algn="l" rtl="0">
              <a:lnSpc>
                <a:spcPct val="115000"/>
              </a:lnSpc>
              <a:spcBef>
                <a:spcPts val="300"/>
              </a:spcBef>
              <a:spcAft>
                <a:spcPts val="1200"/>
              </a:spcAft>
              <a:buNone/>
            </a:pPr>
            <a:r>
              <a:rPr lang="en-GB" sz="1500" b="0">
                <a:latin typeface="Arial" panose="020B0604020202020204"/>
                <a:ea typeface="Arial" panose="020B0604020202020204"/>
                <a:cs typeface="Arial" panose="020B0604020202020204"/>
                <a:sym typeface="Arial" panose="020B0604020202020204"/>
              </a:rPr>
              <a:t>Health care field has a vast amount of data, for processing those data certain techniques are used. Machine Learning is one of the techniques often used. Heart disease is the Leading cause of death worldwide. This System predicts the arising possibilities of Heart Disease. The outcomes of this system provide the chances of occurring heart attacks.</a:t>
            </a:r>
            <a:endParaRPr sz="2000" b="0">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1"/>
          <a:stretch>
            <a:fillRect/>
          </a:stretch>
        </p:blipFill>
        <p:spPr>
          <a:xfrm>
            <a:off x="2444700" y="162737"/>
            <a:ext cx="4254600" cy="4818038"/>
          </a:xfrm>
          <a:prstGeom prst="rect">
            <a:avLst/>
          </a:prstGeom>
          <a:noFill/>
          <a:ln>
            <a:noFill/>
          </a:ln>
        </p:spPr>
      </p:pic>
      <p:pic>
        <p:nvPicPr>
          <p:cNvPr id="86" name="Google Shape;86;p15" descr="Piece of duct tape sticking a note to the slide"/>
          <p:cNvPicPr preferRelativeResize="0"/>
          <p:nvPr/>
        </p:nvPicPr>
        <p:blipFill rotWithShape="1">
          <a:blip r:embed="rId2"/>
          <a:srcRect l="9244" t="5926" r="2118" b="10011"/>
          <a:stretch>
            <a:fillRect/>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000" b="1">
                <a:solidFill>
                  <a:schemeClr val="lt2"/>
                </a:solidFill>
                <a:latin typeface="Raleway"/>
                <a:ea typeface="Raleway"/>
                <a:cs typeface="Raleway"/>
                <a:sym typeface="Raleway"/>
              </a:rPr>
              <a:t>Intro</a:t>
            </a:r>
            <a:endParaRPr sz="3000" b="1">
              <a:solidFill>
                <a:schemeClr val="lt2"/>
              </a:solidFill>
              <a:latin typeface="Raleway"/>
              <a:ea typeface="Raleway"/>
              <a:cs typeface="Raleway"/>
              <a:sym typeface="Raleway"/>
            </a:endParaRPr>
          </a:p>
        </p:txBody>
      </p:sp>
      <p:sp>
        <p:nvSpPr>
          <p:cNvPr id="88" name="Google Shape;88;p15"/>
          <p:cNvSpPr txBox="1"/>
          <p:nvPr>
            <p:ph type="body" idx="4294967295"/>
          </p:nvPr>
        </p:nvSpPr>
        <p:spPr>
          <a:xfrm>
            <a:off x="2855550" y="1377480"/>
            <a:ext cx="34329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2"/>
              </a:solidFill>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GB" sz="1400" b="1">
                <a:solidFill>
                  <a:schemeClr val="dk1"/>
                </a:solidFill>
                <a:latin typeface="Raleway"/>
                <a:ea typeface="Raleway"/>
                <a:cs typeface="Raleway"/>
                <a:sym typeface="Raleway"/>
              </a:rPr>
              <a:t>What is Heart Attack</a:t>
            </a:r>
            <a:br>
              <a:rPr lang="en-GB" sz="1400">
                <a:latin typeface="Raleway"/>
                <a:ea typeface="Raleway"/>
                <a:cs typeface="Raleway"/>
                <a:sym typeface="Raleway"/>
              </a:rPr>
            </a:br>
            <a:r>
              <a:rPr lang="en-GB" sz="1200">
                <a:solidFill>
                  <a:schemeClr val="dk2"/>
                </a:solidFill>
                <a:latin typeface="Raleway"/>
                <a:ea typeface="Raleway"/>
                <a:cs typeface="Raleway"/>
                <a:sym typeface="Raleway"/>
              </a:rPr>
              <a:t>.How to prevent them</a:t>
            </a:r>
            <a:r>
              <a:rPr lang="en-GB" sz="1200">
                <a:latin typeface="Raleway"/>
                <a:ea typeface="Raleway"/>
                <a:cs typeface="Raleway"/>
                <a:sym typeface="Raleway"/>
              </a:rPr>
              <a:t>?</a:t>
            </a:r>
            <a:endParaRPr sz="1200">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GB" sz="1400" b="1">
                <a:solidFill>
                  <a:schemeClr val="dk1"/>
                </a:solidFill>
                <a:latin typeface="Raleway"/>
                <a:ea typeface="Raleway"/>
                <a:cs typeface="Raleway"/>
                <a:sym typeface="Raleway"/>
              </a:rPr>
              <a:t>Current System</a:t>
            </a:r>
            <a:br>
              <a:rPr lang="en-GB" sz="1400">
                <a:latin typeface="Raleway"/>
                <a:ea typeface="Raleway"/>
                <a:cs typeface="Raleway"/>
                <a:sym typeface="Raleway"/>
              </a:rPr>
            </a:br>
            <a:r>
              <a:rPr lang="en-GB" sz="1200">
                <a:latin typeface="Raleway"/>
                <a:ea typeface="Raleway"/>
                <a:cs typeface="Raleway"/>
                <a:sym typeface="Raleway"/>
              </a:rPr>
              <a:t>ECG &amp; Blood Test.</a:t>
            </a:r>
            <a:endParaRPr sz="1200">
              <a:latin typeface="Raleway"/>
              <a:ea typeface="Raleway"/>
              <a:cs typeface="Raleway"/>
              <a:sym typeface="Raleway"/>
            </a:endParaRPr>
          </a:p>
          <a:p>
            <a:pPr marL="457200" lvl="0" indent="-317500" algn="l" rtl="0">
              <a:spcBef>
                <a:spcPts val="1000"/>
              </a:spcBef>
              <a:spcAft>
                <a:spcPts val="1000"/>
              </a:spcAft>
              <a:buClr>
                <a:schemeClr val="dk1"/>
              </a:buClr>
              <a:buSzPts val="1400"/>
              <a:buFont typeface="Raleway"/>
              <a:buChar char="➔"/>
            </a:pPr>
            <a:r>
              <a:rPr lang="en-GB" sz="1400" b="1">
                <a:solidFill>
                  <a:schemeClr val="dk1"/>
                </a:solidFill>
                <a:latin typeface="Raleway"/>
                <a:ea typeface="Raleway"/>
                <a:cs typeface="Raleway"/>
                <a:sym typeface="Raleway"/>
              </a:rPr>
              <a:t>Our System</a:t>
            </a:r>
            <a:br>
              <a:rPr lang="en-GB" sz="1400">
                <a:latin typeface="Raleway"/>
                <a:ea typeface="Raleway"/>
                <a:cs typeface="Raleway"/>
                <a:sym typeface="Raleway"/>
              </a:rPr>
            </a:br>
            <a:r>
              <a:rPr lang="en-GB" sz="1200">
                <a:latin typeface="Raleway"/>
                <a:ea typeface="Raleway"/>
                <a:cs typeface="Raleway"/>
                <a:sym typeface="Raleway"/>
              </a:rPr>
              <a:t>Based some measurements.</a:t>
            </a:r>
            <a:endParaRPr sz="10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6"/>
          <p:cNvSpPr txBox="1"/>
          <p:nvPr>
            <p:ph type="title"/>
          </p:nvPr>
        </p:nvSpPr>
        <p:spPr>
          <a:xfrm>
            <a:off x="67600" y="2334250"/>
            <a:ext cx="3979800" cy="131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100" b="0">
                <a:solidFill>
                  <a:srgbClr val="111111"/>
                </a:solidFill>
                <a:highlight>
                  <a:srgbClr val="FFFFFF"/>
                </a:highlight>
                <a:latin typeface="Arial" panose="020B0604020202020204"/>
                <a:ea typeface="Arial" panose="020B0604020202020204"/>
                <a:cs typeface="Arial" panose="020B0604020202020204"/>
                <a:sym typeface="Arial" panose="020B0604020202020204"/>
              </a:rPr>
              <a:t>A heart attack occurs when the flow of blood to the heart is </a:t>
            </a:r>
            <a:r>
              <a:rPr lang="en-GB" sz="2100">
                <a:solidFill>
                  <a:srgbClr val="111111"/>
                </a:solidFill>
                <a:highlight>
                  <a:srgbClr val="FFFFFF"/>
                </a:highlight>
                <a:latin typeface="Arial" panose="020B0604020202020204"/>
                <a:ea typeface="Arial" panose="020B0604020202020204"/>
                <a:cs typeface="Arial" panose="020B0604020202020204"/>
                <a:sym typeface="Arial" panose="020B0604020202020204"/>
              </a:rPr>
              <a:t>blocked</a:t>
            </a:r>
            <a:r>
              <a:rPr lang="en-GB" sz="2100" b="0">
                <a:solidFill>
                  <a:srgbClr val="111111"/>
                </a:solidFill>
                <a:highlight>
                  <a:srgbClr val="FFFFFF"/>
                </a:highlight>
                <a:latin typeface="Arial" panose="020B0604020202020204"/>
                <a:ea typeface="Arial" panose="020B0604020202020204"/>
                <a:cs typeface="Arial" panose="020B0604020202020204"/>
                <a:sym typeface="Arial" panose="020B0604020202020204"/>
              </a:rPr>
              <a:t>. The</a:t>
            </a:r>
            <a:r>
              <a:rPr lang="en-GB" sz="2100">
                <a:solidFill>
                  <a:srgbClr val="111111"/>
                </a:solidFill>
                <a:highlight>
                  <a:srgbClr val="FFFFFF"/>
                </a:highlight>
                <a:latin typeface="Arial" panose="020B0604020202020204"/>
                <a:ea typeface="Arial" panose="020B0604020202020204"/>
                <a:cs typeface="Arial" panose="020B0604020202020204"/>
                <a:sym typeface="Arial" panose="020B0604020202020204"/>
              </a:rPr>
              <a:t> blockage</a:t>
            </a:r>
            <a:r>
              <a:rPr lang="en-GB" sz="2100" b="0">
                <a:solidFill>
                  <a:srgbClr val="111111"/>
                </a:solidFill>
                <a:highlight>
                  <a:srgbClr val="FFFFFF"/>
                </a:highlight>
                <a:latin typeface="Arial" panose="020B0604020202020204"/>
                <a:ea typeface="Arial" panose="020B0604020202020204"/>
                <a:cs typeface="Arial" panose="020B0604020202020204"/>
                <a:sym typeface="Arial" panose="020B0604020202020204"/>
              </a:rPr>
              <a:t> is most often a buildup of fat, cholesterol and other substances, which form a plaque in the arteries that feed the heart (coronary arteries).</a:t>
            </a:r>
            <a:endParaRPr sz="3300" b="0">
              <a:solidFill>
                <a:schemeClr val="dk2"/>
              </a:solidFill>
            </a:endParaRPr>
          </a:p>
        </p:txBody>
      </p:sp>
      <p:grpSp>
        <p:nvGrpSpPr>
          <p:cNvPr id="94" name="Google Shape;94;p16"/>
          <p:cNvGrpSpPr/>
          <p:nvPr/>
        </p:nvGrpSpPr>
        <p:grpSpPr>
          <a:xfrm>
            <a:off x="6781388" y="2464035"/>
            <a:ext cx="2212050" cy="2537076"/>
            <a:chOff x="6803275" y="395363"/>
            <a:chExt cx="2212050" cy="2537076"/>
          </a:xfrm>
        </p:grpSpPr>
        <p:pic>
          <p:nvPicPr>
            <p:cNvPr id="95" name="Google Shape;95;p16"/>
            <p:cNvPicPr preferRelativeResize="0"/>
            <p:nvPr/>
          </p:nvPicPr>
          <p:blipFill>
            <a:blip r:embed="rId1"/>
            <a:stretch>
              <a:fillRect/>
            </a:stretch>
          </p:blipFill>
          <p:spPr>
            <a:xfrm>
              <a:off x="6803275" y="427445"/>
              <a:ext cx="2212050" cy="2504994"/>
            </a:xfrm>
            <a:prstGeom prst="rect">
              <a:avLst/>
            </a:prstGeom>
            <a:noFill/>
            <a:ln>
              <a:noFill/>
            </a:ln>
          </p:spPr>
        </p:pic>
        <p:pic>
          <p:nvPicPr>
            <p:cNvPr id="96" name="Google Shape;96;p16" descr="Piece of duct tape sticking a note to the slide"/>
            <p:cNvPicPr preferRelativeResize="0"/>
            <p:nvPr/>
          </p:nvPicPr>
          <p:blipFill rotWithShape="1">
            <a:blip r:embed="rId2"/>
            <a:srcRect l="9244" t="5926" r="2118" b="10011"/>
            <a:stretch>
              <a:fillRect/>
            </a:stretch>
          </p:blipFill>
          <p:spPr>
            <a:xfrm rot="154826">
              <a:off x="7370663" y="419419"/>
              <a:ext cx="1077273" cy="382687"/>
            </a:xfrm>
            <a:prstGeom prst="rect">
              <a:avLst/>
            </a:prstGeom>
            <a:noFill/>
            <a:ln>
              <a:noFill/>
            </a:ln>
          </p:spPr>
        </p:pic>
        <p:sp>
          <p:nvSpPr>
            <p:cNvPr id="97" name="Google Shape;97;p16"/>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b="1">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marL="0" lvl="0" indent="0" algn="l" rtl="0">
                <a:spcBef>
                  <a:spcPts val="800"/>
                </a:spcBef>
                <a:spcAft>
                  <a:spcPts val="0"/>
                </a:spcAft>
                <a:buClr>
                  <a:schemeClr val="dk2"/>
                </a:buClr>
                <a:buSzPts val="1100"/>
                <a:buFont typeface="Arial" panose="020B0604020202020204"/>
                <a:buNone/>
              </a:pPr>
              <a:r>
                <a:rPr lang="en-GB" sz="1200">
                  <a:solidFill>
                    <a:schemeClr val="dk2"/>
                  </a:solidFill>
                  <a:latin typeface="Raleway"/>
                  <a:ea typeface="Raleway"/>
                  <a:cs typeface="Raleway"/>
                  <a:sym typeface="Raleway"/>
                </a:rPr>
                <a:t>Don’t wait till the end of the presentation to give the bottom line. </a:t>
              </a:r>
              <a:endParaRPr sz="1200">
                <a:solidFill>
                  <a:schemeClr val="dk2"/>
                </a:solidFill>
                <a:latin typeface="Raleway"/>
                <a:ea typeface="Raleway"/>
                <a:cs typeface="Raleway"/>
                <a:sym typeface="Raleway"/>
              </a:endParaRPr>
            </a:p>
            <a:p>
              <a:pPr marL="0" lvl="0" indent="0" algn="l" rtl="0">
                <a:spcBef>
                  <a:spcPts val="800"/>
                </a:spcBef>
                <a:spcAft>
                  <a:spcPts val="800"/>
                </a:spcAft>
                <a:buNone/>
              </a:pPr>
              <a:r>
                <a:rPr lang="en-GB" sz="1200">
                  <a:solidFill>
                    <a:schemeClr val="dk2"/>
                  </a:solidFill>
                  <a:latin typeface="Raleway"/>
                  <a:ea typeface="Raleway"/>
                  <a:cs typeface="Raleway"/>
                  <a:sym typeface="Raleway"/>
                </a:rPr>
                <a:t>Reveal your product or idea (in this case a translation app) up front.</a:t>
              </a:r>
              <a:endParaRPr sz="1200" b="1">
                <a:solidFill>
                  <a:schemeClr val="dk1"/>
                </a:solidFill>
                <a:latin typeface="Raleway"/>
                <a:ea typeface="Raleway"/>
                <a:cs typeface="Raleway"/>
                <a:sym typeface="Raleway"/>
              </a:endParaRPr>
            </a:p>
          </p:txBody>
        </p:sp>
      </p:grpSp>
      <p:pic>
        <p:nvPicPr>
          <p:cNvPr id="98" name="Google Shape;98;p16"/>
          <p:cNvPicPr preferRelativeResize="0"/>
          <p:nvPr/>
        </p:nvPicPr>
        <p:blipFill>
          <a:blip r:embed="rId3"/>
          <a:stretch>
            <a:fillRect/>
          </a:stretch>
        </p:blipFill>
        <p:spPr>
          <a:xfrm>
            <a:off x="4047400" y="37"/>
            <a:ext cx="5471401" cy="5143462"/>
          </a:xfrm>
          <a:prstGeom prst="rect">
            <a:avLst/>
          </a:prstGeom>
          <a:noFill/>
          <a:ln>
            <a:noFill/>
          </a:ln>
        </p:spPr>
      </p:pic>
      <p:sp>
        <p:nvSpPr>
          <p:cNvPr id="99" name="Google Shape;99;p16"/>
          <p:cNvSpPr txBox="1"/>
          <p:nvPr/>
        </p:nvSpPr>
        <p:spPr>
          <a:xfrm>
            <a:off x="67600" y="810575"/>
            <a:ext cx="39798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b="1">
                <a:latin typeface="Oswald"/>
                <a:ea typeface="Oswald"/>
                <a:cs typeface="Oswald"/>
                <a:sym typeface="Oswald"/>
              </a:rPr>
              <a:t>What is Heart Attack ?</a:t>
            </a:r>
            <a:endParaRPr sz="2700" b="1">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How To Stay Healthy?</a:t>
            </a:r>
            <a:endParaRPr lang="en-GB"/>
          </a:p>
          <a:p>
            <a:pPr marL="0" lvl="0" indent="0" algn="l" rtl="0">
              <a:spcBef>
                <a:spcPts val="0"/>
              </a:spcBef>
              <a:spcAft>
                <a:spcPts val="0"/>
              </a:spcAft>
              <a:buNone/>
            </a:pPr>
            <a:r>
              <a:rPr lang="en-GB"/>
              <a:t> </a:t>
            </a:r>
            <a:r>
              <a:rPr lang="en-GB">
                <a:solidFill>
                  <a:schemeClr val="accent5"/>
                </a:solidFill>
              </a:rPr>
              <a:t>How Heart Attacks Occure</a:t>
            </a:r>
            <a:r>
              <a:rPr lang="en-GB">
                <a:solidFill>
                  <a:schemeClr val="accent5"/>
                </a:solidFill>
              </a:rPr>
              <a:t>?</a:t>
            </a:r>
            <a:endParaRPr>
              <a:solidFill>
                <a:schemeClr val="accent5"/>
              </a:solidFill>
            </a:endParaRPr>
          </a:p>
          <a:p>
            <a:pPr marL="0" lvl="0" indent="0" algn="l" rtl="0">
              <a:spcBef>
                <a:spcPts val="0"/>
              </a:spcBef>
              <a:spcAft>
                <a:spcPts val="0"/>
              </a:spcAft>
              <a:buNone/>
            </a:pPr>
            <a:r>
              <a:rPr lang="en-GB">
                <a:solidFill>
                  <a:schemeClr val="accent5"/>
                </a:solidFill>
              </a:rPr>
              <a:t>How to Prevent Them. </a:t>
            </a:r>
            <a:endParaRPr>
              <a:solidFill>
                <a:schemeClr val="accent5"/>
              </a:solidFill>
            </a:endParaRPr>
          </a:p>
          <a:p>
            <a:pPr marL="0" lvl="0" indent="0" algn="l" rtl="0">
              <a:spcBef>
                <a:spcPts val="0"/>
              </a:spcBef>
              <a:spcAft>
                <a:spcPts val="0"/>
              </a:spcAft>
              <a:buNone/>
            </a:pPr>
            <a:endParaRPr>
              <a:solidFill>
                <a:schemeClr val="accent5"/>
              </a:solidFill>
            </a:endParaRPr>
          </a:p>
        </p:txBody>
      </p:sp>
      <p:grpSp>
        <p:nvGrpSpPr>
          <p:cNvPr id="105" name="Google Shape;105;p17"/>
          <p:cNvGrpSpPr/>
          <p:nvPr/>
        </p:nvGrpSpPr>
        <p:grpSpPr>
          <a:xfrm>
            <a:off x="6781388" y="2464029"/>
            <a:ext cx="2212050" cy="2537076"/>
            <a:chOff x="6803275" y="395363"/>
            <a:chExt cx="2212050" cy="2537076"/>
          </a:xfrm>
        </p:grpSpPr>
        <p:pic>
          <p:nvPicPr>
            <p:cNvPr id="106" name="Google Shape;106;p17"/>
            <p:cNvPicPr preferRelativeResize="0"/>
            <p:nvPr/>
          </p:nvPicPr>
          <p:blipFill>
            <a:blip r:embed="rId1"/>
            <a:stretch>
              <a:fillRect/>
            </a:stretch>
          </p:blipFill>
          <p:spPr>
            <a:xfrm>
              <a:off x="6803275" y="427445"/>
              <a:ext cx="2212050" cy="2504994"/>
            </a:xfrm>
            <a:prstGeom prst="rect">
              <a:avLst/>
            </a:prstGeom>
            <a:noFill/>
            <a:ln>
              <a:noFill/>
            </a:ln>
          </p:spPr>
        </p:pic>
        <p:pic>
          <p:nvPicPr>
            <p:cNvPr id="107" name="Google Shape;107;p17" descr="Piece of duct tape sticking a note to the slide"/>
            <p:cNvPicPr preferRelativeResize="0"/>
            <p:nvPr/>
          </p:nvPicPr>
          <p:blipFill rotWithShape="1">
            <a:blip r:embed="rId2"/>
            <a:srcRect l="9244" t="5926" r="2118" b="10011"/>
            <a:stretch>
              <a:fillRect/>
            </a:stretch>
          </p:blipFill>
          <p:spPr>
            <a:xfrm rot="154826">
              <a:off x="7370663" y="419419"/>
              <a:ext cx="1077273" cy="382687"/>
            </a:xfrm>
            <a:prstGeom prst="rect">
              <a:avLst/>
            </a:prstGeom>
            <a:noFill/>
            <a:ln>
              <a:noFill/>
            </a:ln>
          </p:spPr>
        </p:pic>
        <p:sp>
          <p:nvSpPr>
            <p:cNvPr id="108" name="Google Shape;108;p17"/>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b="1">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marL="0" lvl="0" indent="0" algn="l" rtl="0">
                <a:spcBef>
                  <a:spcPts val="800"/>
                </a:spcBef>
                <a:spcAft>
                  <a:spcPts val="0"/>
                </a:spcAft>
                <a:buClr>
                  <a:schemeClr val="dk2"/>
                </a:buClr>
                <a:buSzPts val="1100"/>
                <a:buFont typeface="Arial" panose="020B0604020202020204"/>
                <a:buNone/>
              </a:pPr>
              <a:r>
                <a:rPr lang="en-GB" sz="1200">
                  <a:solidFill>
                    <a:schemeClr val="dk2"/>
                  </a:solidFill>
                  <a:latin typeface="Raleway"/>
                  <a:ea typeface="Raleway"/>
                  <a:cs typeface="Raleway"/>
                  <a:sym typeface="Raleway"/>
                </a:rPr>
                <a:t>Exercise </a:t>
              </a:r>
              <a:r>
                <a:rPr lang="en-GB" sz="1200" b="1">
                  <a:solidFill>
                    <a:schemeClr val="dk2"/>
                  </a:solidFill>
                  <a:latin typeface="Raleway"/>
                  <a:ea typeface="Raleway"/>
                  <a:cs typeface="Raleway"/>
                  <a:sym typeface="Raleway"/>
                </a:rPr>
                <a:t>regularly..</a:t>
              </a:r>
              <a:r>
                <a:rPr lang="en-GB" sz="1200" b="1">
                  <a:solidFill>
                    <a:schemeClr val="dk2"/>
                  </a:solidFill>
                  <a:latin typeface="Raleway"/>
                  <a:ea typeface="Raleway"/>
                  <a:cs typeface="Raleway"/>
                  <a:sym typeface="Raleway"/>
                </a:rPr>
                <a:t>.</a:t>
              </a:r>
              <a:r>
                <a:rPr lang="en-GB" sz="1200">
                  <a:solidFill>
                    <a:schemeClr val="dk2"/>
                  </a:solidFill>
                  <a:latin typeface="Raleway"/>
                  <a:ea typeface="Raleway"/>
                  <a:cs typeface="Raleway"/>
                  <a:sym typeface="Raleway"/>
                </a:rPr>
                <a:t> </a:t>
              </a:r>
              <a:endParaRPr sz="1200">
                <a:solidFill>
                  <a:schemeClr val="dk2"/>
                </a:solidFill>
                <a:latin typeface="Raleway"/>
                <a:ea typeface="Raleway"/>
                <a:cs typeface="Raleway"/>
                <a:sym typeface="Raleway"/>
              </a:endParaRPr>
            </a:p>
            <a:p>
              <a:pPr marL="0" lvl="0" indent="0" algn="l" rtl="0">
                <a:spcBef>
                  <a:spcPts val="800"/>
                </a:spcBef>
                <a:spcAft>
                  <a:spcPts val="0"/>
                </a:spcAft>
                <a:buNone/>
              </a:pPr>
              <a:r>
                <a:rPr lang="en-GB" sz="1200">
                  <a:solidFill>
                    <a:schemeClr val="dk2"/>
                  </a:solidFill>
                  <a:latin typeface="Raleway"/>
                  <a:ea typeface="Raleway"/>
                  <a:cs typeface="Raleway"/>
                  <a:sym typeface="Raleway"/>
                </a:rPr>
                <a:t>Have good </a:t>
              </a:r>
              <a:r>
                <a:rPr lang="en-GB" sz="1200" b="1">
                  <a:solidFill>
                    <a:schemeClr val="dk2"/>
                  </a:solidFill>
                  <a:latin typeface="Raleway"/>
                  <a:ea typeface="Raleway"/>
                  <a:cs typeface="Raleway"/>
                  <a:sym typeface="Raleway"/>
                </a:rPr>
                <a:t>diets…</a:t>
              </a:r>
              <a:endParaRPr sz="1200" b="1">
                <a:solidFill>
                  <a:schemeClr val="dk2"/>
                </a:solidFill>
                <a:latin typeface="Raleway"/>
                <a:ea typeface="Raleway"/>
                <a:cs typeface="Raleway"/>
                <a:sym typeface="Raleway"/>
              </a:endParaRPr>
            </a:p>
            <a:p>
              <a:pPr marL="0" lvl="0" indent="0" algn="l" rtl="0">
                <a:spcBef>
                  <a:spcPts val="800"/>
                </a:spcBef>
                <a:spcAft>
                  <a:spcPts val="0"/>
                </a:spcAft>
                <a:buNone/>
              </a:pPr>
              <a:r>
                <a:rPr lang="en-GB" sz="1200">
                  <a:solidFill>
                    <a:schemeClr val="dk2"/>
                  </a:solidFill>
                  <a:latin typeface="Raleway"/>
                  <a:ea typeface="Raleway"/>
                  <a:cs typeface="Raleway"/>
                  <a:sym typeface="Raleway"/>
                </a:rPr>
                <a:t>Consult </a:t>
              </a:r>
              <a:r>
                <a:rPr lang="en-GB" sz="1200" b="1">
                  <a:solidFill>
                    <a:schemeClr val="dk2"/>
                  </a:solidFill>
                  <a:latin typeface="Raleway"/>
                  <a:ea typeface="Raleway"/>
                  <a:cs typeface="Raleway"/>
                  <a:sym typeface="Raleway"/>
                </a:rPr>
                <a:t>doctors…</a:t>
              </a:r>
              <a:endParaRPr sz="1200" b="1">
                <a:solidFill>
                  <a:schemeClr val="dk2"/>
                </a:solidFill>
                <a:latin typeface="Raleway"/>
                <a:ea typeface="Raleway"/>
                <a:cs typeface="Raleway"/>
                <a:sym typeface="Raleway"/>
              </a:endParaRPr>
            </a:p>
            <a:p>
              <a:pPr marL="0" lvl="0" indent="0" algn="l" rtl="0">
                <a:spcBef>
                  <a:spcPts val="800"/>
                </a:spcBef>
                <a:spcAft>
                  <a:spcPts val="0"/>
                </a:spcAft>
                <a:buNone/>
              </a:pPr>
              <a:r>
                <a:rPr lang="en-GB" sz="1200">
                  <a:solidFill>
                    <a:schemeClr val="dk2"/>
                  </a:solidFill>
                  <a:latin typeface="Raleway"/>
                  <a:ea typeface="Raleway"/>
                  <a:cs typeface="Raleway"/>
                  <a:sym typeface="Raleway"/>
                </a:rPr>
                <a:t>Limit </a:t>
              </a:r>
              <a:r>
                <a:rPr lang="en-GB" sz="1200" b="1">
                  <a:solidFill>
                    <a:schemeClr val="dk2"/>
                  </a:solidFill>
                  <a:latin typeface="Raleway"/>
                  <a:ea typeface="Raleway"/>
                  <a:cs typeface="Raleway"/>
                  <a:sym typeface="Raleway"/>
                </a:rPr>
                <a:t>alcohol…</a:t>
              </a:r>
              <a:endParaRPr sz="1200" b="1">
                <a:solidFill>
                  <a:schemeClr val="dk2"/>
                </a:solidFill>
                <a:latin typeface="Raleway"/>
                <a:ea typeface="Raleway"/>
                <a:cs typeface="Raleway"/>
                <a:sym typeface="Raleway"/>
              </a:endParaRPr>
            </a:p>
            <a:p>
              <a:pPr marL="0" lvl="0" indent="0" algn="l" rtl="0">
                <a:spcBef>
                  <a:spcPts val="800"/>
                </a:spcBef>
                <a:spcAft>
                  <a:spcPts val="0"/>
                </a:spcAft>
                <a:buNone/>
              </a:pPr>
              <a:r>
                <a:rPr lang="en-GB" sz="1200">
                  <a:solidFill>
                    <a:schemeClr val="dk2"/>
                  </a:solidFill>
                  <a:latin typeface="Raleway"/>
                  <a:ea typeface="Raleway"/>
                  <a:cs typeface="Raleway"/>
                  <a:sym typeface="Raleway"/>
                </a:rPr>
                <a:t>Maintain </a:t>
              </a:r>
              <a:r>
                <a:rPr lang="en-GB" sz="1200" b="1">
                  <a:solidFill>
                    <a:schemeClr val="dk2"/>
                  </a:solidFill>
                  <a:latin typeface="Raleway"/>
                  <a:ea typeface="Raleway"/>
                  <a:cs typeface="Raleway"/>
                  <a:sym typeface="Raleway"/>
                </a:rPr>
                <a:t>body weight...</a:t>
              </a:r>
              <a:endParaRPr sz="1200" b="1">
                <a:solidFill>
                  <a:schemeClr val="dk2"/>
                </a:solidFill>
                <a:latin typeface="Raleway"/>
                <a:ea typeface="Raleway"/>
                <a:cs typeface="Raleway"/>
                <a:sym typeface="Raleway"/>
              </a:endParaRPr>
            </a:p>
            <a:p>
              <a:pPr marL="0" lvl="0" indent="0" algn="l" rtl="0">
                <a:spcBef>
                  <a:spcPts val="800"/>
                </a:spcBef>
                <a:spcAft>
                  <a:spcPts val="0"/>
                </a:spcAft>
                <a:buNone/>
              </a:pPr>
              <a:endParaRPr sz="1200" b="1">
                <a:solidFill>
                  <a:schemeClr val="dk2"/>
                </a:solidFill>
                <a:latin typeface="Raleway"/>
                <a:ea typeface="Raleway"/>
                <a:cs typeface="Raleway"/>
                <a:sym typeface="Raleway"/>
              </a:endParaRPr>
            </a:p>
            <a:p>
              <a:pPr marL="0" lvl="0" indent="0" algn="l" rtl="0">
                <a:spcBef>
                  <a:spcPts val="800"/>
                </a:spcBef>
                <a:spcAft>
                  <a:spcPts val="800"/>
                </a:spcAft>
                <a:buClr>
                  <a:schemeClr val="dk2"/>
                </a:buClr>
                <a:buSzPts val="1100"/>
                <a:buFont typeface="Arial" panose="020B0604020202020204"/>
                <a:buNone/>
              </a:pPr>
              <a:endParaRPr sz="1200" b="1">
                <a:solidFill>
                  <a:schemeClr val="dk2"/>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12" name="Shape 112"/>
        <p:cNvGrpSpPr/>
        <p:nvPr/>
      </p:nvGrpSpPr>
      <p:grpSpPr>
        <a:xfrm>
          <a:off x="0" y="0"/>
          <a:ext cx="0" cy="0"/>
          <a:chOff x="0" y="0"/>
          <a:chExt cx="0" cy="0"/>
        </a:xfrm>
      </p:grpSpPr>
      <p:pic>
        <p:nvPicPr>
          <p:cNvPr id="113" name="Google Shape;113;p18"/>
          <p:cNvPicPr preferRelativeResize="0"/>
          <p:nvPr/>
        </p:nvPicPr>
        <p:blipFill>
          <a:blip r:embed="rId1"/>
          <a:stretch>
            <a:fillRect/>
          </a:stretch>
        </p:blipFill>
        <p:spPr>
          <a:xfrm>
            <a:off x="151200" y="193587"/>
            <a:ext cx="4254600" cy="4818038"/>
          </a:xfrm>
          <a:prstGeom prst="rect">
            <a:avLst/>
          </a:prstGeom>
          <a:noFill/>
          <a:ln>
            <a:noFill/>
          </a:ln>
        </p:spPr>
      </p:pic>
      <p:pic>
        <p:nvPicPr>
          <p:cNvPr id="114" name="Google Shape;114;p18" descr="Piece of duct tape sticking a note to the slide"/>
          <p:cNvPicPr preferRelativeResize="0"/>
          <p:nvPr/>
        </p:nvPicPr>
        <p:blipFill rotWithShape="1">
          <a:blip r:embed="rId2"/>
          <a:srcRect l="9244" t="5926" r="2118" b="10011"/>
          <a:stretch>
            <a:fillRect/>
          </a:stretch>
        </p:blipFill>
        <p:spPr>
          <a:xfrm rot="154828">
            <a:off x="1242500" y="178151"/>
            <a:ext cx="2072000" cy="736050"/>
          </a:xfrm>
          <a:prstGeom prst="rect">
            <a:avLst/>
          </a:prstGeom>
          <a:noFill/>
          <a:ln>
            <a:noFill/>
          </a:ln>
        </p:spPr>
      </p:pic>
      <p:sp>
        <p:nvSpPr>
          <p:cNvPr id="115" name="Google Shape;115;p18"/>
          <p:cNvSpPr txBox="1"/>
          <p:nvPr/>
        </p:nvSpPr>
        <p:spPr>
          <a:xfrm>
            <a:off x="562050" y="71824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000" b="1">
                <a:solidFill>
                  <a:schemeClr val="lt2"/>
                </a:solidFill>
                <a:latin typeface="Raleway"/>
                <a:ea typeface="Raleway"/>
                <a:cs typeface="Raleway"/>
                <a:sym typeface="Raleway"/>
              </a:rPr>
              <a:t>Current Systems</a:t>
            </a:r>
            <a:endParaRPr sz="3000" b="1">
              <a:solidFill>
                <a:schemeClr val="lt2"/>
              </a:solidFill>
              <a:latin typeface="Raleway"/>
              <a:ea typeface="Raleway"/>
              <a:cs typeface="Raleway"/>
              <a:sym typeface="Raleway"/>
            </a:endParaRPr>
          </a:p>
        </p:txBody>
      </p:sp>
      <p:sp>
        <p:nvSpPr>
          <p:cNvPr id="116" name="Google Shape;116;p18"/>
          <p:cNvSpPr txBox="1"/>
          <p:nvPr>
            <p:ph type="body" idx="4294967295"/>
          </p:nvPr>
        </p:nvSpPr>
        <p:spPr>
          <a:xfrm>
            <a:off x="562050" y="1593826"/>
            <a:ext cx="3432900" cy="278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sz="1400">
                <a:solidFill>
                  <a:srgbClr val="111111"/>
                </a:solidFill>
                <a:highlight>
                  <a:srgbClr val="FFFFFF"/>
                </a:highlight>
                <a:latin typeface="Raleway"/>
                <a:ea typeface="Raleway"/>
                <a:cs typeface="Raleway"/>
                <a:sym typeface="Raleway"/>
              </a:rPr>
              <a:t>Tests to diagnose a heart attack include:</a:t>
            </a:r>
            <a:endParaRPr sz="1400">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GB" sz="1400" b="1">
                <a:solidFill>
                  <a:schemeClr val="dk1"/>
                </a:solidFill>
                <a:latin typeface="Raleway"/>
                <a:ea typeface="Raleway"/>
                <a:cs typeface="Raleway"/>
                <a:sym typeface="Raleway"/>
              </a:rPr>
              <a:t>ECG</a:t>
            </a:r>
            <a:br>
              <a:rPr lang="en-GB" sz="1200">
                <a:latin typeface="Raleway"/>
                <a:ea typeface="Raleway"/>
                <a:cs typeface="Raleway"/>
                <a:sym typeface="Raleway"/>
              </a:rPr>
            </a:br>
            <a:r>
              <a:rPr lang="en-GB" sz="1200">
                <a:solidFill>
                  <a:srgbClr val="111111"/>
                </a:solidFill>
                <a:highlight>
                  <a:srgbClr val="FFFFFF"/>
                </a:highlight>
                <a:latin typeface="Raleway"/>
                <a:ea typeface="Raleway"/>
                <a:cs typeface="Raleway"/>
                <a:sym typeface="Raleway"/>
              </a:rPr>
              <a:t>Done to diagnose a heart attack records electrical signals as they travel through your heart</a:t>
            </a:r>
            <a:endParaRPr sz="1200">
              <a:latin typeface="Raleway"/>
              <a:ea typeface="Raleway"/>
              <a:cs typeface="Raleway"/>
              <a:sym typeface="Raleway"/>
            </a:endParaRPr>
          </a:p>
          <a:p>
            <a:pPr marL="457200" lvl="0" indent="-317500" algn="l" rtl="0">
              <a:spcBef>
                <a:spcPts val="1000"/>
              </a:spcBef>
              <a:spcAft>
                <a:spcPts val="1000"/>
              </a:spcAft>
              <a:buClr>
                <a:schemeClr val="dk1"/>
              </a:buClr>
              <a:buSzPts val="1400"/>
              <a:buFont typeface="Raleway"/>
              <a:buChar char="➔"/>
            </a:pPr>
            <a:r>
              <a:rPr lang="en-GB" sz="1400" b="1">
                <a:solidFill>
                  <a:schemeClr val="dk1"/>
                </a:solidFill>
                <a:latin typeface="Raleway"/>
                <a:ea typeface="Raleway"/>
                <a:cs typeface="Raleway"/>
                <a:sym typeface="Raleway"/>
              </a:rPr>
              <a:t>Blood Test</a:t>
            </a:r>
            <a:br>
              <a:rPr lang="en-GB" sz="1400">
                <a:latin typeface="Raleway"/>
                <a:ea typeface="Raleway"/>
                <a:cs typeface="Raleway"/>
                <a:sym typeface="Raleway"/>
              </a:rPr>
            </a:br>
            <a:r>
              <a:rPr lang="en-GB" sz="1200">
                <a:solidFill>
                  <a:srgbClr val="111111"/>
                </a:solidFill>
                <a:highlight>
                  <a:srgbClr val="FFFFFF"/>
                </a:highlight>
                <a:latin typeface="Raleway"/>
                <a:ea typeface="Raleway"/>
                <a:cs typeface="Raleway"/>
                <a:sym typeface="Raleway"/>
              </a:rPr>
              <a:t> Certain heart proteins slowly leak into your blood after heart damage from a heart attack.</a:t>
            </a:r>
            <a:endParaRPr sz="1200">
              <a:latin typeface="Raleway"/>
              <a:ea typeface="Raleway"/>
              <a:cs typeface="Raleway"/>
              <a:sym typeface="Raleway"/>
            </a:endParaRPr>
          </a:p>
        </p:txBody>
      </p:sp>
      <p:pic>
        <p:nvPicPr>
          <p:cNvPr id="117" name="Google Shape;117;p18"/>
          <p:cNvPicPr preferRelativeResize="0"/>
          <p:nvPr/>
        </p:nvPicPr>
        <p:blipFill>
          <a:blip r:embed="rId3"/>
          <a:stretch>
            <a:fillRect/>
          </a:stretch>
        </p:blipFill>
        <p:spPr>
          <a:xfrm>
            <a:off x="4405800" y="385900"/>
            <a:ext cx="4433400" cy="443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1" name="Shape 121"/>
        <p:cNvGrpSpPr/>
        <p:nvPr/>
      </p:nvGrpSpPr>
      <p:grpSpPr>
        <a:xfrm>
          <a:off x="0" y="0"/>
          <a:ext cx="0" cy="0"/>
          <a:chOff x="0" y="0"/>
          <a:chExt cx="0" cy="0"/>
        </a:xfrm>
      </p:grpSpPr>
      <p:sp>
        <p:nvSpPr>
          <p:cNvPr id="122" name="Google Shape;122;p19"/>
          <p:cNvSpPr txBox="1"/>
          <p:nvPr>
            <p:ph type="body" idx="1"/>
          </p:nvPr>
        </p:nvSpPr>
        <p:spPr>
          <a:xfrm>
            <a:off x="4572000" y="177000"/>
            <a:ext cx="4566000" cy="478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b="1">
                <a:solidFill>
                  <a:schemeClr val="dk1"/>
                </a:solidFill>
              </a:rPr>
              <a:t>Our System</a:t>
            </a:r>
            <a:r>
              <a:rPr lang="en-GB" sz="3000">
                <a:solidFill>
                  <a:schemeClr val="dk1"/>
                </a:solidFill>
              </a:rPr>
              <a:t> of Detection</a:t>
            </a:r>
            <a:endParaRPr sz="3000">
              <a:solidFill>
                <a:schemeClr val="dk1"/>
              </a:solidFill>
            </a:endParaRPr>
          </a:p>
          <a:p>
            <a:pPr marL="0" lvl="0" indent="0" algn="l" rtl="0">
              <a:spcBef>
                <a:spcPts val="1600"/>
              </a:spcBef>
              <a:spcAft>
                <a:spcPts val="0"/>
              </a:spcAft>
              <a:buClr>
                <a:schemeClr val="dk2"/>
              </a:buClr>
              <a:buSzPts val="1100"/>
              <a:buFont typeface="Arial" panose="020B0604020202020204"/>
              <a:buNone/>
            </a:pPr>
            <a:r>
              <a:rPr lang="en-GB" sz="1800">
                <a:solidFill>
                  <a:srgbClr val="000000"/>
                </a:solidFill>
                <a:latin typeface="Comic Sans MS" panose="030F0702030302020204"/>
                <a:ea typeface="Comic Sans MS" panose="030F0702030302020204"/>
                <a:cs typeface="Comic Sans MS" panose="030F0702030302020204"/>
                <a:sym typeface="Comic Sans MS" panose="030F0702030302020204"/>
              </a:rPr>
              <a:t>Based on:</a:t>
            </a:r>
            <a:endParaRPr sz="1800">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457200" lvl="0" indent="-342900" algn="l" rtl="0">
              <a:spcBef>
                <a:spcPts val="1600"/>
              </a:spcBef>
              <a:spcAft>
                <a:spcPts val="0"/>
              </a:spcAft>
              <a:buClr>
                <a:srgbClr val="000000"/>
              </a:buClr>
              <a:buSzPts val="1800"/>
              <a:buFont typeface="Comic Sans MS" panose="030F0702030302020204"/>
              <a:buChar char="●"/>
            </a:pPr>
            <a:r>
              <a:rPr lang="en-GB" sz="1800">
                <a:solidFill>
                  <a:srgbClr val="000000"/>
                </a:solidFill>
                <a:latin typeface="Comic Sans MS" panose="030F0702030302020204"/>
                <a:ea typeface="Comic Sans MS" panose="030F0702030302020204"/>
                <a:cs typeface="Comic Sans MS" panose="030F0702030302020204"/>
                <a:sym typeface="Comic Sans MS" panose="030F0702030302020204"/>
              </a:rPr>
              <a:t>Chest Pain Type</a:t>
            </a:r>
            <a:endParaRPr sz="1800">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457200" lvl="0" indent="-342900" algn="l" rtl="0">
              <a:spcBef>
                <a:spcPts val="0"/>
              </a:spcBef>
              <a:spcAft>
                <a:spcPts val="0"/>
              </a:spcAft>
              <a:buClr>
                <a:srgbClr val="000000"/>
              </a:buClr>
              <a:buSzPts val="1800"/>
              <a:buFont typeface="Comic Sans MS" panose="030F0702030302020204"/>
              <a:buChar char="●"/>
            </a:pPr>
            <a:r>
              <a:rPr lang="en-GB" sz="1800">
                <a:solidFill>
                  <a:srgbClr val="000000"/>
                </a:solidFill>
                <a:latin typeface="Comic Sans MS" panose="030F0702030302020204"/>
                <a:ea typeface="Comic Sans MS" panose="030F0702030302020204"/>
                <a:cs typeface="Comic Sans MS" panose="030F0702030302020204"/>
                <a:sym typeface="Comic Sans MS" panose="030F0702030302020204"/>
              </a:rPr>
              <a:t>Blood Pressure</a:t>
            </a:r>
            <a:endParaRPr sz="1800">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457200" lvl="0" indent="-342900" algn="l" rtl="0">
              <a:spcBef>
                <a:spcPts val="0"/>
              </a:spcBef>
              <a:spcAft>
                <a:spcPts val="0"/>
              </a:spcAft>
              <a:buClr>
                <a:srgbClr val="000000"/>
              </a:buClr>
              <a:buSzPts val="1800"/>
              <a:buFont typeface="Comic Sans MS" panose="030F0702030302020204"/>
              <a:buChar char="●"/>
            </a:pPr>
            <a:r>
              <a:rPr lang="en-GB" sz="1800">
                <a:solidFill>
                  <a:srgbClr val="000000"/>
                </a:solidFill>
                <a:latin typeface="Comic Sans MS" panose="030F0702030302020204"/>
                <a:ea typeface="Comic Sans MS" panose="030F0702030302020204"/>
                <a:cs typeface="Comic Sans MS" panose="030F0702030302020204"/>
                <a:sym typeface="Comic Sans MS" panose="030F0702030302020204"/>
              </a:rPr>
              <a:t>Cholesterol</a:t>
            </a:r>
            <a:endParaRPr sz="1800">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457200" lvl="0" indent="-342900" algn="l" rtl="0">
              <a:spcBef>
                <a:spcPts val="0"/>
              </a:spcBef>
              <a:spcAft>
                <a:spcPts val="0"/>
              </a:spcAft>
              <a:buClr>
                <a:srgbClr val="000000"/>
              </a:buClr>
              <a:buSzPts val="1800"/>
              <a:buFont typeface="Comic Sans MS" panose="030F0702030302020204"/>
              <a:buChar char="●"/>
            </a:pPr>
            <a:r>
              <a:rPr lang="en-GB" sz="1800">
                <a:solidFill>
                  <a:srgbClr val="000000"/>
                </a:solidFill>
                <a:latin typeface="Comic Sans MS" panose="030F0702030302020204"/>
                <a:ea typeface="Comic Sans MS" panose="030F0702030302020204"/>
                <a:cs typeface="Comic Sans MS" panose="030F0702030302020204"/>
                <a:sym typeface="Comic Sans MS" panose="030F0702030302020204"/>
              </a:rPr>
              <a:t>Blood Sugar</a:t>
            </a:r>
            <a:endParaRPr sz="1800">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457200" lvl="0" indent="-342900" algn="l" rtl="0">
              <a:spcBef>
                <a:spcPts val="0"/>
              </a:spcBef>
              <a:spcAft>
                <a:spcPts val="0"/>
              </a:spcAft>
              <a:buClr>
                <a:srgbClr val="000000"/>
              </a:buClr>
              <a:buSzPts val="1800"/>
              <a:buFont typeface="Comic Sans MS" panose="030F0702030302020204"/>
              <a:buChar char="●"/>
            </a:pPr>
            <a:r>
              <a:rPr lang="en-GB" sz="1800">
                <a:solidFill>
                  <a:srgbClr val="000000"/>
                </a:solidFill>
                <a:latin typeface="Comic Sans MS" panose="030F0702030302020204"/>
                <a:ea typeface="Comic Sans MS" panose="030F0702030302020204"/>
                <a:cs typeface="Comic Sans MS" panose="030F0702030302020204"/>
                <a:sym typeface="Comic Sans MS" panose="030F0702030302020204"/>
              </a:rPr>
              <a:t>ECG</a:t>
            </a:r>
            <a:endParaRPr sz="1800">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457200" lvl="0" indent="-342900" algn="l" rtl="0">
              <a:spcBef>
                <a:spcPts val="0"/>
              </a:spcBef>
              <a:spcAft>
                <a:spcPts val="0"/>
              </a:spcAft>
              <a:buClr>
                <a:srgbClr val="000000"/>
              </a:buClr>
              <a:buSzPts val="1800"/>
              <a:buFont typeface="Comic Sans MS" panose="030F0702030302020204"/>
              <a:buChar char="●"/>
            </a:pPr>
            <a:r>
              <a:rPr lang="en-GB" sz="1800">
                <a:solidFill>
                  <a:srgbClr val="000000"/>
                </a:solidFill>
                <a:latin typeface="Comic Sans MS" panose="030F0702030302020204"/>
                <a:ea typeface="Comic Sans MS" panose="030F0702030302020204"/>
                <a:cs typeface="Comic Sans MS" panose="030F0702030302020204"/>
                <a:sym typeface="Comic Sans MS" panose="030F0702030302020204"/>
              </a:rPr>
              <a:t>Maximum Heart Rate</a:t>
            </a:r>
            <a:endParaRPr sz="1800">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457200" lvl="0" indent="-342900" algn="l" rtl="0">
              <a:spcBef>
                <a:spcPts val="0"/>
              </a:spcBef>
              <a:spcAft>
                <a:spcPts val="0"/>
              </a:spcAft>
              <a:buClr>
                <a:srgbClr val="000000"/>
              </a:buClr>
              <a:buSzPts val="1800"/>
              <a:buFont typeface="Comic Sans MS" panose="030F0702030302020204"/>
              <a:buChar char="●"/>
            </a:pPr>
            <a:r>
              <a:rPr lang="en-GB" sz="1800">
                <a:solidFill>
                  <a:srgbClr val="000000"/>
                </a:solidFill>
                <a:latin typeface="Comic Sans MS" panose="030F0702030302020204"/>
                <a:ea typeface="Comic Sans MS" panose="030F0702030302020204"/>
                <a:cs typeface="Comic Sans MS" panose="030F0702030302020204"/>
                <a:sym typeface="Comic Sans MS" panose="030F0702030302020204"/>
              </a:rPr>
              <a:t>No. of Damaged Vessels</a:t>
            </a:r>
            <a:endParaRPr sz="1800">
              <a:solidFill>
                <a:srgbClr val="000000"/>
              </a:solidFill>
              <a:latin typeface="Comic Sans MS" panose="030F0702030302020204"/>
              <a:ea typeface="Comic Sans MS" panose="030F0702030302020204"/>
              <a:cs typeface="Comic Sans MS" panose="030F0702030302020204"/>
              <a:sym typeface="Comic Sans MS" panose="030F0702030302020204"/>
            </a:endParaRPr>
          </a:p>
          <a:p>
            <a:pPr marL="457200" lvl="0" indent="-342900" algn="l" rtl="0">
              <a:spcBef>
                <a:spcPts val="0"/>
              </a:spcBef>
              <a:spcAft>
                <a:spcPts val="0"/>
              </a:spcAft>
              <a:buClr>
                <a:srgbClr val="000000"/>
              </a:buClr>
              <a:buSzPts val="1800"/>
              <a:buFont typeface="Comic Sans MS" panose="030F0702030302020204"/>
              <a:buChar char="●"/>
            </a:pPr>
            <a:r>
              <a:rPr lang="en-GB" sz="1800">
                <a:solidFill>
                  <a:srgbClr val="000000"/>
                </a:solidFill>
                <a:latin typeface="Comic Sans MS" panose="030F0702030302020204"/>
                <a:ea typeface="Comic Sans MS" panose="030F0702030302020204"/>
                <a:cs typeface="Comic Sans MS" panose="030F0702030302020204"/>
                <a:sym typeface="Comic Sans MS" panose="030F0702030302020204"/>
              </a:rPr>
              <a:t>etc.</a:t>
            </a:r>
            <a:endParaRPr sz="1800">
              <a:solidFill>
                <a:srgbClr val="000000"/>
              </a:solidFill>
              <a:latin typeface="Comic Sans MS" panose="030F0702030302020204"/>
              <a:ea typeface="Comic Sans MS" panose="030F0702030302020204"/>
              <a:cs typeface="Comic Sans MS" panose="030F0702030302020204"/>
              <a:sym typeface="Comic Sans MS" panose="030F0702030302020204"/>
            </a:endParaRPr>
          </a:p>
        </p:txBody>
      </p:sp>
      <p:pic>
        <p:nvPicPr>
          <p:cNvPr id="123" name="Google Shape;123;p19"/>
          <p:cNvPicPr preferRelativeResize="0"/>
          <p:nvPr/>
        </p:nvPicPr>
        <p:blipFill>
          <a:blip r:embed="rId1"/>
          <a:stretch>
            <a:fillRect/>
          </a:stretch>
        </p:blipFill>
        <p:spPr>
          <a:xfrm>
            <a:off x="0" y="0"/>
            <a:ext cx="4418501"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7" name="Shape 127"/>
        <p:cNvGrpSpPr/>
        <p:nvPr/>
      </p:nvGrpSpPr>
      <p:grpSpPr>
        <a:xfrm>
          <a:off x="0" y="0"/>
          <a:ext cx="0" cy="0"/>
          <a:chOff x="0" y="0"/>
          <a:chExt cx="0" cy="0"/>
        </a:xfrm>
      </p:grpSpPr>
      <p:sp>
        <p:nvSpPr>
          <p:cNvPr id="128" name="Google Shape;128;p20"/>
          <p:cNvSpPr txBox="1"/>
          <p:nvPr>
            <p:ph type="subTitle" idx="1"/>
          </p:nvPr>
        </p:nvSpPr>
        <p:spPr>
          <a:xfrm>
            <a:off x="265500" y="653700"/>
            <a:ext cx="4045200" cy="38361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1600"/>
              </a:spcAft>
              <a:buNone/>
            </a:pPr>
            <a:r>
              <a:rPr lang="en-GB" sz="3000" b="1">
                <a:solidFill>
                  <a:schemeClr val="dk1"/>
                </a:solidFill>
              </a:rPr>
              <a:t>Let’s Move on to the Project</a:t>
            </a:r>
            <a:endParaRPr sz="1800"/>
          </a:p>
        </p:txBody>
      </p:sp>
      <p:sp>
        <p:nvSpPr>
          <p:cNvPr id="129" name="Google Shape;129;p20"/>
          <p:cNvSpPr txBox="1"/>
          <p:nvPr/>
        </p:nvSpPr>
        <p:spPr>
          <a:xfrm>
            <a:off x="6527300" y="4152500"/>
            <a:ext cx="22689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300" b="1">
                <a:solidFill>
                  <a:schemeClr val="lt1"/>
                </a:solidFill>
                <a:latin typeface="Lato" panose="020F0502020204030203"/>
                <a:ea typeface="Lato" panose="020F0502020204030203"/>
                <a:cs typeface="Lato" panose="020F0502020204030203"/>
                <a:sym typeface="Lato" panose="020F0502020204030203"/>
              </a:rPr>
              <a:t>Thank You</a:t>
            </a:r>
            <a:endParaRPr sz="3300" b="1">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1489</Words>
  <Application>WPS Presentation</Application>
  <PresentationFormat/>
  <Paragraphs>58</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Arial</vt:lpstr>
      <vt:lpstr>Raleway</vt:lpstr>
      <vt:lpstr>Lato</vt:lpstr>
      <vt:lpstr>Oswald</vt:lpstr>
      <vt:lpstr>Comic Sans MS</vt:lpstr>
      <vt:lpstr>Microsoft YaHei</vt:lpstr>
      <vt:lpstr>Arial Unicode MS</vt:lpstr>
      <vt:lpstr>Swiss</vt:lpstr>
      <vt:lpstr>Heart Attack Prediction</vt:lpstr>
      <vt:lpstr>Health care field has a vast amount of data, for processing those data certain techniques are used. Machine Learning is one of the techniques often used. Heart disease is the Leading cause of death worldwide. This System predicts the arising possibilities of Heart Disease. The outcomes of this system provide the chances of occurring heart attacks.</vt:lpstr>
      <vt:lpstr>PowerPoint 演示文稿</vt:lpstr>
      <vt:lpstr>A heart attack occurs when the flow of blood to the heart is blocked. The blockage is most often a buildup of fat, cholesterol and other substances, which form a plaque in the arteries that feed the heart (coronary arteries).</vt:lpstr>
      <vt:lpstr>How to Prevent Them.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Prediction</dc:title>
  <dc:creator/>
  <cp:lastModifiedBy>PRATHUL</cp:lastModifiedBy>
  <cp:revision>2</cp:revision>
  <dcterms:created xsi:type="dcterms:W3CDTF">2021-07-16T23:25:45Z</dcterms:created>
  <dcterms:modified xsi:type="dcterms:W3CDTF">2021-07-16T23:26:15Z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