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3164c995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3164c995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33164c99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33164c99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b340666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3b340666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b340666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3b340666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3164c995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3164c995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3b340666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3b340666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b340666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3b340666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3b3406669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3b3406669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3b340666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3b340666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3b3406669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3b3406669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28fe3fa5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28fe3fa5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3164c99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33164c995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28fe3fa5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28fe3fa5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28fe3fa5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28fe3fa5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28fe3fa5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28fe3fa5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28fe3fa5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28fe3fa5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3164c99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3164c9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3164c995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3164c995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3164c99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3164c99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tensorflow.org/" TargetMode="External"/><Relationship Id="rId4" Type="http://schemas.openxmlformats.org/officeDocument/2006/relationships/hyperlink" Target="https://keras.io/" TargetMode="External"/><Relationship Id="rId5" Type="http://schemas.openxmlformats.org/officeDocument/2006/relationships/hyperlink" Target="https://opencv.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lang="en-GB" sz="2300">
                <a:solidFill>
                  <a:srgbClr val="333333"/>
                </a:solidFill>
                <a:highlight>
                  <a:srgbClr val="FFFFFF"/>
                </a:highlight>
                <a:latin typeface="Arial"/>
                <a:ea typeface="Arial"/>
                <a:cs typeface="Arial"/>
                <a:sym typeface="Arial"/>
              </a:rPr>
              <a:t>Malware Classification with Deep Convolutional Neural Networks</a:t>
            </a:r>
            <a:endParaRPr sz="23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359150"/>
            <a:ext cx="4255500" cy="932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Amaljith C</a:t>
            </a:r>
            <a:endParaRPr/>
          </a:p>
          <a:p>
            <a:pPr indent="0" lvl="0" marL="0" rtl="0" algn="l">
              <a:spcBef>
                <a:spcPts val="0"/>
              </a:spcBef>
              <a:spcAft>
                <a:spcPts val="0"/>
              </a:spcAft>
              <a:buNone/>
            </a:pPr>
            <a:r>
              <a:rPr lang="en-GB"/>
              <a:t>S4 MCA</a:t>
            </a:r>
            <a:endParaRPr/>
          </a:p>
          <a:p>
            <a:pPr indent="0" lvl="0" marL="0" rtl="0" algn="l">
              <a:spcBef>
                <a:spcPts val="0"/>
              </a:spcBef>
              <a:spcAft>
                <a:spcPts val="0"/>
              </a:spcAft>
              <a:buNone/>
            </a:pPr>
            <a:r>
              <a:rPr lang="en-GB"/>
              <a:t>TVE20MCA-2008</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1303800" y="2355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Malware </a:t>
            </a:r>
            <a:r>
              <a:rPr lang="en-GB"/>
              <a:t>classes(malimg dataset)</a:t>
            </a:r>
            <a:endParaRPr/>
          </a:p>
        </p:txBody>
      </p:sp>
      <p:sp>
        <p:nvSpPr>
          <p:cNvPr id="330" name="Google Shape;330;p22"/>
          <p:cNvSpPr txBox="1"/>
          <p:nvPr>
            <p:ph idx="1" type="body"/>
          </p:nvPr>
        </p:nvSpPr>
        <p:spPr>
          <a:xfrm>
            <a:off x="1303800" y="878175"/>
            <a:ext cx="7030500" cy="411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1" name="Google Shape;331;p22"/>
          <p:cNvPicPr preferRelativeResize="0"/>
          <p:nvPr/>
        </p:nvPicPr>
        <p:blipFill>
          <a:blip r:embed="rId3">
            <a:alphaModFix/>
          </a:blip>
          <a:stretch>
            <a:fillRect/>
          </a:stretch>
        </p:blipFill>
        <p:spPr>
          <a:xfrm>
            <a:off x="1303800" y="878175"/>
            <a:ext cx="3387975" cy="41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303800" y="212525"/>
            <a:ext cx="7030500" cy="69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[malimg]</a:t>
            </a:r>
            <a:endParaRPr/>
          </a:p>
        </p:txBody>
      </p:sp>
      <p:sp>
        <p:nvSpPr>
          <p:cNvPr id="337" name="Google Shape;337;p23"/>
          <p:cNvSpPr txBox="1"/>
          <p:nvPr>
            <p:ph idx="1" type="body"/>
          </p:nvPr>
        </p:nvSpPr>
        <p:spPr>
          <a:xfrm>
            <a:off x="1303800" y="1014325"/>
            <a:ext cx="7546500" cy="399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23"/>
          <p:cNvPicPr preferRelativeResize="0"/>
          <p:nvPr/>
        </p:nvPicPr>
        <p:blipFill>
          <a:blip r:embed="rId3">
            <a:alphaModFix/>
          </a:blip>
          <a:stretch>
            <a:fillRect/>
          </a:stretch>
        </p:blipFill>
        <p:spPr>
          <a:xfrm>
            <a:off x="1303800" y="1014325"/>
            <a:ext cx="5997325" cy="399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1296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Malware classes (Microsoft malware dataset)</a:t>
            </a:r>
            <a:endParaRPr/>
          </a:p>
        </p:txBody>
      </p:sp>
      <p:sp>
        <p:nvSpPr>
          <p:cNvPr id="344" name="Google Shape;344;p24"/>
          <p:cNvSpPr txBox="1"/>
          <p:nvPr>
            <p:ph idx="1" type="body"/>
          </p:nvPr>
        </p:nvSpPr>
        <p:spPr>
          <a:xfrm>
            <a:off x="1303800" y="1128900"/>
            <a:ext cx="7228500" cy="38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24"/>
          <p:cNvPicPr preferRelativeResize="0"/>
          <p:nvPr/>
        </p:nvPicPr>
        <p:blipFill>
          <a:blip r:embed="rId3">
            <a:alphaModFix/>
          </a:blip>
          <a:stretch>
            <a:fillRect/>
          </a:stretch>
        </p:blipFill>
        <p:spPr>
          <a:xfrm>
            <a:off x="1303796" y="1128899"/>
            <a:ext cx="3380703" cy="383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144750"/>
            <a:ext cx="7030500" cy="59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Byte file to Greyscale Image Conversion</a:t>
            </a:r>
            <a:endParaRPr/>
          </a:p>
        </p:txBody>
      </p:sp>
      <p:sp>
        <p:nvSpPr>
          <p:cNvPr id="351" name="Google Shape;351;p25"/>
          <p:cNvSpPr txBox="1"/>
          <p:nvPr>
            <p:ph idx="1" type="body"/>
          </p:nvPr>
        </p:nvSpPr>
        <p:spPr>
          <a:xfrm>
            <a:off x="1303800" y="832775"/>
            <a:ext cx="7030500" cy="412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2" name="Google Shape;352;p25"/>
          <p:cNvPicPr preferRelativeResize="0"/>
          <p:nvPr/>
        </p:nvPicPr>
        <p:blipFill>
          <a:blip r:embed="rId3">
            <a:alphaModFix/>
          </a:blip>
          <a:stretch>
            <a:fillRect/>
          </a:stretch>
        </p:blipFill>
        <p:spPr>
          <a:xfrm>
            <a:off x="1303800" y="832775"/>
            <a:ext cx="4754900" cy="431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type="title"/>
          </p:nvPr>
        </p:nvSpPr>
        <p:spPr>
          <a:xfrm>
            <a:off x="1303800" y="99350"/>
            <a:ext cx="70305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Workflow Diagram</a:t>
            </a:r>
            <a:endParaRPr/>
          </a:p>
        </p:txBody>
      </p:sp>
      <p:sp>
        <p:nvSpPr>
          <p:cNvPr id="358" name="Google Shape;358;p26"/>
          <p:cNvSpPr txBox="1"/>
          <p:nvPr>
            <p:ph idx="1" type="body"/>
          </p:nvPr>
        </p:nvSpPr>
        <p:spPr>
          <a:xfrm>
            <a:off x="1303800" y="999200"/>
            <a:ext cx="7030500" cy="405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9" name="Google Shape;359;p26"/>
          <p:cNvPicPr preferRelativeResize="0"/>
          <p:nvPr/>
        </p:nvPicPr>
        <p:blipFill>
          <a:blip r:embed="rId3">
            <a:alphaModFix/>
          </a:blip>
          <a:stretch>
            <a:fillRect/>
          </a:stretch>
        </p:blipFill>
        <p:spPr>
          <a:xfrm>
            <a:off x="1303800" y="999200"/>
            <a:ext cx="7030500" cy="35664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144725"/>
            <a:ext cx="7030500" cy="64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CNN model</a:t>
            </a:r>
            <a:endParaRPr/>
          </a:p>
        </p:txBody>
      </p:sp>
      <p:sp>
        <p:nvSpPr>
          <p:cNvPr id="365" name="Google Shape;365;p27"/>
          <p:cNvSpPr txBox="1"/>
          <p:nvPr>
            <p:ph idx="1" type="body"/>
          </p:nvPr>
        </p:nvSpPr>
        <p:spPr>
          <a:xfrm>
            <a:off x="1303800" y="847900"/>
            <a:ext cx="7030500" cy="368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6" name="Google Shape;366;p27"/>
          <p:cNvPicPr preferRelativeResize="0"/>
          <p:nvPr/>
        </p:nvPicPr>
        <p:blipFill>
          <a:blip r:embed="rId3">
            <a:alphaModFix/>
          </a:blip>
          <a:stretch>
            <a:fillRect/>
          </a:stretch>
        </p:blipFill>
        <p:spPr>
          <a:xfrm>
            <a:off x="1383775" y="847900"/>
            <a:ext cx="5559500" cy="4099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303800" y="174975"/>
            <a:ext cx="7030500" cy="71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batch wise accuracy</a:t>
            </a:r>
            <a:endParaRPr/>
          </a:p>
        </p:txBody>
      </p:sp>
      <p:sp>
        <p:nvSpPr>
          <p:cNvPr id="372" name="Google Shape;372;p28"/>
          <p:cNvSpPr txBox="1"/>
          <p:nvPr>
            <p:ph idx="1" type="body"/>
          </p:nvPr>
        </p:nvSpPr>
        <p:spPr>
          <a:xfrm>
            <a:off x="1303800" y="787400"/>
            <a:ext cx="7030500" cy="374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3" name="Google Shape;373;p28"/>
          <p:cNvPicPr preferRelativeResize="0"/>
          <p:nvPr/>
        </p:nvPicPr>
        <p:blipFill>
          <a:blip r:embed="rId3">
            <a:alphaModFix/>
          </a:blip>
          <a:stretch>
            <a:fillRect/>
          </a:stretch>
        </p:blipFill>
        <p:spPr>
          <a:xfrm>
            <a:off x="313338" y="1405000"/>
            <a:ext cx="8517323" cy="3301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1303800" y="159850"/>
            <a:ext cx="7030500" cy="59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379" name="Google Shape;379;p29"/>
          <p:cNvSpPr txBox="1"/>
          <p:nvPr>
            <p:ph idx="1" type="body"/>
          </p:nvPr>
        </p:nvSpPr>
        <p:spPr>
          <a:xfrm>
            <a:off x="1303800" y="757150"/>
            <a:ext cx="7030500" cy="3774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Malware is increasingly posing a serious security threat to computer systems. It is essential to analyze the behavior of malware and categorize samples so that robust programs to prevent malware attacks can be developed.</a:t>
            </a:r>
            <a:endParaRPr sz="1500"/>
          </a:p>
          <a:p>
            <a:pPr indent="-323850" lvl="0" marL="457200" rtl="0" algn="l">
              <a:lnSpc>
                <a:spcPct val="150000"/>
              </a:lnSpc>
              <a:spcBef>
                <a:spcPts val="0"/>
              </a:spcBef>
              <a:spcAft>
                <a:spcPts val="0"/>
              </a:spcAft>
              <a:buSzPts val="1500"/>
              <a:buChar char="●"/>
            </a:pPr>
            <a:r>
              <a:rPr lang="en-GB" sz="1500"/>
              <a:t>Towards this endeavor, I proposed a deep convolutional neural network (CNN) architecture for malware classification.</a:t>
            </a:r>
            <a:endParaRPr sz="1500"/>
          </a:p>
          <a:p>
            <a:pPr indent="-323850" lvl="0" marL="457200" rtl="0" algn="l">
              <a:lnSpc>
                <a:spcPct val="150000"/>
              </a:lnSpc>
              <a:spcBef>
                <a:spcPts val="0"/>
              </a:spcBef>
              <a:spcAft>
                <a:spcPts val="0"/>
              </a:spcAft>
              <a:buSzPts val="1500"/>
              <a:buChar char="●"/>
            </a:pPr>
            <a:r>
              <a:rPr lang="en-GB" sz="1500"/>
              <a:t>I first convert malware samples to grayscale images and then train a CNN for classification.</a:t>
            </a:r>
            <a:endParaRPr sz="1500"/>
          </a:p>
          <a:p>
            <a:pPr indent="-323850" lvl="0" marL="457200" rtl="0" algn="l">
              <a:lnSpc>
                <a:spcPct val="150000"/>
              </a:lnSpc>
              <a:spcBef>
                <a:spcPts val="0"/>
              </a:spcBef>
              <a:spcAft>
                <a:spcPts val="0"/>
              </a:spcAft>
              <a:buSzPts val="1500"/>
              <a:buChar char="●"/>
            </a:pPr>
            <a:r>
              <a:rPr lang="en-GB" sz="1500"/>
              <a:t> Experimental results of malware classification datasets shows the effectiveness of my proposed method.</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1303800" y="190100"/>
            <a:ext cx="7030500" cy="56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Work</a:t>
            </a:r>
            <a:endParaRPr/>
          </a:p>
        </p:txBody>
      </p:sp>
      <p:sp>
        <p:nvSpPr>
          <p:cNvPr id="385" name="Google Shape;385;p30"/>
          <p:cNvSpPr txBox="1"/>
          <p:nvPr>
            <p:ph idx="1" type="body"/>
          </p:nvPr>
        </p:nvSpPr>
        <p:spPr>
          <a:xfrm>
            <a:off x="1303800" y="1362250"/>
            <a:ext cx="7030500" cy="31695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This project can only used for malware classification.</a:t>
            </a:r>
            <a:endParaRPr sz="1500"/>
          </a:p>
          <a:p>
            <a:pPr indent="-323850" lvl="0" marL="457200" rtl="0" algn="l">
              <a:lnSpc>
                <a:spcPct val="150000"/>
              </a:lnSpc>
              <a:spcBef>
                <a:spcPts val="0"/>
              </a:spcBef>
              <a:spcAft>
                <a:spcPts val="0"/>
              </a:spcAft>
              <a:buSzPts val="1500"/>
              <a:buChar char="●"/>
            </a:pPr>
            <a:r>
              <a:rPr lang="en-GB" sz="1500"/>
              <a:t>We can also add feature like malware detection</a:t>
            </a:r>
            <a:endParaRPr sz="1500"/>
          </a:p>
          <a:p>
            <a:pPr indent="-323850" lvl="0" marL="457200" rtl="0" algn="l">
              <a:lnSpc>
                <a:spcPct val="150000"/>
              </a:lnSpc>
              <a:spcBef>
                <a:spcPts val="0"/>
              </a:spcBef>
              <a:spcAft>
                <a:spcPts val="0"/>
              </a:spcAft>
              <a:buSzPts val="1500"/>
              <a:buChar char="●"/>
            </a:pPr>
            <a:r>
              <a:rPr lang="en-GB" sz="1500"/>
              <a:t>Currently only 30 classes is </a:t>
            </a:r>
            <a:r>
              <a:rPr lang="en-GB" sz="1500"/>
              <a:t>classified</a:t>
            </a:r>
            <a:r>
              <a:rPr lang="en-GB" sz="1500"/>
              <a:t> . we can add more dangerous malware classes in the dataset.</a:t>
            </a:r>
            <a:endParaRPr sz="1500"/>
          </a:p>
          <a:p>
            <a:pPr indent="-323850" lvl="0" marL="457200" rtl="0" algn="l">
              <a:lnSpc>
                <a:spcPct val="150000"/>
              </a:lnSpc>
              <a:spcBef>
                <a:spcPts val="0"/>
              </a:spcBef>
              <a:spcAft>
                <a:spcPts val="0"/>
              </a:spcAft>
              <a:buSzPts val="1500"/>
              <a:buChar char="●"/>
            </a:pPr>
            <a:r>
              <a:rPr lang="en-GB" sz="1500"/>
              <a:t>With powerful machine model like vgg19 can be used to train the dataset</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391" name="Google Shape;391;p31"/>
          <p:cNvSpPr txBox="1"/>
          <p:nvPr>
            <p:ph idx="1" type="body"/>
          </p:nvPr>
        </p:nvSpPr>
        <p:spPr>
          <a:xfrm>
            <a:off x="1303800" y="1362250"/>
            <a:ext cx="7030500" cy="31695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0"/>
              </a:spcBef>
              <a:spcAft>
                <a:spcPts val="0"/>
              </a:spcAft>
              <a:buSzPct val="43333"/>
              <a:buChar char="●"/>
            </a:pPr>
            <a:r>
              <a:rPr lang="en-GB">
                <a:solidFill>
                  <a:srgbClr val="000000"/>
                </a:solidFill>
              </a:rPr>
              <a:t>M. Kalash, M. Rochan, N. Mohammed, N. D. B. Bruce, Y. Wang and F. Iqbal, "Malware Classification with Deep Convolutional Neural Networks," 2018 9th IFIP International Conference on New Technologies, Mobility and Security (NTMS), 2018, pp. 1-5, doi: 10.1109/NTMS.2018.8328749.</a:t>
            </a:r>
            <a:endParaRPr b="1" sz="3000"/>
          </a:p>
          <a:p>
            <a:pPr indent="-304958" lvl="0" marL="457200" rtl="0" algn="l">
              <a:lnSpc>
                <a:spcPct val="150000"/>
              </a:lnSpc>
              <a:spcBef>
                <a:spcPts val="0"/>
              </a:spcBef>
              <a:spcAft>
                <a:spcPts val="0"/>
              </a:spcAft>
              <a:buSzPct val="86666"/>
              <a:buChar char="●"/>
            </a:pPr>
            <a:r>
              <a:rPr lang="en-GB" sz="1500">
                <a:solidFill>
                  <a:srgbClr val="000000"/>
                </a:solidFill>
              </a:rPr>
              <a:t>Ö. Aslan and A. A. Yilmaz, "A New Malware Classification Framework Based on Deep Learning Algorithms," in IEEE Access, vol. 9, pp. 87936-87951, 2021, doi: 10.1109/ACCESS.2021.3089586.</a:t>
            </a:r>
            <a:endParaRPr sz="1500">
              <a:solidFill>
                <a:srgbClr val="000000"/>
              </a:solidFill>
            </a:endParaRPr>
          </a:p>
          <a:p>
            <a:pPr indent="-316706" lvl="0" marL="457200" rtl="0" algn="l">
              <a:lnSpc>
                <a:spcPct val="150000"/>
              </a:lnSpc>
              <a:spcBef>
                <a:spcPts val="0"/>
              </a:spcBef>
              <a:spcAft>
                <a:spcPts val="0"/>
              </a:spcAft>
              <a:buClr>
                <a:srgbClr val="000000"/>
              </a:buClr>
              <a:buSzPct val="100000"/>
              <a:buFont typeface="Arial"/>
              <a:buChar char="●"/>
            </a:pPr>
            <a:r>
              <a:rPr lang="en-GB" sz="1500" u="sng">
                <a:solidFill>
                  <a:schemeClr val="hlink"/>
                </a:solidFill>
                <a:latin typeface="Arial"/>
                <a:ea typeface="Arial"/>
                <a:cs typeface="Arial"/>
                <a:sym typeface="Arial"/>
                <a:hlinkClick r:id="rId3"/>
              </a:rPr>
              <a:t>https://www.tensorflow.org/</a:t>
            </a:r>
            <a:endParaRPr sz="1500">
              <a:solidFill>
                <a:srgbClr val="000000"/>
              </a:solidFill>
              <a:latin typeface="Arial"/>
              <a:ea typeface="Arial"/>
              <a:cs typeface="Arial"/>
              <a:sym typeface="Arial"/>
            </a:endParaRPr>
          </a:p>
          <a:p>
            <a:pPr indent="-316706" lvl="0" marL="457200" rtl="0" algn="l">
              <a:lnSpc>
                <a:spcPct val="150000"/>
              </a:lnSpc>
              <a:spcBef>
                <a:spcPts val="0"/>
              </a:spcBef>
              <a:spcAft>
                <a:spcPts val="0"/>
              </a:spcAft>
              <a:buClr>
                <a:srgbClr val="000000"/>
              </a:buClr>
              <a:buSzPct val="100000"/>
              <a:buFont typeface="Arial"/>
              <a:buChar char="●"/>
            </a:pPr>
            <a:r>
              <a:rPr lang="en-GB" sz="1500" u="sng">
                <a:solidFill>
                  <a:schemeClr val="hlink"/>
                </a:solidFill>
                <a:latin typeface="Arial"/>
                <a:ea typeface="Arial"/>
                <a:cs typeface="Arial"/>
                <a:sym typeface="Arial"/>
                <a:hlinkClick r:id="rId4"/>
              </a:rPr>
              <a:t>https://keras.io/</a:t>
            </a:r>
            <a:endParaRPr sz="1500">
              <a:solidFill>
                <a:srgbClr val="000000"/>
              </a:solidFill>
              <a:latin typeface="Arial"/>
              <a:ea typeface="Arial"/>
              <a:cs typeface="Arial"/>
              <a:sym typeface="Arial"/>
            </a:endParaRPr>
          </a:p>
          <a:p>
            <a:pPr indent="-316706" lvl="0" marL="457200" rtl="0" algn="l">
              <a:lnSpc>
                <a:spcPct val="150000"/>
              </a:lnSpc>
              <a:spcBef>
                <a:spcPts val="0"/>
              </a:spcBef>
              <a:spcAft>
                <a:spcPts val="0"/>
              </a:spcAft>
              <a:buClr>
                <a:srgbClr val="000000"/>
              </a:buClr>
              <a:buSzPct val="100000"/>
              <a:buFont typeface="Arial"/>
              <a:buChar char="●"/>
            </a:pPr>
            <a:r>
              <a:rPr lang="en-GB" sz="1500" u="sng">
                <a:solidFill>
                  <a:schemeClr val="hlink"/>
                </a:solidFill>
                <a:latin typeface="Arial"/>
                <a:ea typeface="Arial"/>
                <a:cs typeface="Arial"/>
                <a:sym typeface="Arial"/>
                <a:hlinkClick r:id="rId5"/>
              </a:rPr>
              <a:t>https://opencv.org/</a:t>
            </a:r>
            <a:r>
              <a:rPr lang="en-GB"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Overview</a:t>
            </a:r>
            <a:endParaRPr/>
          </a:p>
        </p:txBody>
      </p:sp>
      <p:sp>
        <p:nvSpPr>
          <p:cNvPr id="284" name="Google Shape;284;p14"/>
          <p:cNvSpPr txBox="1"/>
          <p:nvPr>
            <p:ph idx="1" type="body"/>
          </p:nvPr>
        </p:nvSpPr>
        <p:spPr>
          <a:xfrm>
            <a:off x="1303800" y="1494025"/>
            <a:ext cx="7030500" cy="3037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Malware is malicious software (e.g. viruses, worms, trojan horses, and spyware) that damages or performs harmful actions on computer systems . In this Internet-age, many malware attacks happen that pose serious security threats to financial institutions and everyday users.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GB" sz="1500"/>
              <a:t>In order to combat the proliferation of malware, new strategies are essential to quickly identify and classify malware samples so that their behavior can be analyzed.</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ph type="title"/>
          </p:nvPr>
        </p:nvSpPr>
        <p:spPr>
          <a:xfrm>
            <a:off x="1213025" y="18088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sp>
        <p:nvSpPr>
          <p:cNvPr id="397" name="Google Shape;397;p32"/>
          <p:cNvSpPr txBox="1"/>
          <p:nvPr>
            <p:ph idx="1" type="body"/>
          </p:nvPr>
        </p:nvSpPr>
        <p:spPr>
          <a:xfrm>
            <a:off x="1303800" y="1597875"/>
            <a:ext cx="7030500" cy="2635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303800" y="785100"/>
            <a:ext cx="7030500" cy="3746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 Convolutional Neural Networks (CNN), a deep learning approach, have shown superior performance compared to traditional learning algorithms, especially in tasks such as image classification.</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GB" sz="1500"/>
              <a:t>By converting malware binaries to grayscale images we can subsequently train a CNN for classification. </a:t>
            </a:r>
            <a:endParaRPr sz="1500"/>
          </a:p>
          <a:p>
            <a:pPr indent="0" lvl="0" marL="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Existing System</a:t>
            </a:r>
            <a:endParaRPr/>
          </a:p>
        </p:txBody>
      </p:sp>
      <p:sp>
        <p:nvSpPr>
          <p:cNvPr id="295" name="Google Shape;295;p16"/>
          <p:cNvSpPr txBox="1"/>
          <p:nvPr>
            <p:ph idx="1" type="body"/>
          </p:nvPr>
        </p:nvSpPr>
        <p:spPr>
          <a:xfrm>
            <a:off x="1303800" y="1373350"/>
            <a:ext cx="7696800" cy="3454200"/>
          </a:xfrm>
          <a:prstGeom prst="rect">
            <a:avLst/>
          </a:prstGeom>
        </p:spPr>
        <p:txBody>
          <a:bodyPr anchorCtr="0" anchor="t" bIns="91425" lIns="91425" spcFirstLastPara="1" rIns="91425" wrap="square" tIns="91425">
            <a:normAutofit fontScale="62500" lnSpcReduction="20000"/>
          </a:bodyPr>
          <a:lstStyle/>
          <a:p>
            <a:pPr indent="-325365" lvl="0" marL="457200" rtl="0" algn="l">
              <a:spcBef>
                <a:spcPts val="0"/>
              </a:spcBef>
              <a:spcAft>
                <a:spcPts val="0"/>
              </a:spcAft>
              <a:buSzPct val="100000"/>
              <a:buChar char="●"/>
            </a:pPr>
            <a:r>
              <a:rPr lang="en-GB" sz="2438"/>
              <a:t>Total number of instances of malware has drastically increased over the years. For example, Symantec reported that more than 357 million new variants of malware were observed in 2020.</a:t>
            </a:r>
            <a:endParaRPr sz="2438"/>
          </a:p>
          <a:p>
            <a:pPr indent="0" lvl="0" marL="457200" rtl="0" algn="l">
              <a:spcBef>
                <a:spcPts val="1200"/>
              </a:spcBef>
              <a:spcAft>
                <a:spcPts val="0"/>
              </a:spcAft>
              <a:buNone/>
            </a:pPr>
            <a:r>
              <a:t/>
            </a:r>
            <a:endParaRPr sz="2438"/>
          </a:p>
          <a:p>
            <a:pPr indent="-325365" lvl="0" marL="457200" rtl="0" algn="l">
              <a:spcBef>
                <a:spcPts val="1200"/>
              </a:spcBef>
              <a:spcAft>
                <a:spcPts val="0"/>
              </a:spcAft>
              <a:buSzPct val="100000"/>
              <a:buChar char="●"/>
            </a:pPr>
            <a:r>
              <a:rPr lang="en-GB" sz="2438"/>
              <a:t>One of the main reasons for this high volume of malware samples is the extensive use of obfuscation techniques by malware developers, which means that malicious files from the same malware family (i.e. similar code and common origin) are constantly modified and/or obfuscated.</a:t>
            </a:r>
            <a:endParaRPr sz="2438"/>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idx="1" type="body"/>
          </p:nvPr>
        </p:nvSpPr>
        <p:spPr>
          <a:xfrm>
            <a:off x="1303800" y="1192350"/>
            <a:ext cx="7030500" cy="33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GB" sz="1500"/>
              <a:t>In order to cope with the rapid evolution of malware, it is essential to develop robust malware classification techniques that are tolerant of variants of malware files that belong to same family.</a:t>
            </a:r>
            <a:endParaRPr sz="1500"/>
          </a:p>
          <a:p>
            <a:pPr indent="-323883" lvl="0" marL="457200" rtl="0" algn="l">
              <a:spcBef>
                <a:spcPts val="0"/>
              </a:spcBef>
              <a:spcAft>
                <a:spcPts val="0"/>
              </a:spcAft>
              <a:buSzPts val="1501"/>
              <a:buChar char="●"/>
            </a:pPr>
            <a:r>
              <a:rPr lang="en-GB" sz="1500"/>
              <a:t>Present system uses code level classification which means only the similar lines of code is taken for consideration.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Proposed System</a:t>
            </a:r>
            <a:endParaRPr/>
          </a:p>
        </p:txBody>
      </p:sp>
      <p:sp>
        <p:nvSpPr>
          <p:cNvPr id="306" name="Google Shape;306;p18"/>
          <p:cNvSpPr txBox="1"/>
          <p:nvPr>
            <p:ph idx="1" type="body"/>
          </p:nvPr>
        </p:nvSpPr>
        <p:spPr>
          <a:xfrm>
            <a:off x="1303800" y="1403525"/>
            <a:ext cx="7030500" cy="3514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Previous research on malware classification suggests that malware samples typically fall into a family that shares common behaviors, i.e. most new malware are variants of existing ones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GB" sz="1500"/>
              <a:t> building a method that can efficiently classify malware based on its family irrespective of being a variant, seems especially fruitful and a means of dealing with the rapid growth of malware.</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GB" sz="1500"/>
              <a:t>Towards this endeavor, we propose a deep learning architecture for malware classification.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1303800" y="598575"/>
            <a:ext cx="7030500" cy="127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a:t>
            </a:r>
            <a:endParaRPr/>
          </a:p>
          <a:p>
            <a:pPr indent="0" lvl="0" marL="457200" rtl="0" algn="l">
              <a:lnSpc>
                <a:spcPct val="115000"/>
              </a:lnSpc>
              <a:spcBef>
                <a:spcPts val="0"/>
              </a:spcBef>
              <a:spcAft>
                <a:spcPts val="0"/>
              </a:spcAft>
              <a:buNone/>
            </a:pPr>
            <a:r>
              <a:rPr b="0" lang="en-GB" sz="1500">
                <a:solidFill>
                  <a:srgbClr val="000000"/>
                </a:solidFill>
                <a:latin typeface="Arial"/>
                <a:ea typeface="Arial"/>
                <a:cs typeface="Arial"/>
                <a:sym typeface="Arial"/>
              </a:rPr>
              <a:t>Ö. Aslan and A. A. Yilmaz, "A New Malware Classification Framework Based on Deep Learning Algorithms," in IEEE Access, vol. 9, pp. 87936-87951, 2021, doi: 10.1109/ACCESS.2021.3089586.</a:t>
            </a:r>
            <a:endParaRPr sz="3000"/>
          </a:p>
        </p:txBody>
      </p:sp>
      <p:sp>
        <p:nvSpPr>
          <p:cNvPr id="312" name="Google Shape;312;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This paper proposed a malware classification using byte level dataset  with Word2Vec disassembler tool..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GB" sz="1600">
                <a:solidFill>
                  <a:srgbClr val="000000"/>
                </a:solidFill>
                <a:latin typeface="Arial"/>
                <a:ea typeface="Arial"/>
                <a:cs typeface="Arial"/>
                <a:sym typeface="Arial"/>
              </a:rPr>
              <a:t>Disadvantages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Convolutional model cannot be used because  Byte code is directly used for training </a:t>
            </a:r>
            <a:endParaRPr sz="16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title"/>
          </p:nvPr>
        </p:nvSpPr>
        <p:spPr>
          <a:xfrm>
            <a:off x="1303800" y="598575"/>
            <a:ext cx="7030500" cy="127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a:t>
            </a:r>
            <a:endParaRPr/>
          </a:p>
          <a:p>
            <a:pPr indent="0" lvl="0" marL="0" rtl="0" algn="l">
              <a:lnSpc>
                <a:spcPct val="115000"/>
              </a:lnSpc>
              <a:spcBef>
                <a:spcPts val="0"/>
              </a:spcBef>
              <a:spcAft>
                <a:spcPts val="0"/>
              </a:spcAft>
              <a:buNone/>
            </a:pPr>
            <a:r>
              <a:rPr b="0" lang="en-GB" sz="1300">
                <a:solidFill>
                  <a:srgbClr val="000000"/>
                </a:solidFill>
                <a:latin typeface="Arial"/>
                <a:ea typeface="Arial"/>
                <a:cs typeface="Arial"/>
                <a:sym typeface="Arial"/>
              </a:rPr>
              <a:t>M. Kalash, M. Rochan, N. Mohammed, N. D. B. Bruce, Y. Wang and F. Iqbal, "Malware Classification with Deep Convolutional Neural Networks," 2018 9th IFIP International Conference on New Technologies, Mobility and Security (NTMS), 2018, pp. 1-5, doi: 10.1109/NTMS.2018.8328749.</a:t>
            </a:r>
            <a:endParaRPr sz="3000"/>
          </a:p>
        </p:txBody>
      </p:sp>
      <p:sp>
        <p:nvSpPr>
          <p:cNvPr id="318" name="Google Shape;318;p20"/>
          <p:cNvSpPr txBox="1"/>
          <p:nvPr>
            <p:ph idx="1" type="body"/>
          </p:nvPr>
        </p:nvSpPr>
        <p:spPr>
          <a:xfrm>
            <a:off x="1303800" y="1990050"/>
            <a:ext cx="7030500" cy="30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This paper proposed a malware classification using malimg malware dataset  with vgg16 architecture.</a:t>
            </a:r>
            <a:endParaRPr sz="1600">
              <a:solidFill>
                <a:srgbClr val="000000"/>
              </a:solidFill>
              <a:latin typeface="Arial"/>
              <a:ea typeface="Arial"/>
              <a:cs typeface="Arial"/>
              <a:sym typeface="Arial"/>
            </a:endParaRPr>
          </a:p>
          <a:p>
            <a:pPr indent="0" lvl="0" marL="45720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GB" sz="1600">
                <a:solidFill>
                  <a:srgbClr val="000000"/>
                </a:solidFill>
                <a:latin typeface="Arial"/>
                <a:ea typeface="Arial"/>
                <a:cs typeface="Arial"/>
                <a:sym typeface="Arial"/>
              </a:rPr>
              <a:t>Disadvantages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The dataset is highly biased because large portion of dataset is from a single family of malware.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Only 25 families of malware are considered.</a:t>
            </a:r>
            <a:endParaRPr sz="16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Objectives</a:t>
            </a:r>
            <a:endParaRPr u="sng"/>
          </a:p>
        </p:txBody>
      </p:sp>
      <p:sp>
        <p:nvSpPr>
          <p:cNvPr id="324" name="Google Shape;324;p21"/>
          <p:cNvSpPr txBox="1"/>
          <p:nvPr>
            <p:ph idx="1" type="body"/>
          </p:nvPr>
        </p:nvSpPr>
        <p:spPr>
          <a:xfrm>
            <a:off x="1303800" y="1710200"/>
            <a:ext cx="7030500" cy="2821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Build a malware classification model by combining both Microsoft malware and malimg Dataset.</a:t>
            </a:r>
            <a:endParaRPr sz="1500"/>
          </a:p>
          <a:p>
            <a:pPr indent="-323850" lvl="0" marL="457200" rtl="0" algn="l">
              <a:spcBef>
                <a:spcPts val="0"/>
              </a:spcBef>
              <a:spcAft>
                <a:spcPts val="0"/>
              </a:spcAft>
              <a:buSzPts val="1500"/>
              <a:buChar char="●"/>
            </a:pPr>
            <a:r>
              <a:rPr lang="en-GB" sz="1500"/>
              <a:t>Implement a Interface to convert byte level dataset to RGB (64*64) image for training.</a:t>
            </a:r>
            <a:endParaRPr sz="1500"/>
          </a:p>
          <a:p>
            <a:pPr indent="-323850" lvl="0" marL="457200" rtl="0" algn="l">
              <a:spcBef>
                <a:spcPts val="0"/>
              </a:spcBef>
              <a:spcAft>
                <a:spcPts val="0"/>
              </a:spcAft>
              <a:buSzPts val="1500"/>
              <a:buChar char="●"/>
            </a:pPr>
            <a:r>
              <a:rPr lang="en-GB" sz="1500"/>
              <a:t>Implement a web based user interface based on Streamlit .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