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BarlowSemi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274ea190342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274ea190342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74ea19034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74ea19034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274ea19034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274ea19034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274ea190342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274ea190342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274ea190342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274ea190342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192" y="1722960"/>
            <a:ext cx="4069774" cy="3420681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822525" y="1675650"/>
            <a:ext cx="41517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99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Classroom Assignment</a:t>
            </a:r>
            <a:endParaRPr sz="5000">
              <a:solidFill>
                <a:srgbClr val="FF99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0707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Terp Talent Advantage Program</a:t>
            </a:r>
            <a:endParaRPr sz="1500">
              <a:solidFill>
                <a:srgbClr val="70707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709925" y="4678805"/>
            <a:ext cx="3264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Date: 07/01/2024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42"/>
          <p:cNvSpPr txBox="1"/>
          <p:nvPr>
            <p:ph idx="3" type="subTitle"/>
          </p:nvPr>
        </p:nvSpPr>
        <p:spPr>
          <a:xfrm>
            <a:off x="3537650" y="491950"/>
            <a:ext cx="2862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Schedule creation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2387" name="Google Shape;2387;p42"/>
          <p:cNvGrpSpPr/>
          <p:nvPr/>
        </p:nvGrpSpPr>
        <p:grpSpPr>
          <a:xfrm>
            <a:off x="2743750" y="376149"/>
            <a:ext cx="673798" cy="759008"/>
            <a:chOff x="3963575" y="2317575"/>
            <a:chExt cx="296175" cy="296175"/>
          </a:xfrm>
        </p:grpSpPr>
        <p:sp>
          <p:nvSpPr>
            <p:cNvPr id="2388" name="Google Shape;2388;p42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4" name="Google Shape;24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0" y="1135150"/>
            <a:ext cx="6847200" cy="38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4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</a:t>
            </a:r>
            <a:r>
              <a:rPr lang="en"/>
              <a:t>forward</a:t>
            </a:r>
            <a:endParaRPr/>
          </a:p>
        </p:txBody>
      </p:sp>
      <p:sp>
        <p:nvSpPr>
          <p:cNvPr id="2410" name="Google Shape;2410;p43"/>
          <p:cNvSpPr txBox="1"/>
          <p:nvPr>
            <p:ph idx="1" type="subTitle"/>
          </p:nvPr>
        </p:nvSpPr>
        <p:spPr>
          <a:xfrm>
            <a:off x="3229275" y="1355825"/>
            <a:ext cx="49572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developing the current model, several additional considerations emerged that were not included: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Courses with varying durations.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Courses with online and offline schedules.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Courses requiring specific resources such as audiovisual equipment.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Faculty engagements in other schools and its impact on scheduling.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The need to minimize the number of classroom days or gaps between classes.</a:t>
            </a:r>
            <a:endParaRPr/>
          </a:p>
        </p:txBody>
      </p:sp>
      <p:pic>
        <p:nvPicPr>
          <p:cNvPr id="2411" name="Google Shape;24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" y="1505900"/>
            <a:ext cx="2656200" cy="26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44"/>
          <p:cNvSpPr txBox="1"/>
          <p:nvPr>
            <p:ph type="title"/>
          </p:nvPr>
        </p:nvSpPr>
        <p:spPr>
          <a:xfrm>
            <a:off x="2103150" y="134709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417" name="Google Shape;2417;p44"/>
          <p:cNvSpPr txBox="1"/>
          <p:nvPr>
            <p:ph idx="1" type="subTitle"/>
          </p:nvPr>
        </p:nvSpPr>
        <p:spPr>
          <a:xfrm>
            <a:off x="3020295" y="253527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9900"/>
                </a:solidFill>
              </a:rPr>
              <a:t>Questions?</a:t>
            </a:r>
            <a:endParaRPr b="1" sz="2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FF9900"/>
              </a:solidFill>
            </a:endParaRPr>
          </a:p>
        </p:txBody>
      </p:sp>
      <p:sp>
        <p:nvSpPr>
          <p:cNvPr id="2418" name="Google Shape;2418;p44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19" name="Google Shape;2419;p44"/>
          <p:cNvSpPr/>
          <p:nvPr/>
        </p:nvSpPr>
        <p:spPr>
          <a:xfrm>
            <a:off x="2366325" y="3527700"/>
            <a:ext cx="4773900" cy="122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Classroom scheduling is a complex task in educational institutes worldwide. To address this for the Smith school of Business, we developed an optimization model using</a:t>
            </a:r>
            <a:r>
              <a:rPr lang="en" sz="1400">
                <a:solidFill>
                  <a:srgbClr val="FF9900"/>
                </a:solidFill>
              </a:rPr>
              <a:t> IBM CPLEX</a:t>
            </a:r>
            <a:r>
              <a:rPr lang="en" sz="1400">
                <a:solidFill>
                  <a:schemeClr val="dk1"/>
                </a:solidFill>
              </a:rPr>
              <a:t>, informed by multiple discussions and paper references.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Maximizes professor timeslot preferences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Rewards consecutive classes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Incorporates constraints like classroom capacity, specific class assignments, and mutual exclusivity of courses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Ensures professors teach only their assigned courses and are not scheduled in multiple classrooms simultaneously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model enhances scheduling efficiency and satisfaction, streamlining the process effectively.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type="title"/>
          </p:nvPr>
        </p:nvSpPr>
        <p:spPr>
          <a:xfrm>
            <a:off x="2167128" y="1961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893" name="Google Shape;1893;p35"/>
          <p:cNvSpPr txBox="1"/>
          <p:nvPr>
            <p:ph idx="1" type="subTitle"/>
          </p:nvPr>
        </p:nvSpPr>
        <p:spPr>
          <a:xfrm>
            <a:off x="1918875" y="2618025"/>
            <a:ext cx="53061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Allocating classrooms to courses at the Smith School poses a significant challenge each semester. This process is</a:t>
            </a:r>
            <a:r>
              <a:rPr lang="en">
                <a:solidFill>
                  <a:srgbClr val="FF9900"/>
                </a:solidFill>
              </a:rPr>
              <a:t> time-consuming</a:t>
            </a:r>
            <a:r>
              <a:rPr lang="en">
                <a:solidFill>
                  <a:srgbClr val="B45F06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often involves </a:t>
            </a:r>
            <a:r>
              <a:rPr lang="en">
                <a:solidFill>
                  <a:srgbClr val="FF9900"/>
                </a:solidFill>
              </a:rPr>
              <a:t>conflicts in scheduling</a:t>
            </a:r>
            <a:r>
              <a:rPr lang="en">
                <a:solidFill>
                  <a:schemeClr val="dk1"/>
                </a:solidFill>
              </a:rPr>
              <a:t>. Each classroom varies in capacity and features, while courses have diverse enrollment and specific requirements. Faculty members also express preferences for particular classrooms and time slots.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4" name="Google Shape;1894;p35"/>
          <p:cNvGrpSpPr/>
          <p:nvPr/>
        </p:nvGrpSpPr>
        <p:grpSpPr>
          <a:xfrm>
            <a:off x="3707257" y="204696"/>
            <a:ext cx="1729343" cy="1578106"/>
            <a:chOff x="1171725" y="542675"/>
            <a:chExt cx="5016950" cy="4578200"/>
          </a:xfrm>
        </p:grpSpPr>
        <p:sp>
          <p:nvSpPr>
            <p:cNvPr id="1895" name="Google Shape;1895;p35"/>
            <p:cNvSpPr/>
            <p:nvPr/>
          </p:nvSpPr>
          <p:spPr>
            <a:xfrm>
              <a:off x="1171725" y="542775"/>
              <a:ext cx="5016950" cy="4577925"/>
            </a:xfrm>
            <a:custGeom>
              <a:rect b="b" l="l" r="r" t="t"/>
              <a:pathLst>
                <a:path extrusionOk="0" h="183117" w="200678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1388700" y="542675"/>
              <a:ext cx="4672200" cy="4578200"/>
            </a:xfrm>
            <a:custGeom>
              <a:rect b="b" l="l" r="r" t="t"/>
              <a:pathLst>
                <a:path extrusionOk="0" h="183128" w="186888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1698100" y="4799425"/>
              <a:ext cx="3900725" cy="255575"/>
            </a:xfrm>
            <a:custGeom>
              <a:rect b="b" l="l" r="r" t="t"/>
              <a:pathLst>
                <a:path extrusionOk="0" h="10223" w="156029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634300" y="1148600"/>
              <a:ext cx="3007925" cy="1915850"/>
            </a:xfrm>
            <a:custGeom>
              <a:rect b="b" l="l" r="r" t="t"/>
              <a:pathLst>
                <a:path extrusionOk="0" h="76634" w="120317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4008475" y="962975"/>
              <a:ext cx="286100" cy="383350"/>
            </a:xfrm>
            <a:custGeom>
              <a:rect b="b" l="l" r="r" t="t"/>
              <a:pathLst>
                <a:path extrusionOk="0" h="15334" w="11444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002850" y="957350"/>
              <a:ext cx="297350" cy="394000"/>
            </a:xfrm>
            <a:custGeom>
              <a:rect b="b" l="l" r="r" t="t"/>
              <a:pathLst>
                <a:path extrusionOk="0" h="15760" w="11894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039000" y="977425"/>
              <a:ext cx="182450" cy="368900"/>
            </a:xfrm>
            <a:custGeom>
              <a:rect b="b" l="l" r="r" t="t"/>
              <a:pathLst>
                <a:path extrusionOk="0" h="14756" w="7298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4033375" y="971800"/>
              <a:ext cx="192900" cy="379550"/>
            </a:xfrm>
            <a:custGeom>
              <a:rect b="b" l="l" r="r" t="t"/>
              <a:pathLst>
                <a:path extrusionOk="0" h="15182" w="7716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3998825" y="948500"/>
              <a:ext cx="201725" cy="397825"/>
            </a:xfrm>
            <a:custGeom>
              <a:rect b="b" l="l" r="r" t="t"/>
              <a:pathLst>
                <a:path extrusionOk="0" h="15913" w="8069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3993200" y="943675"/>
              <a:ext cx="212175" cy="407675"/>
            </a:xfrm>
            <a:custGeom>
              <a:rect b="b" l="l" r="r" t="t"/>
              <a:pathLst>
                <a:path extrusionOk="0" h="16307" w="8487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3567275" y="876975"/>
              <a:ext cx="633275" cy="469350"/>
            </a:xfrm>
            <a:custGeom>
              <a:rect b="b" l="l" r="r" t="t"/>
              <a:pathLst>
                <a:path extrusionOk="0" h="18774" w="25331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3561650" y="872175"/>
              <a:ext cx="643725" cy="478975"/>
            </a:xfrm>
            <a:custGeom>
              <a:rect b="b" l="l" r="r" t="t"/>
              <a:pathLst>
                <a:path extrusionOk="0" h="19159" w="25749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4486625" y="1409775"/>
              <a:ext cx="694325" cy="411475"/>
            </a:xfrm>
            <a:custGeom>
              <a:rect b="b" l="l" r="r" t="t"/>
              <a:pathLst>
                <a:path extrusionOk="0" h="16459" w="27773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4481000" y="1404950"/>
              <a:ext cx="704775" cy="421125"/>
            </a:xfrm>
            <a:custGeom>
              <a:rect b="b" l="l" r="r" t="t"/>
              <a:pathLst>
                <a:path extrusionOk="0" h="16845" w="28191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486625" y="1487725"/>
              <a:ext cx="694325" cy="149500"/>
            </a:xfrm>
            <a:custGeom>
              <a:rect b="b" l="l" r="r" t="t"/>
              <a:pathLst>
                <a:path extrusionOk="0" h="5980" w="27773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481000" y="1482900"/>
              <a:ext cx="704775" cy="159150"/>
            </a:xfrm>
            <a:custGeom>
              <a:rect b="b" l="l" r="r" t="t"/>
              <a:pathLst>
                <a:path extrusionOk="0" h="6366" w="28191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976025" y="1726400"/>
              <a:ext cx="57875" cy="57900"/>
            </a:xfrm>
            <a:custGeom>
              <a:rect b="b" l="l" r="r" t="t"/>
              <a:pathLst>
                <a:path extrusionOk="0" h="2316" w="2315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970375" y="1720775"/>
              <a:ext cx="69150" cy="69150"/>
            </a:xfrm>
            <a:custGeom>
              <a:rect b="b" l="l" r="r" t="t"/>
              <a:pathLst>
                <a:path extrusionOk="0" h="2766" w="2766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5056375" y="1726400"/>
              <a:ext cx="58675" cy="57900"/>
            </a:xfrm>
            <a:custGeom>
              <a:rect b="b" l="l" r="r" t="t"/>
              <a:pathLst>
                <a:path extrusionOk="0" h="2316" w="2347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051550" y="1720775"/>
              <a:ext cx="68325" cy="69150"/>
            </a:xfrm>
            <a:custGeom>
              <a:rect b="b" l="l" r="r" t="t"/>
              <a:pathLst>
                <a:path extrusionOk="0" h="2766" w="2733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2203550" y="1434700"/>
              <a:ext cx="830975" cy="432350"/>
            </a:xfrm>
            <a:custGeom>
              <a:rect b="b" l="l" r="r" t="t"/>
              <a:pathLst>
                <a:path extrusionOk="0" h="17294" w="33239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2198750" y="1429075"/>
              <a:ext cx="841400" cy="443600"/>
            </a:xfrm>
            <a:custGeom>
              <a:rect b="b" l="l" r="r" t="t"/>
              <a:pathLst>
                <a:path extrusionOk="0" h="17744" w="33656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2203550" y="1434700"/>
              <a:ext cx="830975" cy="76350"/>
            </a:xfrm>
            <a:custGeom>
              <a:rect b="b" l="l" r="r" t="t"/>
              <a:pathLst>
                <a:path extrusionOk="0" h="3054" w="33239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198750" y="1429075"/>
              <a:ext cx="841400" cy="87600"/>
            </a:xfrm>
            <a:custGeom>
              <a:rect b="b" l="l" r="r" t="t"/>
              <a:pathLst>
                <a:path extrusionOk="0" h="3504" w="33656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2328925" y="1603450"/>
              <a:ext cx="580225" cy="123775"/>
            </a:xfrm>
            <a:custGeom>
              <a:rect b="b" l="l" r="r" t="t"/>
              <a:pathLst>
                <a:path extrusionOk="0" h="4951" w="23209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2323300" y="1597825"/>
              <a:ext cx="591475" cy="135025"/>
            </a:xfrm>
            <a:custGeom>
              <a:rect b="b" l="l" r="r" t="t"/>
              <a:pathLst>
                <a:path extrusionOk="0" h="5401" w="23659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235705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24173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2476775" y="1644425"/>
              <a:ext cx="45050" cy="46650"/>
            </a:xfrm>
            <a:custGeom>
              <a:rect b="b" l="l" r="r" t="t"/>
              <a:pathLst>
                <a:path extrusionOk="0" h="1866" w="1802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253705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25965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2656000" y="1644425"/>
              <a:ext cx="45825" cy="46650"/>
            </a:xfrm>
            <a:custGeom>
              <a:rect b="b" l="l" r="r" t="t"/>
              <a:pathLst>
                <a:path extrusionOk="0" h="1866" w="1833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271627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2775725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2836000" y="1644425"/>
              <a:ext cx="45025" cy="46650"/>
            </a:xfrm>
            <a:custGeom>
              <a:rect b="b" l="l" r="r" t="t"/>
              <a:pathLst>
                <a:path extrusionOk="0" h="1866" w="1801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3166275" y="1069850"/>
              <a:ext cx="190500" cy="167175"/>
            </a:xfrm>
            <a:custGeom>
              <a:rect b="b" l="l" r="r" t="t"/>
              <a:pathLst>
                <a:path extrusionOk="0" h="6687" w="762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5470225" y="24070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464600" y="2401425"/>
              <a:ext cx="352025" cy="352025"/>
            </a:xfrm>
            <a:custGeom>
              <a:rect b="b" l="l" r="r" t="t"/>
              <a:pathLst>
                <a:path extrusionOk="0" h="14081" w="14081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514425" y="2451250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508800" y="2445625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589175" y="24802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470225" y="2280900"/>
              <a:ext cx="341575" cy="340750"/>
            </a:xfrm>
            <a:custGeom>
              <a:rect b="b" l="l" r="r" t="t"/>
              <a:pathLst>
                <a:path extrusionOk="0" h="13630" w="13663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5464600" y="2275275"/>
              <a:ext cx="352025" cy="352000"/>
            </a:xfrm>
            <a:custGeom>
              <a:rect b="b" l="l" r="r" t="t"/>
              <a:pathLst>
                <a:path extrusionOk="0" h="14080" w="14081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5514425" y="2324300"/>
              <a:ext cx="253175" cy="253950"/>
            </a:xfrm>
            <a:custGeom>
              <a:rect b="b" l="l" r="r" t="t"/>
              <a:pathLst>
                <a:path extrusionOk="0" h="10158" w="10127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5508800" y="2319475"/>
              <a:ext cx="264425" cy="263600"/>
            </a:xfrm>
            <a:custGeom>
              <a:rect b="b" l="l" r="r" t="t"/>
              <a:pathLst>
                <a:path extrusionOk="0" h="10544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5589175" y="2354025"/>
              <a:ext cx="103675" cy="189275"/>
            </a:xfrm>
            <a:custGeom>
              <a:rect b="b" l="l" r="r" t="t"/>
              <a:pathLst>
                <a:path extrusionOk="0" h="7571" w="4147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5470225" y="2054275"/>
              <a:ext cx="341575" cy="341550"/>
            </a:xfrm>
            <a:custGeom>
              <a:rect b="b" l="l" r="r" t="t"/>
              <a:pathLst>
                <a:path extrusionOk="0" h="13662" w="13663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5464600" y="2049450"/>
              <a:ext cx="352025" cy="351200"/>
            </a:xfrm>
            <a:custGeom>
              <a:rect b="b" l="l" r="r" t="t"/>
              <a:pathLst>
                <a:path extrusionOk="0" h="14048" w="14081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5514425" y="2098475"/>
              <a:ext cx="253175" cy="253175"/>
            </a:xfrm>
            <a:custGeom>
              <a:rect b="b" l="l" r="r" t="t"/>
              <a:pathLst>
                <a:path extrusionOk="0" h="10127" w="10127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5508800" y="2092850"/>
              <a:ext cx="264425" cy="264425"/>
            </a:xfrm>
            <a:custGeom>
              <a:rect b="b" l="l" r="r" t="t"/>
              <a:pathLst>
                <a:path extrusionOk="0" h="10577" w="10577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5589175" y="2127400"/>
              <a:ext cx="103675" cy="189475"/>
            </a:xfrm>
            <a:custGeom>
              <a:rect b="b" l="l" r="r" t="t"/>
              <a:pathLst>
                <a:path extrusionOk="0" h="7579" w="4147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5070850" y="2818525"/>
              <a:ext cx="197700" cy="144500"/>
            </a:xfrm>
            <a:custGeom>
              <a:rect b="b" l="l" r="r" t="t"/>
              <a:pathLst>
                <a:path extrusionOk="0" h="5780" w="7908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5063600" y="2813700"/>
              <a:ext cx="210575" cy="154300"/>
            </a:xfrm>
            <a:custGeom>
              <a:rect b="b" l="l" r="r" t="t"/>
              <a:pathLst>
                <a:path extrusionOk="0" h="6172" w="8423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5134325" y="3466225"/>
              <a:ext cx="366475" cy="166375"/>
            </a:xfrm>
            <a:custGeom>
              <a:rect b="b" l="l" r="r" t="t"/>
              <a:pathLst>
                <a:path extrusionOk="0" h="6655" w="14659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5128700" y="3457375"/>
              <a:ext cx="387375" cy="180850"/>
            </a:xfrm>
            <a:custGeom>
              <a:rect b="b" l="l" r="r" t="t"/>
              <a:pathLst>
                <a:path extrusionOk="0" h="7234" w="15495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5301475" y="3568275"/>
              <a:ext cx="199325" cy="64325"/>
            </a:xfrm>
            <a:custGeom>
              <a:rect b="b" l="l" r="r" t="t"/>
              <a:pathLst>
                <a:path extrusionOk="0" h="2573" w="7973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5298250" y="3562650"/>
              <a:ext cx="217825" cy="75575"/>
            </a:xfrm>
            <a:custGeom>
              <a:rect b="b" l="l" r="r" t="t"/>
              <a:pathLst>
                <a:path extrusionOk="0" h="3023" w="8713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830550" y="3803825"/>
              <a:ext cx="219425" cy="1071950"/>
            </a:xfrm>
            <a:custGeom>
              <a:rect b="b" l="l" r="r" t="t"/>
              <a:pathLst>
                <a:path extrusionOk="0" h="42878" w="8777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832175" y="3798125"/>
              <a:ext cx="204125" cy="1083275"/>
            </a:xfrm>
            <a:custGeom>
              <a:rect b="b" l="l" r="r" t="t"/>
              <a:pathLst>
                <a:path extrusionOk="0" h="43331" w="8165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4814475" y="3655075"/>
              <a:ext cx="331925" cy="1231150"/>
            </a:xfrm>
            <a:custGeom>
              <a:rect b="b" l="l" r="r" t="t"/>
              <a:pathLst>
                <a:path extrusionOk="0" h="49246" w="13277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821725" y="3649450"/>
              <a:ext cx="327900" cy="1242400"/>
            </a:xfrm>
            <a:custGeom>
              <a:rect b="b" l="l" r="r" t="t"/>
              <a:pathLst>
                <a:path extrusionOk="0" h="49696" w="13116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4835375" y="4872550"/>
              <a:ext cx="217000" cy="65925"/>
            </a:xfrm>
            <a:custGeom>
              <a:rect b="b" l="l" r="r" t="t"/>
              <a:pathLst>
                <a:path extrusionOk="0" h="2637" w="868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835375" y="4867725"/>
              <a:ext cx="222625" cy="76375"/>
            </a:xfrm>
            <a:custGeom>
              <a:rect b="b" l="l" r="r" t="t"/>
              <a:pathLst>
                <a:path extrusionOk="0" h="3055" w="8905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841000" y="4927200"/>
              <a:ext cx="211375" cy="11275"/>
            </a:xfrm>
            <a:custGeom>
              <a:rect b="b" l="l" r="r" t="t"/>
              <a:pathLst>
                <a:path extrusionOk="0" h="451" w="8455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835375" y="4921575"/>
              <a:ext cx="222625" cy="22525"/>
            </a:xfrm>
            <a:custGeom>
              <a:rect b="b" l="l" r="r" t="t"/>
              <a:pathLst>
                <a:path extrusionOk="0" h="901" w="8905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83250" y="4884600"/>
              <a:ext cx="230400" cy="70475"/>
            </a:xfrm>
            <a:custGeom>
              <a:rect b="b" l="l" r="r" t="t"/>
              <a:pathLst>
                <a:path extrusionOk="0" h="2819" w="9216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4977625" y="4879775"/>
              <a:ext cx="241100" cy="80400"/>
            </a:xfrm>
            <a:custGeom>
              <a:rect b="b" l="l" r="r" t="t"/>
              <a:pathLst>
                <a:path extrusionOk="0" h="3216" w="9644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4984050" y="4940850"/>
              <a:ext cx="229600" cy="14225"/>
            </a:xfrm>
            <a:custGeom>
              <a:rect b="b" l="l" r="r" t="t"/>
              <a:pathLst>
                <a:path extrusionOk="0" h="569" w="9184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4977625" y="4935225"/>
              <a:ext cx="241100" cy="24950"/>
            </a:xfrm>
            <a:custGeom>
              <a:rect b="b" l="l" r="r" t="t"/>
              <a:pathLst>
                <a:path extrusionOk="0" h="998" w="9644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4779925" y="2559250"/>
              <a:ext cx="598725" cy="1158975"/>
            </a:xfrm>
            <a:custGeom>
              <a:rect b="b" l="l" r="r" t="t"/>
              <a:pathLst>
                <a:path extrusionOk="0" h="46359" w="23949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4779925" y="2554125"/>
              <a:ext cx="587475" cy="1169275"/>
            </a:xfrm>
            <a:custGeom>
              <a:rect b="b" l="l" r="r" t="t"/>
              <a:pathLst>
                <a:path extrusionOk="0" h="46771" w="23499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4852250" y="3131925"/>
              <a:ext cx="629250" cy="449325"/>
            </a:xfrm>
            <a:custGeom>
              <a:rect b="b" l="l" r="r" t="t"/>
              <a:pathLst>
                <a:path extrusionOk="0" h="17973" w="2517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4848250" y="3127100"/>
              <a:ext cx="637275" cy="459700"/>
            </a:xfrm>
            <a:custGeom>
              <a:rect b="b" l="l" r="r" t="t"/>
              <a:pathLst>
                <a:path extrusionOk="0" h="18388" w="25491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4853050" y="3111825"/>
              <a:ext cx="245950" cy="480600"/>
            </a:xfrm>
            <a:custGeom>
              <a:rect b="b" l="l" r="r" t="t"/>
              <a:pathLst>
                <a:path extrusionOk="0" h="19224" w="9838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5006550" y="3155225"/>
              <a:ext cx="124575" cy="303800"/>
            </a:xfrm>
            <a:custGeom>
              <a:rect b="b" l="l" r="r" t="t"/>
              <a:pathLst>
                <a:path extrusionOk="0" h="12152" w="4983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5276575" y="3402800"/>
              <a:ext cx="204925" cy="104425"/>
            </a:xfrm>
            <a:custGeom>
              <a:rect b="b" l="l" r="r" t="t"/>
              <a:pathLst>
                <a:path extrusionOk="0" h="4177" w="8197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5270125" y="3397925"/>
              <a:ext cx="215400" cy="114925"/>
            </a:xfrm>
            <a:custGeom>
              <a:rect b="b" l="l" r="r" t="t"/>
              <a:pathLst>
                <a:path extrusionOk="0" h="4597" w="8616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5526475" y="3239600"/>
              <a:ext cx="90850" cy="322275"/>
            </a:xfrm>
            <a:custGeom>
              <a:rect b="b" l="l" r="r" t="t"/>
              <a:pathLst>
                <a:path extrusionOk="0" h="12891" w="3634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5520050" y="3233175"/>
              <a:ext cx="103700" cy="335125"/>
            </a:xfrm>
            <a:custGeom>
              <a:rect b="b" l="l" r="r" t="t"/>
              <a:pathLst>
                <a:path extrusionOk="0" h="13405" w="4148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5156825" y="3548200"/>
              <a:ext cx="391375" cy="27350"/>
            </a:xfrm>
            <a:custGeom>
              <a:rect b="b" l="l" r="r" t="t"/>
              <a:pathLst>
                <a:path extrusionOk="0" h="1094" w="15655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5152000" y="3542575"/>
              <a:ext cx="401025" cy="38600"/>
            </a:xfrm>
            <a:custGeom>
              <a:rect b="b" l="l" r="r" t="t"/>
              <a:pathLst>
                <a:path extrusionOk="0" h="1544" w="16041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5553000" y="2925400"/>
              <a:ext cx="167175" cy="190475"/>
            </a:xfrm>
            <a:custGeom>
              <a:rect b="b" l="l" r="r" t="t"/>
              <a:pathLst>
                <a:path extrusionOk="0" h="7619" w="6687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2940475" y="4391175"/>
              <a:ext cx="989275" cy="520775"/>
            </a:xfrm>
            <a:custGeom>
              <a:rect b="b" l="l" r="r" t="t"/>
              <a:pathLst>
                <a:path extrusionOk="0" h="20831" w="39571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007975" y="4124375"/>
              <a:ext cx="854250" cy="429975"/>
            </a:xfrm>
            <a:custGeom>
              <a:rect b="b" l="l" r="r" t="t"/>
              <a:pathLst>
                <a:path extrusionOk="0" h="17199" w="3417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2934850" y="4385550"/>
              <a:ext cx="1000525" cy="532025"/>
            </a:xfrm>
            <a:custGeom>
              <a:rect b="b" l="l" r="r" t="t"/>
              <a:pathLst>
                <a:path extrusionOk="0" h="21281" w="40021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906225" y="2226250"/>
              <a:ext cx="3057750" cy="2244525"/>
            </a:xfrm>
            <a:custGeom>
              <a:rect b="b" l="l" r="r" t="t"/>
              <a:pathLst>
                <a:path extrusionOk="0" h="89781" w="12231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901400" y="2220625"/>
              <a:ext cx="3067400" cy="2254950"/>
            </a:xfrm>
            <a:custGeom>
              <a:rect b="b" l="l" r="r" t="t"/>
              <a:pathLst>
                <a:path extrusionOk="0" h="90198" w="122696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906225" y="4121975"/>
              <a:ext cx="3057750" cy="348800"/>
            </a:xfrm>
            <a:custGeom>
              <a:rect b="b" l="l" r="r" t="t"/>
              <a:pathLst>
                <a:path extrusionOk="0" h="13952" w="12231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901400" y="4116350"/>
              <a:ext cx="3067400" cy="359225"/>
            </a:xfrm>
            <a:custGeom>
              <a:rect b="b" l="l" r="r" t="t"/>
              <a:pathLst>
                <a:path extrusionOk="0" h="14369" w="122696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2060525" y="2365275"/>
              <a:ext cx="2749175" cy="1586350"/>
            </a:xfrm>
            <a:custGeom>
              <a:rect b="b" l="l" r="r" t="t"/>
              <a:pathLst>
                <a:path extrusionOk="0" h="63454" w="109967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2054900" y="2360450"/>
              <a:ext cx="2760425" cy="1596000"/>
            </a:xfrm>
            <a:custGeom>
              <a:rect b="b" l="l" r="r" t="t"/>
              <a:pathLst>
                <a:path extrusionOk="0" h="63840" w="110417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940475" y="4911925"/>
              <a:ext cx="989275" cy="45025"/>
            </a:xfrm>
            <a:custGeom>
              <a:rect b="b" l="l" r="r" t="t"/>
              <a:pathLst>
                <a:path extrusionOk="0" h="1801" w="39571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935650" y="4907100"/>
              <a:ext cx="999725" cy="55475"/>
            </a:xfrm>
            <a:custGeom>
              <a:rect b="b" l="l" r="r" t="t"/>
              <a:pathLst>
                <a:path extrusionOk="0" h="2219" w="39989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383575" y="249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377950" y="2491450"/>
              <a:ext cx="159125" cy="209975"/>
            </a:xfrm>
            <a:custGeom>
              <a:rect b="b" l="l" r="r" t="t"/>
              <a:pathLst>
                <a:path extrusionOk="0" h="8399" w="6365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398825" y="2504300"/>
              <a:ext cx="94875" cy="192100"/>
            </a:xfrm>
            <a:custGeom>
              <a:rect b="b" l="l" r="r" t="t"/>
              <a:pathLst>
                <a:path extrusionOk="0" h="7684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393200" y="2499475"/>
              <a:ext cx="106125" cy="201950"/>
            </a:xfrm>
            <a:custGeom>
              <a:rect b="b" l="l" r="r" t="t"/>
              <a:pathLst>
                <a:path extrusionOk="0" h="8078" w="4245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377950" y="2489825"/>
              <a:ext cx="104475" cy="206575"/>
            </a:xfrm>
            <a:custGeom>
              <a:rect b="b" l="l" r="r" t="t"/>
              <a:pathLst>
                <a:path extrusionOk="0" h="8263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372325" y="248420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153725" y="2452075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2148100" y="2447250"/>
              <a:ext cx="339950" cy="253950"/>
            </a:xfrm>
            <a:custGeom>
              <a:rect b="b" l="l" r="r" t="t"/>
              <a:pathLst>
                <a:path extrusionOk="0" h="10158" w="13598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2383575" y="2857075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2377950" y="2852275"/>
              <a:ext cx="159125" cy="209750"/>
            </a:xfrm>
            <a:custGeom>
              <a:rect b="b" l="l" r="r" t="t"/>
              <a:pathLst>
                <a:path extrusionOk="0" h="8390" w="6365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2398825" y="2865125"/>
              <a:ext cx="94875" cy="191275"/>
            </a:xfrm>
            <a:custGeom>
              <a:rect b="b" l="l" r="r" t="t"/>
              <a:pathLst>
                <a:path extrusionOk="0" h="7651" w="3795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393200" y="2859500"/>
              <a:ext cx="106125" cy="202525"/>
            </a:xfrm>
            <a:custGeom>
              <a:rect b="b" l="l" r="r" t="t"/>
              <a:pathLst>
                <a:path extrusionOk="0" h="8101" w="4245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377950" y="2849850"/>
              <a:ext cx="104475" cy="206550"/>
            </a:xfrm>
            <a:custGeom>
              <a:rect b="b" l="l" r="r" t="t"/>
              <a:pathLst>
                <a:path extrusionOk="0" h="8262" w="4179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372325" y="2844225"/>
              <a:ext cx="115725" cy="217300"/>
            </a:xfrm>
            <a:custGeom>
              <a:rect b="b" l="l" r="r" t="t"/>
              <a:pathLst>
                <a:path extrusionOk="0" h="8692" w="4629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153725" y="2812875"/>
              <a:ext cx="328700" cy="243525"/>
            </a:xfrm>
            <a:custGeom>
              <a:rect b="b" l="l" r="r" t="t"/>
              <a:pathLst>
                <a:path extrusionOk="0" h="9741" w="13148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148100" y="2807250"/>
              <a:ext cx="339950" cy="254775"/>
            </a:xfrm>
            <a:custGeom>
              <a:rect b="b" l="l" r="r" t="t"/>
              <a:pathLst>
                <a:path extrusionOk="0" h="10191" w="13598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383575" y="3217900"/>
              <a:ext cx="147875" cy="199325"/>
            </a:xfrm>
            <a:custGeom>
              <a:rect b="b" l="l" r="r" t="t"/>
              <a:pathLst>
                <a:path extrusionOk="0" h="7973" w="5915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377950" y="3212275"/>
              <a:ext cx="159125" cy="209775"/>
            </a:xfrm>
            <a:custGeom>
              <a:rect b="b" l="l" r="r" t="t"/>
              <a:pathLst>
                <a:path extrusionOk="0" h="8391" w="6365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398825" y="3225150"/>
              <a:ext cx="94875" cy="192075"/>
            </a:xfrm>
            <a:custGeom>
              <a:rect b="b" l="l" r="r" t="t"/>
              <a:pathLst>
                <a:path extrusionOk="0" h="7683" w="3795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2393200" y="3219525"/>
              <a:ext cx="106125" cy="202725"/>
            </a:xfrm>
            <a:custGeom>
              <a:rect b="b" l="l" r="r" t="t"/>
              <a:pathLst>
                <a:path extrusionOk="0" h="8109" w="4245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2377950" y="3209875"/>
              <a:ext cx="104475" cy="207350"/>
            </a:xfrm>
            <a:custGeom>
              <a:rect b="b" l="l" r="r" t="t"/>
              <a:pathLst>
                <a:path extrusionOk="0" h="8294" w="4179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372325" y="3205050"/>
              <a:ext cx="115725" cy="217225"/>
            </a:xfrm>
            <a:custGeom>
              <a:rect b="b" l="l" r="r" t="t"/>
              <a:pathLst>
                <a:path extrusionOk="0" h="8689" w="4629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153725" y="3172900"/>
              <a:ext cx="328700" cy="244325"/>
            </a:xfrm>
            <a:custGeom>
              <a:rect b="b" l="l" r="r" t="t"/>
              <a:pathLst>
                <a:path extrusionOk="0" h="9773" w="13148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148100" y="3168075"/>
              <a:ext cx="339950" cy="253975"/>
            </a:xfrm>
            <a:custGeom>
              <a:rect b="b" l="l" r="r" t="t"/>
              <a:pathLst>
                <a:path extrusionOk="0" h="10159" w="13598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4591075" y="334890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585450" y="334407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4607150" y="3356925"/>
              <a:ext cx="94050" cy="191300"/>
            </a:xfrm>
            <a:custGeom>
              <a:rect b="b" l="l" r="r" t="t"/>
              <a:pathLst>
                <a:path extrusionOk="0" h="7652" w="3762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601525" y="3351300"/>
              <a:ext cx="105300" cy="202550"/>
            </a:xfrm>
            <a:custGeom>
              <a:rect b="b" l="l" r="r" t="t"/>
              <a:pathLst>
                <a:path extrusionOk="0" h="8102" w="4212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586250" y="334167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4580625" y="3336050"/>
              <a:ext cx="115750" cy="217800"/>
            </a:xfrm>
            <a:custGeom>
              <a:rect b="b" l="l" r="r" t="t"/>
              <a:pathLst>
                <a:path extrusionOk="0" h="8712" w="463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361250" y="330470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4355625" y="329907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4591075" y="2493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4585450" y="2489025"/>
              <a:ext cx="159950" cy="209775"/>
            </a:xfrm>
            <a:custGeom>
              <a:rect b="b" l="l" r="r" t="t"/>
              <a:pathLst>
                <a:path extrusionOk="0" h="8391" w="6398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4607150" y="2501900"/>
              <a:ext cx="94050" cy="191275"/>
            </a:xfrm>
            <a:custGeom>
              <a:rect b="b" l="l" r="r" t="t"/>
              <a:pathLst>
                <a:path extrusionOk="0" h="7651" w="3762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4601525" y="2496275"/>
              <a:ext cx="105300" cy="202525"/>
            </a:xfrm>
            <a:custGeom>
              <a:rect b="b" l="l" r="r" t="t"/>
              <a:pathLst>
                <a:path extrusionOk="0" h="8101" w="4212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4586250" y="2486625"/>
              <a:ext cx="104500" cy="206550"/>
            </a:xfrm>
            <a:custGeom>
              <a:rect b="b" l="l" r="r" t="t"/>
              <a:pathLst>
                <a:path extrusionOk="0" h="8262" w="418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580625" y="2481800"/>
              <a:ext cx="115750" cy="217200"/>
            </a:xfrm>
            <a:custGeom>
              <a:rect b="b" l="l" r="r" t="t"/>
              <a:pathLst>
                <a:path extrusionOk="0" h="8688" w="463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361250" y="2449650"/>
              <a:ext cx="329500" cy="243525"/>
            </a:xfrm>
            <a:custGeom>
              <a:rect b="b" l="l" r="r" t="t"/>
              <a:pathLst>
                <a:path extrusionOk="0" h="9741" w="1318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4355625" y="2444025"/>
              <a:ext cx="340750" cy="254775"/>
            </a:xfrm>
            <a:custGeom>
              <a:rect b="b" l="l" r="r" t="t"/>
              <a:pathLst>
                <a:path extrusionOk="0" h="10191" w="1363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591075" y="3692850"/>
              <a:ext cx="148700" cy="199325"/>
            </a:xfrm>
            <a:custGeom>
              <a:rect b="b" l="l" r="r" t="t"/>
              <a:pathLst>
                <a:path extrusionOk="0" h="7973" w="5948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585450" y="3687225"/>
              <a:ext cx="159950" cy="209975"/>
            </a:xfrm>
            <a:custGeom>
              <a:rect b="b" l="l" r="r" t="t"/>
              <a:pathLst>
                <a:path extrusionOk="0" h="8399" w="6398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607150" y="3700075"/>
              <a:ext cx="94050" cy="192100"/>
            </a:xfrm>
            <a:custGeom>
              <a:rect b="b" l="l" r="r" t="t"/>
              <a:pathLst>
                <a:path extrusionOk="0" h="7684" w="3762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4601525" y="3695250"/>
              <a:ext cx="105300" cy="201950"/>
            </a:xfrm>
            <a:custGeom>
              <a:rect b="b" l="l" r="r" t="t"/>
              <a:pathLst>
                <a:path extrusionOk="0" h="8078" w="4212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4586250" y="3685600"/>
              <a:ext cx="104500" cy="206575"/>
            </a:xfrm>
            <a:custGeom>
              <a:rect b="b" l="l" r="r" t="t"/>
              <a:pathLst>
                <a:path extrusionOk="0" h="8263" w="418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580625" y="3679975"/>
              <a:ext cx="115750" cy="217300"/>
            </a:xfrm>
            <a:custGeom>
              <a:rect b="b" l="l" r="r" t="t"/>
              <a:pathLst>
                <a:path extrusionOk="0" h="8692" w="463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4361250" y="3647850"/>
              <a:ext cx="329500" cy="244325"/>
            </a:xfrm>
            <a:custGeom>
              <a:rect b="b" l="l" r="r" t="t"/>
              <a:pathLst>
                <a:path extrusionOk="0" h="9773" w="1318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355625" y="3643025"/>
              <a:ext cx="340750" cy="253950"/>
            </a:xfrm>
            <a:custGeom>
              <a:rect b="b" l="l" r="r" t="t"/>
              <a:pathLst>
                <a:path extrusionOk="0" h="10158" w="1363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3617100" y="2493050"/>
              <a:ext cx="253975" cy="908100"/>
            </a:xfrm>
            <a:custGeom>
              <a:rect b="b" l="l" r="r" t="t"/>
              <a:pathLst>
                <a:path extrusionOk="0" h="36324" w="10159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711925" y="2493050"/>
              <a:ext cx="11275" cy="266025"/>
            </a:xfrm>
            <a:custGeom>
              <a:rect b="b" l="l" r="r" t="t"/>
              <a:pathLst>
                <a:path extrusionOk="0" h="10641" w="451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3850150" y="24769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844525" y="2472150"/>
              <a:ext cx="42625" cy="41825"/>
            </a:xfrm>
            <a:custGeom>
              <a:rect b="b" l="l" r="r" t="t"/>
              <a:pathLst>
                <a:path extrusionOk="0" h="1673" w="1705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3702300" y="247697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697475" y="247215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163075" y="2504300"/>
              <a:ext cx="87625" cy="532825"/>
            </a:xfrm>
            <a:custGeom>
              <a:rect b="b" l="l" r="r" t="t"/>
              <a:pathLst>
                <a:path extrusionOk="0" h="21313" w="3505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3153425" y="2481000"/>
              <a:ext cx="31375" cy="31350"/>
            </a:xfrm>
            <a:custGeom>
              <a:rect b="b" l="l" r="r" t="t"/>
              <a:pathLst>
                <a:path extrusionOk="0" h="1254" w="1255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147800" y="2475375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2753225" y="2987275"/>
              <a:ext cx="488625" cy="170375"/>
            </a:xfrm>
            <a:custGeom>
              <a:rect b="b" l="l" r="r" t="t"/>
              <a:pathLst>
                <a:path extrusionOk="0" h="6815" w="19545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2737150" y="29768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2732325" y="29720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2463125" y="3198625"/>
              <a:ext cx="1296250" cy="180825"/>
            </a:xfrm>
            <a:custGeom>
              <a:rect b="b" l="l" r="r" t="t"/>
              <a:pathLst>
                <a:path extrusionOk="0" h="7233" w="5185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2447850" y="318817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2443025" y="3182550"/>
              <a:ext cx="41825" cy="41800"/>
            </a:xfrm>
            <a:custGeom>
              <a:rect b="b" l="l" r="r" t="t"/>
              <a:pathLst>
                <a:path extrusionOk="0" h="1672" w="1673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2906725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2892250" y="3755525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2887425" y="3750700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3579350" y="3472650"/>
              <a:ext cx="368075" cy="307000"/>
            </a:xfrm>
            <a:custGeom>
              <a:rect b="b" l="l" r="r" t="t"/>
              <a:pathLst>
                <a:path extrusionOk="0" h="12280" w="14723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3930525" y="3755525"/>
              <a:ext cx="31350" cy="31375"/>
            </a:xfrm>
            <a:custGeom>
              <a:rect b="b" l="l" r="r" t="t"/>
              <a:pathLst>
                <a:path extrusionOk="0" h="1255" w="1254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3924900" y="3750700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3717550" y="3065225"/>
              <a:ext cx="429150" cy="208150"/>
            </a:xfrm>
            <a:custGeom>
              <a:rect b="b" l="l" r="r" t="t"/>
              <a:pathLst>
                <a:path extrusionOk="0" h="8326" w="17166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4137850" y="305075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4133025" y="3045925"/>
              <a:ext cx="41825" cy="41825"/>
            </a:xfrm>
            <a:custGeom>
              <a:rect b="b" l="l" r="r" t="t"/>
              <a:pathLst>
                <a:path extrusionOk="0" h="1673" w="1673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3828450" y="3381050"/>
              <a:ext cx="499875" cy="175200"/>
            </a:xfrm>
            <a:custGeom>
              <a:rect b="b" l="l" r="r" t="t"/>
              <a:pathLst>
                <a:path extrusionOk="0" h="7008" w="19995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4307400" y="3550600"/>
              <a:ext cx="31375" cy="31375"/>
            </a:xfrm>
            <a:custGeom>
              <a:rect b="b" l="l" r="r" t="t"/>
              <a:pathLst>
                <a:path extrusionOk="0" h="1255" w="1255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4302600" y="3545775"/>
              <a:ext cx="41800" cy="41825"/>
            </a:xfrm>
            <a:custGeom>
              <a:rect b="b" l="l" r="r" t="t"/>
              <a:pathLst>
                <a:path extrusionOk="0" h="1673" w="1672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974225" y="2715850"/>
              <a:ext cx="920950" cy="791375"/>
            </a:xfrm>
            <a:custGeom>
              <a:rect b="b" l="l" r="r" t="t"/>
              <a:pathLst>
                <a:path extrusionOk="0" h="31655" w="36838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2977425" y="2710025"/>
              <a:ext cx="914550" cy="802825"/>
            </a:xfrm>
            <a:custGeom>
              <a:rect b="b" l="l" r="r" t="t"/>
              <a:pathLst>
                <a:path extrusionOk="0" h="32113" w="36582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012800" y="2747600"/>
              <a:ext cx="843800" cy="729900"/>
            </a:xfrm>
            <a:custGeom>
              <a:rect b="b" l="l" r="r" t="t"/>
              <a:pathLst>
                <a:path extrusionOk="0" h="29196" w="33752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009575" y="2742175"/>
              <a:ext cx="850250" cy="740950"/>
            </a:xfrm>
            <a:custGeom>
              <a:rect b="b" l="l" r="r" t="t"/>
              <a:pathLst>
                <a:path extrusionOk="0" h="29638" w="3401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366375" y="2914550"/>
              <a:ext cx="135850" cy="521150"/>
            </a:xfrm>
            <a:custGeom>
              <a:rect b="b" l="l" r="r" t="t"/>
              <a:pathLst>
                <a:path extrusionOk="0" h="20846" w="5434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003650" y="3086925"/>
              <a:ext cx="423525" cy="291950"/>
            </a:xfrm>
            <a:custGeom>
              <a:rect b="b" l="l" r="r" t="t"/>
              <a:pathLst>
                <a:path extrusionOk="0" h="11678" w="16941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12125" y="3168875"/>
              <a:ext cx="157550" cy="145500"/>
            </a:xfrm>
            <a:custGeom>
              <a:rect b="b" l="l" r="r" t="t"/>
              <a:pathLst>
                <a:path extrusionOk="0" h="5820" w="6302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08125" y="3164875"/>
              <a:ext cx="165550" cy="153050"/>
            </a:xfrm>
            <a:custGeom>
              <a:rect b="b" l="l" r="r" t="t"/>
              <a:pathLst>
                <a:path extrusionOk="0" h="6122" w="6622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219825" y="3191400"/>
              <a:ext cx="59475" cy="107700"/>
            </a:xfrm>
            <a:custGeom>
              <a:rect b="b" l="l" r="r" t="t"/>
              <a:pathLst>
                <a:path extrusionOk="0" h="4308" w="2379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216600" y="3187375"/>
              <a:ext cx="66725" cy="115275"/>
            </a:xfrm>
            <a:custGeom>
              <a:rect b="b" l="l" r="r" t="t"/>
              <a:pathLst>
                <a:path extrusionOk="0" h="4611" w="2669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2692150" y="2510725"/>
              <a:ext cx="427550" cy="357150"/>
            </a:xfrm>
            <a:custGeom>
              <a:rect b="b" l="l" r="r" t="t"/>
              <a:pathLst>
                <a:path extrusionOk="0" h="14286" w="17102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2836800" y="2611975"/>
              <a:ext cx="177625" cy="168000"/>
            </a:xfrm>
            <a:custGeom>
              <a:rect b="b" l="l" r="r" t="t"/>
              <a:pathLst>
                <a:path extrusionOk="0" h="6720" w="7105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832775" y="2608175"/>
              <a:ext cx="185675" cy="175000"/>
            </a:xfrm>
            <a:custGeom>
              <a:rect b="b" l="l" r="r" t="t"/>
              <a:pathLst>
                <a:path extrusionOk="0" h="7000" w="7427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845650" y="2627250"/>
              <a:ext cx="56275" cy="95650"/>
            </a:xfrm>
            <a:custGeom>
              <a:rect b="b" l="l" r="r" t="t"/>
              <a:pathLst>
                <a:path extrusionOk="0" h="3826" w="2251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841625" y="2623225"/>
              <a:ext cx="64325" cy="103500"/>
            </a:xfrm>
            <a:custGeom>
              <a:rect b="b" l="l" r="r" t="t"/>
              <a:pathLst>
                <a:path extrusionOk="0" h="4140" w="2573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3290050" y="3551400"/>
              <a:ext cx="279675" cy="397425"/>
            </a:xfrm>
            <a:custGeom>
              <a:rect b="b" l="l" r="r" t="t"/>
              <a:pathLst>
                <a:path extrusionOk="0" h="15897" w="11187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3363975" y="3655875"/>
              <a:ext cx="136625" cy="134225"/>
            </a:xfrm>
            <a:custGeom>
              <a:rect b="b" l="l" r="r" t="t"/>
              <a:pathLst>
                <a:path extrusionOk="0" h="5369" w="5465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359950" y="3651850"/>
              <a:ext cx="144675" cy="141800"/>
            </a:xfrm>
            <a:custGeom>
              <a:rect b="b" l="l" r="r" t="t"/>
              <a:pathLst>
                <a:path extrusionOk="0" h="5672" w="5787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378425" y="3754725"/>
              <a:ext cx="110925" cy="61100"/>
            </a:xfrm>
            <a:custGeom>
              <a:rect b="b" l="l" r="r" t="t"/>
              <a:pathLst>
                <a:path extrusionOk="0" h="2444" w="4437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3374425" y="3750700"/>
              <a:ext cx="118950" cy="68325"/>
            </a:xfrm>
            <a:custGeom>
              <a:rect b="b" l="l" r="r" t="t"/>
              <a:pathLst>
                <a:path extrusionOk="0" h="2733" w="4758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3506200" y="2497575"/>
              <a:ext cx="375325" cy="422225"/>
            </a:xfrm>
            <a:custGeom>
              <a:rect b="b" l="l" r="r" t="t"/>
              <a:pathLst>
                <a:path extrusionOk="0" h="16889" w="15013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3600225" y="2635300"/>
              <a:ext cx="171200" cy="180825"/>
            </a:xfrm>
            <a:custGeom>
              <a:rect b="b" l="l" r="r" t="t"/>
              <a:pathLst>
                <a:path extrusionOk="0" h="7233" w="6848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3596225" y="2632075"/>
              <a:ext cx="179225" cy="188075"/>
            </a:xfrm>
            <a:custGeom>
              <a:rect b="b" l="l" r="r" t="t"/>
              <a:pathLst>
                <a:path extrusionOk="0" h="7523" w="7169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3664525" y="2645725"/>
              <a:ext cx="92425" cy="61100"/>
            </a:xfrm>
            <a:custGeom>
              <a:rect b="b" l="l" r="r" t="t"/>
              <a:pathLst>
                <a:path extrusionOk="0" h="2444" w="3697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3660500" y="2641725"/>
              <a:ext cx="100475" cy="69125"/>
            </a:xfrm>
            <a:custGeom>
              <a:rect b="b" l="l" r="r" t="t"/>
              <a:pathLst>
                <a:path extrusionOk="0" h="2765" w="4019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4202950" y="2493550"/>
              <a:ext cx="375300" cy="422225"/>
            </a:xfrm>
            <a:custGeom>
              <a:rect b="b" l="l" r="r" t="t"/>
              <a:pathLst>
                <a:path extrusionOk="0" h="16889" w="15012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296150" y="2631275"/>
              <a:ext cx="172000" cy="180825"/>
            </a:xfrm>
            <a:custGeom>
              <a:rect b="b" l="l" r="r" t="t"/>
              <a:pathLst>
                <a:path extrusionOk="0" h="7233" w="688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92950" y="2627250"/>
              <a:ext cx="179225" cy="188875"/>
            </a:xfrm>
            <a:custGeom>
              <a:rect b="b" l="l" r="r" t="t"/>
              <a:pathLst>
                <a:path extrusionOk="0" h="7555" w="7169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361250" y="2640925"/>
              <a:ext cx="91625" cy="61900"/>
            </a:xfrm>
            <a:custGeom>
              <a:rect b="b" l="l" r="r" t="t"/>
              <a:pathLst>
                <a:path extrusionOk="0" h="2476" w="3665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4357225" y="2636900"/>
              <a:ext cx="99675" cy="69925"/>
            </a:xfrm>
            <a:custGeom>
              <a:rect b="b" l="l" r="r" t="t"/>
              <a:pathLst>
                <a:path extrusionOk="0" h="2797" w="3987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287950" y="3382125"/>
              <a:ext cx="340750" cy="434500"/>
            </a:xfrm>
            <a:custGeom>
              <a:rect b="b" l="l" r="r" t="t"/>
              <a:pathLst>
                <a:path extrusionOk="0" h="17380" w="1363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381150" y="3534525"/>
              <a:ext cx="172000" cy="169600"/>
            </a:xfrm>
            <a:custGeom>
              <a:rect b="b" l="l" r="r" t="t"/>
              <a:pathLst>
                <a:path extrusionOk="0" h="6784" w="688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377150" y="3530525"/>
              <a:ext cx="179225" cy="177600"/>
            </a:xfrm>
            <a:custGeom>
              <a:rect b="b" l="l" r="r" t="t"/>
              <a:pathLst>
                <a:path extrusionOk="0" h="7104" w="7169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393200" y="3540950"/>
              <a:ext cx="99675" cy="53875"/>
            </a:xfrm>
            <a:custGeom>
              <a:rect b="b" l="l" r="r" t="t"/>
              <a:pathLst>
                <a:path extrusionOk="0" h="2155" w="3987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389200" y="3536950"/>
              <a:ext cx="106900" cy="61100"/>
            </a:xfrm>
            <a:custGeom>
              <a:rect b="b" l="l" r="r" t="t"/>
              <a:pathLst>
                <a:path extrusionOk="0" h="2444" w="4276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Goal</a:t>
            </a:r>
            <a:endParaRPr/>
          </a:p>
        </p:txBody>
      </p:sp>
      <p:sp>
        <p:nvSpPr>
          <p:cNvPr id="2103" name="Google Shape;2103;p36"/>
          <p:cNvSpPr txBox="1"/>
          <p:nvPr/>
        </p:nvSpPr>
        <p:spPr>
          <a:xfrm>
            <a:off x="795050" y="914325"/>
            <a:ext cx="4933800" cy="4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 an effective scheduling system using IBM CPLEX for Smith School that accomplishes the following goals: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arenR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Satisfies Classroom Capacity: Ensures that the number of students enrolled in each course does not exceed the capacity of the assigned classroom.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arenR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Meets Course Requirements: Assigns each course the specified number of times it needs to be taught.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arenR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Avoids Conflicts: Prevents scheduling conflicts where multiple courses or professors are assigned to the same classroom and timeslot.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arenR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Adheres to Professor Assignments: Ensures that only the designated professors are assigned to teach their respective courses.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arenR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Respects Professor Preferences: Maximizes the alignment of the schedule with the professors' preferred time slots and days, considering their availability and willingness to teach at specific times.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04" name="Google Shape;2104;p36"/>
          <p:cNvGrpSpPr/>
          <p:nvPr/>
        </p:nvGrpSpPr>
        <p:grpSpPr>
          <a:xfrm>
            <a:off x="5900774" y="2712888"/>
            <a:ext cx="3243218" cy="2430527"/>
            <a:chOff x="862950" y="825025"/>
            <a:chExt cx="5862650" cy="4111175"/>
          </a:xfrm>
        </p:grpSpPr>
        <p:sp>
          <p:nvSpPr>
            <p:cNvPr id="2105" name="Google Shape;2105;p3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37"/>
          <p:cNvSpPr/>
          <p:nvPr/>
        </p:nvSpPr>
        <p:spPr>
          <a:xfrm>
            <a:off x="7490500" y="4197925"/>
            <a:ext cx="1357200" cy="48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sp>
        <p:nvSpPr>
          <p:cNvPr id="2318" name="Google Shape;2318;p37"/>
          <p:cNvSpPr/>
          <p:nvPr/>
        </p:nvSpPr>
        <p:spPr>
          <a:xfrm>
            <a:off x="2062740" y="4197925"/>
            <a:ext cx="1357200" cy="48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2319" name="Google Shape;2319;p37"/>
          <p:cNvSpPr/>
          <p:nvPr/>
        </p:nvSpPr>
        <p:spPr>
          <a:xfrm>
            <a:off x="3419680" y="4197925"/>
            <a:ext cx="13572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2320" name="Google Shape;2320;p37"/>
          <p:cNvSpPr/>
          <p:nvPr/>
        </p:nvSpPr>
        <p:spPr>
          <a:xfrm>
            <a:off x="705800" y="4197925"/>
            <a:ext cx="13572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2321" name="Google Shape;2321;p37"/>
          <p:cNvSpPr/>
          <p:nvPr/>
        </p:nvSpPr>
        <p:spPr>
          <a:xfrm>
            <a:off x="4776620" y="4197925"/>
            <a:ext cx="1357200" cy="48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2322" name="Google Shape;2322;p37"/>
          <p:cNvSpPr/>
          <p:nvPr/>
        </p:nvSpPr>
        <p:spPr>
          <a:xfrm>
            <a:off x="6133560" y="4197925"/>
            <a:ext cx="13572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cxnSp>
        <p:nvCxnSpPr>
          <p:cNvPr id="2323" name="Google Shape;2323;p37"/>
          <p:cNvCxnSpPr/>
          <p:nvPr/>
        </p:nvCxnSpPr>
        <p:spPr>
          <a:xfrm rot="10800000">
            <a:off x="705800" y="1337725"/>
            <a:ext cx="0" cy="3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24" name="Google Shape;2324;p37"/>
          <p:cNvSpPr/>
          <p:nvPr/>
        </p:nvSpPr>
        <p:spPr>
          <a:xfrm>
            <a:off x="705800" y="873950"/>
            <a:ext cx="1357200" cy="7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Research and information gathering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325" name="Google Shape;2325;p37"/>
          <p:cNvCxnSpPr/>
          <p:nvPr/>
        </p:nvCxnSpPr>
        <p:spPr>
          <a:xfrm rot="10800000">
            <a:off x="2063000" y="2079925"/>
            <a:ext cx="0" cy="22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26" name="Google Shape;2326;p37"/>
          <p:cNvSpPr/>
          <p:nvPr/>
        </p:nvSpPr>
        <p:spPr>
          <a:xfrm>
            <a:off x="2063000" y="2008800"/>
            <a:ext cx="1357200" cy="86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Problem defined and developed a quick design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27" name="Google Shape;2327;p37"/>
          <p:cNvSpPr txBox="1"/>
          <p:nvPr>
            <p:ph type="title"/>
          </p:nvPr>
        </p:nvSpPr>
        <p:spPr>
          <a:xfrm>
            <a:off x="705800" y="493850"/>
            <a:ext cx="1357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</a:rPr>
              <a:t>Project Kick off</a:t>
            </a:r>
            <a:endParaRPr sz="1500">
              <a:solidFill>
                <a:srgbClr val="FF9900"/>
              </a:solidFill>
            </a:endParaRPr>
          </a:p>
        </p:txBody>
      </p:sp>
      <p:sp>
        <p:nvSpPr>
          <p:cNvPr id="2328" name="Google Shape;2328;p37"/>
          <p:cNvSpPr txBox="1"/>
          <p:nvPr>
            <p:ph type="title"/>
          </p:nvPr>
        </p:nvSpPr>
        <p:spPr>
          <a:xfrm>
            <a:off x="2062750" y="1628700"/>
            <a:ext cx="1357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</a:rPr>
              <a:t>Scope defined</a:t>
            </a:r>
            <a:endParaRPr sz="1500"/>
          </a:p>
        </p:txBody>
      </p:sp>
      <p:cxnSp>
        <p:nvCxnSpPr>
          <p:cNvPr id="2329" name="Google Shape;2329;p37"/>
          <p:cNvCxnSpPr/>
          <p:nvPr/>
        </p:nvCxnSpPr>
        <p:spPr>
          <a:xfrm rot="10800000">
            <a:off x="3419680" y="3659125"/>
            <a:ext cx="0" cy="10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30" name="Google Shape;2330;p37"/>
          <p:cNvSpPr/>
          <p:nvPr/>
        </p:nvSpPr>
        <p:spPr>
          <a:xfrm>
            <a:off x="3420200" y="3659125"/>
            <a:ext cx="2713800" cy="5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Built models in cplex for multiple 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scenarios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1" name="Google Shape;2331;p37"/>
          <p:cNvSpPr txBox="1"/>
          <p:nvPr>
            <p:ph type="title"/>
          </p:nvPr>
        </p:nvSpPr>
        <p:spPr>
          <a:xfrm>
            <a:off x="3420200" y="3279025"/>
            <a:ext cx="2713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</a:rPr>
              <a:t>Build a prototype</a:t>
            </a:r>
            <a:endParaRPr sz="1500"/>
          </a:p>
        </p:txBody>
      </p:sp>
      <p:cxnSp>
        <p:nvCxnSpPr>
          <p:cNvPr id="2332" name="Google Shape;2332;p37"/>
          <p:cNvCxnSpPr/>
          <p:nvPr/>
        </p:nvCxnSpPr>
        <p:spPr>
          <a:xfrm rot="10800000">
            <a:off x="6134250" y="2114450"/>
            <a:ext cx="0" cy="25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33" name="Google Shape;2333;p37"/>
          <p:cNvSpPr/>
          <p:nvPr/>
        </p:nvSpPr>
        <p:spPr>
          <a:xfrm>
            <a:off x="6134250" y="1628750"/>
            <a:ext cx="2651100" cy="86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Based on prior discussions, we prioritized professor preferences and incorporated scheduling across different days of the week.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4" name="Google Shape;2334;p37"/>
          <p:cNvSpPr txBox="1"/>
          <p:nvPr>
            <p:ph type="title"/>
          </p:nvPr>
        </p:nvSpPr>
        <p:spPr>
          <a:xfrm>
            <a:off x="6116000" y="1262800"/>
            <a:ext cx="26511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</a:rPr>
              <a:t>Refining prototype</a:t>
            </a:r>
            <a:endParaRPr sz="1500">
              <a:solidFill>
                <a:srgbClr val="FF9900"/>
              </a:solidFill>
            </a:endParaRPr>
          </a:p>
        </p:txBody>
      </p:sp>
      <p:sp>
        <p:nvSpPr>
          <p:cNvPr id="2335" name="Google Shape;2335;p37"/>
          <p:cNvSpPr txBox="1"/>
          <p:nvPr>
            <p:ph type="title"/>
          </p:nvPr>
        </p:nvSpPr>
        <p:spPr>
          <a:xfrm>
            <a:off x="2528238" y="2988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Journey</a:t>
            </a:r>
            <a:endParaRPr sz="3000"/>
          </a:p>
        </p:txBody>
      </p:sp>
      <p:pic>
        <p:nvPicPr>
          <p:cNvPr id="2336" name="Google Shape;2336;p37"/>
          <p:cNvPicPr preferRelativeResize="0"/>
          <p:nvPr/>
        </p:nvPicPr>
        <p:blipFill rotWithShape="1">
          <a:blip r:embed="rId3">
            <a:alphaModFix/>
          </a:blip>
          <a:srcRect b="6777" l="0" r="0" t="0"/>
          <a:stretch/>
        </p:blipFill>
        <p:spPr>
          <a:xfrm>
            <a:off x="8530050" y="3564325"/>
            <a:ext cx="382266" cy="5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7" name="Google Shape;2337;p37"/>
          <p:cNvSpPr txBox="1"/>
          <p:nvPr>
            <p:ph type="title"/>
          </p:nvPr>
        </p:nvSpPr>
        <p:spPr>
          <a:xfrm>
            <a:off x="6814500" y="3501600"/>
            <a:ext cx="1905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</a:rPr>
              <a:t>Project presentation and discussion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38"/>
          <p:cNvSpPr txBox="1"/>
          <p:nvPr>
            <p:ph type="title"/>
          </p:nvPr>
        </p:nvSpPr>
        <p:spPr>
          <a:xfrm>
            <a:off x="2971800" y="17739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Model Walkthrough</a:t>
            </a:r>
            <a:endParaRPr sz="4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39"/>
          <p:cNvGrpSpPr/>
          <p:nvPr/>
        </p:nvGrpSpPr>
        <p:grpSpPr>
          <a:xfrm>
            <a:off x="2597510" y="485092"/>
            <a:ext cx="662078" cy="649878"/>
            <a:chOff x="-31166825" y="1939525"/>
            <a:chExt cx="293800" cy="291425"/>
          </a:xfrm>
        </p:grpSpPr>
        <p:sp>
          <p:nvSpPr>
            <p:cNvPr id="2348" name="Google Shape;2348;p39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-31027413" y="2041904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9" name="Google Shape;2359;p39"/>
          <p:cNvSpPr txBox="1"/>
          <p:nvPr/>
        </p:nvSpPr>
        <p:spPr>
          <a:xfrm>
            <a:off x="3431588" y="485300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Data and Parameters</a:t>
            </a:r>
            <a:endParaRPr sz="2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60" name="Google Shape;2360;p39"/>
          <p:cNvSpPr txBox="1"/>
          <p:nvPr/>
        </p:nvSpPr>
        <p:spPr>
          <a:xfrm>
            <a:off x="621975" y="1040200"/>
            <a:ext cx="73560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</a:t>
            </a: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used</a:t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C: Set of courses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R: Set of classrooms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P: Set of professors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T: Set of time slot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D: Set of day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Parameters</a:t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𝐸c: Number of students enrolled in course c∈C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Lc: Number of classes required for course c∈C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𝐾r: Capacity of classroom r∈R 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𝑀c: Maximum number of classes for course c∈C per day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ProfPrefp𝑑𝑡​: Preference of professor p∈P  for teaching at                                                                                                                 time slot t∈T on day d∈D         </a:t>
            </a:r>
            <a:endParaRPr sz="1300">
              <a:solidFill>
                <a:srgbClr val="FF99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𝑊𝑐: Weight of course c∈C       </a:t>
            </a:r>
            <a:endParaRPr sz="1300">
              <a:solidFill>
                <a:srgbClr val="FF99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Char char="❏"/>
            </a:pP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CourseProf𝑐: Set of professors who can teach course 𝑐∈𝐶</a:t>
            </a: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	</a:t>
            </a:r>
            <a:endParaRPr sz="1300">
              <a:solidFill>
                <a:srgbClr val="FF99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61" name="Google Shape;2361;p39"/>
          <p:cNvPicPr preferRelativeResize="0"/>
          <p:nvPr/>
        </p:nvPicPr>
        <p:blipFill rotWithShape="1">
          <a:blip r:embed="rId3">
            <a:alphaModFix/>
          </a:blip>
          <a:srcRect b="0" l="0" r="0" t="1429"/>
          <a:stretch/>
        </p:blipFill>
        <p:spPr>
          <a:xfrm>
            <a:off x="5167899" y="1682301"/>
            <a:ext cx="3732099" cy="30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39"/>
          <p:cNvSpPr/>
          <p:nvPr/>
        </p:nvSpPr>
        <p:spPr>
          <a:xfrm>
            <a:off x="5077850" y="1526750"/>
            <a:ext cx="3924900" cy="3305100"/>
          </a:xfrm>
          <a:prstGeom prst="rect">
            <a:avLst/>
          </a:prstGeom>
          <a:solidFill>
            <a:srgbClr val="F2F2F2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0"/>
          <p:cNvSpPr txBox="1"/>
          <p:nvPr>
            <p:ph idx="3" type="subTitle"/>
          </p:nvPr>
        </p:nvSpPr>
        <p:spPr>
          <a:xfrm>
            <a:off x="3364925" y="347400"/>
            <a:ext cx="3335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Decision Variables and Objective function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68" name="Google Shape;2368;p40"/>
          <p:cNvSpPr txBox="1"/>
          <p:nvPr/>
        </p:nvSpPr>
        <p:spPr>
          <a:xfrm>
            <a:off x="1202700" y="3878850"/>
            <a:ext cx="67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ax∑</a:t>
            </a:r>
            <a:r>
              <a:rPr baseline="-25000" lang="en"/>
              <a:t>c∈C</a:t>
            </a:r>
            <a:r>
              <a:rPr lang="en"/>
              <a:t>∑</a:t>
            </a:r>
            <a:r>
              <a:rPr baseline="-25000" lang="en"/>
              <a:t>r∈R</a:t>
            </a:r>
            <a:r>
              <a:rPr lang="en"/>
              <a:t>∑</a:t>
            </a:r>
            <a:r>
              <a:rPr baseline="-25000" lang="en"/>
              <a:t>t∈T</a:t>
            </a:r>
            <a:r>
              <a:rPr lang="en"/>
              <a:t>∑</a:t>
            </a:r>
            <a:r>
              <a:rPr baseline="-25000" lang="en"/>
              <a:t>d∈D</a:t>
            </a:r>
            <a:r>
              <a:rPr lang="en"/>
              <a:t>∑</a:t>
            </a:r>
            <a:r>
              <a:rPr baseline="-25000" lang="en"/>
              <a:t>p∈P</a:t>
            </a:r>
            <a:r>
              <a:rPr lang="en"/>
              <a:t>(W</a:t>
            </a:r>
            <a:r>
              <a:rPr baseline="-25000" lang="en"/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lang="en"/>
              <a:t>ProfPref</a:t>
            </a:r>
            <a:r>
              <a:rPr baseline="-25000" lang="en"/>
              <a:t>p,d,t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lang="en"/>
              <a:t>x</a:t>
            </a:r>
            <a:r>
              <a:rPr baseline="-25000" lang="en"/>
              <a:t>c,r,t,d,p</a:t>
            </a:r>
            <a:r>
              <a:rPr lang="en"/>
              <a:t>)+∑</a:t>
            </a:r>
            <a:r>
              <a:rPr baseline="-25000" lang="en"/>
              <a:t>c</a:t>
            </a:r>
            <a:r>
              <a:rPr baseline="-25000" lang="en"/>
              <a:t>∈C</a:t>
            </a:r>
            <a:r>
              <a:rPr lang="en"/>
              <a:t>∑</a:t>
            </a:r>
            <a:r>
              <a:rPr baseline="-25000" lang="en"/>
              <a:t>d</a:t>
            </a:r>
            <a:r>
              <a:rPr baseline="-25000" lang="en"/>
              <a:t>∈D</a:t>
            </a:r>
            <a:r>
              <a:rPr lang="en"/>
              <a:t>∑</a:t>
            </a:r>
            <a:r>
              <a:rPr baseline="-25000" lang="en"/>
              <a:t>t</a:t>
            </a:r>
            <a:r>
              <a:rPr baseline="-25000" lang="en"/>
              <a:t>∈T:t&lt;21</a:t>
            </a:r>
            <a:r>
              <a:rPr lang="en"/>
              <a:t>y</a:t>
            </a:r>
            <a:r>
              <a:rPr baseline="-25000" lang="en"/>
              <a:t>c,d,t</a:t>
            </a:r>
            <a:endParaRPr baseline="-25000"/>
          </a:p>
        </p:txBody>
      </p:sp>
      <p:sp>
        <p:nvSpPr>
          <p:cNvPr id="2369" name="Google Shape;2369;p40"/>
          <p:cNvSpPr txBox="1"/>
          <p:nvPr/>
        </p:nvSpPr>
        <p:spPr>
          <a:xfrm>
            <a:off x="1388600" y="3236200"/>
            <a:ext cx="6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0" name="Google Shape;2370;p40"/>
          <p:cNvGrpSpPr/>
          <p:nvPr/>
        </p:nvGrpSpPr>
        <p:grpSpPr>
          <a:xfrm>
            <a:off x="2443668" y="419297"/>
            <a:ext cx="780409" cy="840831"/>
            <a:chOff x="2100300" y="3804850"/>
            <a:chExt cx="444475" cy="483125"/>
          </a:xfrm>
        </p:grpSpPr>
        <p:sp>
          <p:nvSpPr>
            <p:cNvPr id="2371" name="Google Shape;2371;p40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73" name="Google Shape;2373;p40"/>
          <p:cNvSpPr txBox="1"/>
          <p:nvPr/>
        </p:nvSpPr>
        <p:spPr>
          <a:xfrm>
            <a:off x="1202700" y="1453475"/>
            <a:ext cx="6339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Decision Variables</a:t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</a:t>
            </a:r>
            <a:r>
              <a:rPr b="1" baseline="-25000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c,r,t,d,p</a:t>
            </a: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​: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Binary variable that is 1 if course c is scheduled in classroom r at time slot t on day d and taught by professor p, 0 otherwise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</a:t>
            </a:r>
            <a:r>
              <a:rPr b="1" baseline="-25000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c,d,t</a:t>
            </a: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​: 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Binary variable that is 1 if course c is scheduled at time slot t on day d, 0 otherwise</a:t>
            </a:r>
            <a:endParaRPr sz="1100"/>
          </a:p>
        </p:txBody>
      </p:sp>
      <p:sp>
        <p:nvSpPr>
          <p:cNvPr id="2374" name="Google Shape;2374;p40"/>
          <p:cNvSpPr txBox="1"/>
          <p:nvPr/>
        </p:nvSpPr>
        <p:spPr>
          <a:xfrm>
            <a:off x="1202700" y="3029825"/>
            <a:ext cx="70278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Objective function</a:t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Maximize the sum of weighted preferences plus a bonus for consecutive classes: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41"/>
          <p:cNvSpPr txBox="1"/>
          <p:nvPr>
            <p:ph idx="3" type="subTitle"/>
          </p:nvPr>
        </p:nvSpPr>
        <p:spPr>
          <a:xfrm>
            <a:off x="3967850" y="466300"/>
            <a:ext cx="1938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Constraints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80" name="Google Shape;2380;p41"/>
          <p:cNvSpPr txBox="1"/>
          <p:nvPr/>
        </p:nvSpPr>
        <p:spPr>
          <a:xfrm>
            <a:off x="564150" y="1135150"/>
            <a:ext cx="63393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Subject to: </a:t>
            </a:r>
            <a:endParaRPr b="1"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that the enrolled students does not exceed the classroom capacity.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Each course needs to be assigned exactly the number of times specified.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Each classroom is used at most once per time slot.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Each professor can teach only one course in one classroom at one time slot.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a professor teaches only their assigned courses.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Daily Class Limit: Each subject can be scheduled only up to its specified maximum times per day.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*Professor Preferences: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Ensure a professor teaches only their assigned courses according to their preferences.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Semi Condensed"/>
              <a:buAutoNum type="arabicPeriod"/>
            </a:pPr>
            <a:r>
              <a:rPr lang="en" sz="1300">
                <a:solidFill>
                  <a:srgbClr val="FF99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*Consecutive Classes Constraint:</a:t>
            </a:r>
            <a:r>
              <a:rPr lang="en" sz="13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Ensure that no course is scheduled in consecutive time slots.</a:t>
            </a:r>
            <a:endParaRPr sz="13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81" name="Google Shape;2381;p41"/>
          <p:cNvSpPr/>
          <p:nvPr/>
        </p:nvSpPr>
        <p:spPr>
          <a:xfrm>
            <a:off x="3238152" y="388598"/>
            <a:ext cx="729692" cy="682813"/>
          </a:xfrm>
          <a:custGeom>
            <a:rect b="b" l="l" r="r" t="t"/>
            <a:pathLst>
              <a:path extrusionOk="0" h="11681" w="12256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