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8" r:id="rId2"/>
    <p:sldId id="259" r:id="rId3"/>
    <p:sldId id="273" r:id="rId4"/>
    <p:sldId id="260" r:id="rId5"/>
    <p:sldId id="275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9" r:id="rId15"/>
    <p:sldId id="270" r:id="rId16"/>
    <p:sldId id="276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99" d="100"/>
          <a:sy n="99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64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4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2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3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2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7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3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7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1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6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2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44" r:id="rId6"/>
    <p:sldLayoutId id="2147483840" r:id="rId7"/>
    <p:sldLayoutId id="2147483841" r:id="rId8"/>
    <p:sldLayoutId id="2147483842" r:id="rId9"/>
    <p:sldLayoutId id="2147483843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deq.ok.gov/wp-content/uploads/air-division/aqi_mini-768x432.png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imate.nasa.gov/effect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erdrola.com/documents/20125/40258/Infographic_Impact_Climate_Change.jpg/1cd099b9-d7e5-0506-6b1a-28aaad1ec0ed?t=162703319674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berkeleyearth/climate-change-earthsurfacetemperatur-dat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aggle.com/code/deepshah16/environmental-indicators-natural-disasters/data?select=Air+and+Climate" TargetMode="External"/><Relationship Id="rId4" Type="http://schemas.openxmlformats.org/officeDocument/2006/relationships/hyperlink" Target="https://www.kaggle.com/datasets/cityapiio/world-cities-air-quality-and-water-polu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uters.com/world/india/after-five-record-crops-heat-wave-threatens-indias-wheat-output-export-plans-2022-05-02/#:~:text=In%202022%2C%20India%20recorded%20its,state%2Drun%20India%20Meteorological%20Department.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Blurred orange and yellow lights">
            <a:extLst>
              <a:ext uri="{FF2B5EF4-FFF2-40B4-BE49-F238E27FC236}">
                <a16:creationId xmlns:a16="http://schemas.microsoft.com/office/drawing/2014/main" id="{3B1BF4ED-1EB8-7900-0A50-7AE67AEB0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4" r="781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D5F64-3F09-463D-A662-BC8E742D8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4"/>
            <a:ext cx="8194680" cy="2270060"/>
          </a:xfrm>
        </p:spPr>
        <p:txBody>
          <a:bodyPr anchor="b">
            <a:normAutofit/>
          </a:bodyPr>
          <a:lstStyle/>
          <a:p>
            <a:r>
              <a:rPr lang="en-IN" sz="4800" dirty="0"/>
              <a:t>A Study on Climate Change and Environment Indicators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38979-07E9-4DDC-9BE1-731DDF795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74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Blurred orange and yellow lights">
            <a:extLst>
              <a:ext uri="{FF2B5EF4-FFF2-40B4-BE49-F238E27FC236}">
                <a16:creationId xmlns:a16="http://schemas.microsoft.com/office/drawing/2014/main" id="{3B1BF4ED-1EB8-7900-0A50-7AE67AEB0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4" r="7813" b="-1"/>
          <a:stretch/>
        </p:blipFill>
        <p:spPr>
          <a:xfrm>
            <a:off x="3564788" y="-457200"/>
            <a:ext cx="86685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38979-07E9-4DDC-9BE1-731DDF795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6089" y="3395083"/>
            <a:ext cx="4494061" cy="2650610"/>
          </a:xfrm>
        </p:spPr>
        <p:txBody>
          <a:bodyPr>
            <a:normAutofit/>
          </a:bodyPr>
          <a:lstStyle/>
          <a:p>
            <a:endParaRPr lang="en-IN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F52D6D-82D2-41D0-A718-2719872FA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" y="642974"/>
            <a:ext cx="11036808" cy="1424861"/>
          </a:xfrm>
        </p:spPr>
        <p:txBody>
          <a:bodyPr>
            <a:normAutofit/>
          </a:bodyPr>
          <a:lstStyle/>
          <a:p>
            <a:r>
              <a:rPr lang="en-IN" sz="4000" dirty="0"/>
              <a:t>Linear Regression Model: </a:t>
            </a:r>
            <a:br>
              <a:rPr lang="en-IN" sz="4000" dirty="0"/>
            </a:br>
            <a:r>
              <a:rPr lang="en-IN" sz="2200" dirty="0"/>
              <a:t>Predicting average temperature from the minimum temperature of a country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0B4751-AA4C-45B5-A803-EAE59B479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2344666"/>
            <a:ext cx="5553075" cy="426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0480A5-B9EF-413B-8886-D46AD5BC3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401" y="2689633"/>
            <a:ext cx="4152900" cy="1352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2E794F-6AC7-4DBA-A45B-9D5A6AD6A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8340" y="4262433"/>
            <a:ext cx="23336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3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Blurred orange and yellow lights">
            <a:extLst>
              <a:ext uri="{FF2B5EF4-FFF2-40B4-BE49-F238E27FC236}">
                <a16:creationId xmlns:a16="http://schemas.microsoft.com/office/drawing/2014/main" id="{3B1BF4ED-1EB8-7900-0A50-7AE67AEB0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4" r="781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38979-07E9-4DDC-9BE1-731DDF795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6089" y="3395083"/>
            <a:ext cx="4494061" cy="2650610"/>
          </a:xfrm>
        </p:spPr>
        <p:txBody>
          <a:bodyPr>
            <a:normAutofit/>
          </a:bodyPr>
          <a:lstStyle/>
          <a:p>
            <a:endParaRPr lang="en-IN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F52D6D-82D2-41D0-A718-2719872FA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" y="642974"/>
            <a:ext cx="11036808" cy="1424861"/>
          </a:xfrm>
        </p:spPr>
        <p:txBody>
          <a:bodyPr>
            <a:normAutofit/>
          </a:bodyPr>
          <a:lstStyle/>
          <a:p>
            <a:r>
              <a:rPr lang="en-IN" sz="4000" dirty="0"/>
              <a:t>Countries around the world in the order of AQI</a:t>
            </a:r>
            <a:br>
              <a:rPr lang="en-IN" sz="4000" dirty="0"/>
            </a:br>
            <a:endParaRPr lang="en-IN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53F5AF-71E7-4F5C-B4F1-765ADC9C1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2067835"/>
            <a:ext cx="11473539" cy="461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2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Blurred orange and yellow lights">
            <a:extLst>
              <a:ext uri="{FF2B5EF4-FFF2-40B4-BE49-F238E27FC236}">
                <a16:creationId xmlns:a16="http://schemas.microsoft.com/office/drawing/2014/main" id="{3B1BF4ED-1EB8-7900-0A50-7AE67AEB0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4" r="781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38979-07E9-4DDC-9BE1-731DDF795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6089" y="3395083"/>
            <a:ext cx="4494061" cy="2650610"/>
          </a:xfrm>
        </p:spPr>
        <p:txBody>
          <a:bodyPr>
            <a:normAutofit/>
          </a:bodyPr>
          <a:lstStyle/>
          <a:p>
            <a:endParaRPr lang="en-IN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F52D6D-82D2-41D0-A718-2719872FA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" y="642974"/>
            <a:ext cx="11036808" cy="1424861"/>
          </a:xfrm>
        </p:spPr>
        <p:txBody>
          <a:bodyPr>
            <a:normAutofit/>
          </a:bodyPr>
          <a:lstStyle/>
          <a:p>
            <a:r>
              <a:rPr lang="en-IN" sz="4000" dirty="0"/>
              <a:t>Countries with the highest AQI</a:t>
            </a:r>
            <a:br>
              <a:rPr lang="en-IN" sz="4000" dirty="0"/>
            </a:b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EF8BB-21EC-4D33-8DDC-C7BE944E9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52" y="2258335"/>
            <a:ext cx="5048074" cy="44201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481D4BD-8B14-4F6E-B006-9E800E849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47738"/>
            <a:ext cx="5495164" cy="252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A7A6E7-F7B0-459D-899A-63B5ACD0ED5D}"/>
              </a:ext>
            </a:extLst>
          </p:cNvPr>
          <p:cNvSpPr txBox="1"/>
          <p:nvPr/>
        </p:nvSpPr>
        <p:spPr>
          <a:xfrm>
            <a:off x="9521742" y="5233386"/>
            <a:ext cx="202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Ref</a:t>
            </a:r>
            <a:r>
              <a:rPr lang="en-IN" dirty="0"/>
              <a:t>: </a:t>
            </a:r>
            <a:r>
              <a:rPr lang="en-IN" dirty="0">
                <a:hlinkClick r:id="rId5"/>
              </a:rPr>
              <a:t> AQI SCALE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226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Blurred orange and yellow lights">
            <a:extLst>
              <a:ext uri="{FF2B5EF4-FFF2-40B4-BE49-F238E27FC236}">
                <a16:creationId xmlns:a16="http://schemas.microsoft.com/office/drawing/2014/main" id="{3B1BF4ED-1EB8-7900-0A50-7AE67AEB0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4" r="7813" b="-1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38979-07E9-4DDC-9BE1-731DDF795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6089" y="3395083"/>
            <a:ext cx="4494061" cy="2650610"/>
          </a:xfrm>
        </p:spPr>
        <p:txBody>
          <a:bodyPr>
            <a:normAutofit/>
          </a:bodyPr>
          <a:lstStyle/>
          <a:p>
            <a:endParaRPr lang="en-IN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F52D6D-82D2-41D0-A718-2719872FA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" y="642974"/>
            <a:ext cx="11036808" cy="1424861"/>
          </a:xfrm>
        </p:spPr>
        <p:txBody>
          <a:bodyPr>
            <a:normAutofit/>
          </a:bodyPr>
          <a:lstStyle/>
          <a:p>
            <a:r>
              <a:rPr lang="en-IN" sz="4000" dirty="0"/>
              <a:t>Correlation between different air pollutants</a:t>
            </a:r>
            <a:br>
              <a:rPr lang="en-IN" sz="4000" dirty="0"/>
            </a:br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71CF1F-D4DD-405E-A4BA-6BE74478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29" y="1973191"/>
            <a:ext cx="5629275" cy="4362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6546B3-42D6-441F-979A-A5C104721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632" y="2834438"/>
            <a:ext cx="5690361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37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Blurred orange and yellow lights">
            <a:extLst>
              <a:ext uri="{FF2B5EF4-FFF2-40B4-BE49-F238E27FC236}">
                <a16:creationId xmlns:a16="http://schemas.microsoft.com/office/drawing/2014/main" id="{3B1BF4ED-1EB8-7900-0A50-7AE67AEB0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4" r="781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38979-07E9-4DDC-9BE1-731DDF795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6089" y="3395083"/>
            <a:ext cx="4494061" cy="2650610"/>
          </a:xfrm>
        </p:spPr>
        <p:txBody>
          <a:bodyPr>
            <a:normAutofit/>
          </a:bodyPr>
          <a:lstStyle/>
          <a:p>
            <a:endParaRPr lang="en-IN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F52D6D-82D2-41D0-A718-2719872FA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" y="994299"/>
            <a:ext cx="11036808" cy="790113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Linear Regression Model: </a:t>
            </a:r>
            <a:br>
              <a:rPr lang="en-IN" sz="6000" dirty="0"/>
            </a:br>
            <a:r>
              <a:rPr lang="en-IN" sz="2200" dirty="0"/>
              <a:t>Predicting GHG from CO2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A8E31-13F3-4B21-9E28-830D53204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29" y="2085126"/>
            <a:ext cx="5591175" cy="426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ABD657-8C55-4DF4-8B02-43BD7F70F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075" y="2486267"/>
            <a:ext cx="4029075" cy="1362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2D5069-75FF-4A9A-B5BA-EB40B46FD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075" y="4301601"/>
            <a:ext cx="30194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83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Blurred orange and yellow lights">
            <a:extLst>
              <a:ext uri="{FF2B5EF4-FFF2-40B4-BE49-F238E27FC236}">
                <a16:creationId xmlns:a16="http://schemas.microsoft.com/office/drawing/2014/main" id="{3B1BF4ED-1EB8-7900-0A50-7AE67AEB0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4" r="781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38979-07E9-4DDC-9BE1-731DDF795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6089" y="3395083"/>
            <a:ext cx="4494061" cy="2650610"/>
          </a:xfrm>
        </p:spPr>
        <p:txBody>
          <a:bodyPr>
            <a:normAutofit/>
          </a:bodyPr>
          <a:lstStyle/>
          <a:p>
            <a:endParaRPr lang="en-IN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F52D6D-82D2-41D0-A718-2719872FA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" y="642974"/>
            <a:ext cx="11036808" cy="1424861"/>
          </a:xfrm>
        </p:spPr>
        <p:txBody>
          <a:bodyPr>
            <a:normAutofit/>
          </a:bodyPr>
          <a:lstStyle/>
          <a:p>
            <a:r>
              <a:rPr lang="en-IN" sz="4000" dirty="0"/>
              <a:t>Linear Regression Model: </a:t>
            </a:r>
            <a:br>
              <a:rPr lang="en-IN" sz="6000" dirty="0"/>
            </a:br>
            <a:r>
              <a:rPr lang="en-IN" sz="2200" dirty="0"/>
              <a:t>Predicting NOx from CO2</a:t>
            </a:r>
            <a:br>
              <a:rPr lang="en-IN" sz="4000" dirty="0"/>
            </a:br>
            <a:endParaRPr lang="en-IN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6456EF-0A56-4824-9D03-A946ADE0A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29" y="2022267"/>
            <a:ext cx="5734050" cy="421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4EB1A4-0D2F-4D0C-BF31-A11F4F929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81" y="2514020"/>
            <a:ext cx="4257675" cy="1381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4B43A7-C447-4327-A769-8C653AEEE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267" y="4072694"/>
            <a:ext cx="28194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35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Blurred orange and yellow lights">
            <a:extLst>
              <a:ext uri="{FF2B5EF4-FFF2-40B4-BE49-F238E27FC236}">
                <a16:creationId xmlns:a16="http://schemas.microsoft.com/office/drawing/2014/main" id="{3B1BF4ED-1EB8-7900-0A50-7AE67AEB0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4" r="781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38979-07E9-4DDC-9BE1-731DDF795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6089" y="3395083"/>
            <a:ext cx="4494061" cy="2650610"/>
          </a:xfrm>
        </p:spPr>
        <p:txBody>
          <a:bodyPr>
            <a:normAutofit/>
          </a:bodyPr>
          <a:lstStyle/>
          <a:p>
            <a:endParaRPr lang="en-IN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F52D6D-82D2-41D0-A718-2719872FA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" y="642974"/>
            <a:ext cx="11036808" cy="1424861"/>
          </a:xfrm>
        </p:spPr>
        <p:txBody>
          <a:bodyPr>
            <a:normAutofit/>
          </a:bodyPr>
          <a:lstStyle/>
          <a:p>
            <a:r>
              <a:rPr lang="en-IN" sz="4000" dirty="0"/>
              <a:t>Further Analysis Scope</a:t>
            </a:r>
            <a:br>
              <a:rPr lang="en-IN" sz="4000" dirty="0"/>
            </a:br>
            <a:endParaRPr lang="en-IN"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BDE176-910F-4737-9A29-8EC2B739A23D}"/>
              </a:ext>
            </a:extLst>
          </p:cNvPr>
          <p:cNvSpPr txBox="1"/>
          <p:nvPr/>
        </p:nvSpPr>
        <p:spPr>
          <a:xfrm flipH="1">
            <a:off x="560283" y="2775354"/>
            <a:ext cx="6255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Acquisition </a:t>
            </a:r>
            <a:r>
              <a:rPr lang="en-IN"/>
              <a:t>of data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Connecting more environmental indicators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Finding their dependency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various models to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Forecasting future data</a:t>
            </a:r>
          </a:p>
        </p:txBody>
      </p:sp>
    </p:spTree>
    <p:extLst>
      <p:ext uri="{BB962C8B-B14F-4D97-AF65-F5344CB8AC3E}">
        <p14:creationId xmlns:p14="http://schemas.microsoft.com/office/powerpoint/2010/main" val="3503356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Rectangle 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Rectangle 36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Blurred orange and yellow lights">
            <a:extLst>
              <a:ext uri="{FF2B5EF4-FFF2-40B4-BE49-F238E27FC236}">
                <a16:creationId xmlns:a16="http://schemas.microsoft.com/office/drawing/2014/main" id="{3B1BF4ED-1EB8-7900-0A50-7AE67AEB0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6" r="781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8" name="Rectangle 38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F52D6D-82D2-41D0-A718-2719872FA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Thank You</a:t>
            </a:r>
          </a:p>
        </p:txBody>
      </p:sp>
      <p:sp>
        <p:nvSpPr>
          <p:cNvPr id="49" name="Rectangle 4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38979-07E9-4DDC-9BE1-731DDF795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Athulya Shaji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B00873604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MSc Computer Science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Ulster University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422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Blurred orange and yellow lights">
            <a:extLst>
              <a:ext uri="{FF2B5EF4-FFF2-40B4-BE49-F238E27FC236}">
                <a16:creationId xmlns:a16="http://schemas.microsoft.com/office/drawing/2014/main" id="{3B1BF4ED-1EB8-7900-0A50-7AE67AEB0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4" r="781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D5F64-3F09-463D-A662-BC8E742D8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992" y="1416532"/>
            <a:ext cx="7629071" cy="1800512"/>
          </a:xfrm>
        </p:spPr>
        <p:txBody>
          <a:bodyPr anchor="b">
            <a:normAutofit/>
          </a:bodyPr>
          <a:lstStyle/>
          <a:p>
            <a:r>
              <a:rPr lang="en-IN" sz="4800" dirty="0"/>
              <a:t>Why climate is changing?</a:t>
            </a:r>
            <a:br>
              <a:rPr lang="en-IN" sz="4800" dirty="0"/>
            </a:br>
            <a:r>
              <a:rPr lang="en-IN" sz="4800" dirty="0"/>
              <a:t>Should we be concerned!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38979-07E9-4DDC-9BE1-731DDF795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5631731"/>
            <a:ext cx="4023359" cy="449332"/>
          </a:xfrm>
        </p:spPr>
        <p:txBody>
          <a:bodyPr>
            <a:normAutofit/>
          </a:bodyPr>
          <a:lstStyle/>
          <a:p>
            <a:r>
              <a:rPr lang="en-IN" sz="2000" dirty="0">
                <a:hlinkClick r:id="rId3"/>
              </a:rPr>
              <a:t>https://climate.nasa.gov/effects/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99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Blurred orange and yellow lights">
            <a:extLst>
              <a:ext uri="{FF2B5EF4-FFF2-40B4-BE49-F238E27FC236}">
                <a16:creationId xmlns:a16="http://schemas.microsoft.com/office/drawing/2014/main" id="{3B1BF4ED-1EB8-7900-0A50-7AE67AEB0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4" r="7813" b="-1"/>
          <a:stretch/>
        </p:blipFill>
        <p:spPr>
          <a:xfrm>
            <a:off x="3523488" y="356"/>
            <a:ext cx="86685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D5F64-3F09-463D-A662-BC8E742D8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IN" sz="2800" dirty="0"/>
              <a:t>The change in the climate is visible at both the largescale and microscopic levels.</a:t>
            </a:r>
            <a:br>
              <a:rPr lang="en-IN" sz="2800" dirty="0"/>
            </a:br>
            <a:r>
              <a:rPr lang="en-IN" sz="2800" dirty="0"/>
              <a:t>These changes caused by mankind have started costing at a terrifying level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38979-07E9-4DDC-9BE1-731DDF795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1809" y="5636680"/>
            <a:ext cx="1614338" cy="449332"/>
          </a:xfrm>
        </p:spPr>
        <p:txBody>
          <a:bodyPr>
            <a:normAutofit/>
          </a:bodyPr>
          <a:lstStyle/>
          <a:p>
            <a:r>
              <a:rPr lang="en-IN" sz="2000" dirty="0"/>
              <a:t>Ref : </a:t>
            </a:r>
            <a:r>
              <a:rPr lang="en-IN" sz="2000" dirty="0">
                <a:hlinkClick r:id="rId3"/>
              </a:rPr>
              <a:t>Image</a:t>
            </a:r>
            <a:endParaRPr lang="en-IN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iagram, text, website&#10;&#10;Description automatically generated">
            <a:extLst>
              <a:ext uri="{FF2B5EF4-FFF2-40B4-BE49-F238E27FC236}">
                <a16:creationId xmlns:a16="http://schemas.microsoft.com/office/drawing/2014/main" id="{D88B7142-64D7-4552-B8A2-6F7081BB1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556" y="771988"/>
            <a:ext cx="538899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5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Rectangle 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Rectangle 36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Blurred orange and yellow lights">
            <a:extLst>
              <a:ext uri="{FF2B5EF4-FFF2-40B4-BE49-F238E27FC236}">
                <a16:creationId xmlns:a16="http://schemas.microsoft.com/office/drawing/2014/main" id="{3B1BF4ED-1EB8-7900-0A50-7AE67AEB0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6" r="781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8" name="Rectangle 38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F52D6D-82D2-41D0-A718-2719872FA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Datasets used :</a:t>
            </a:r>
          </a:p>
        </p:txBody>
      </p:sp>
      <p:sp>
        <p:nvSpPr>
          <p:cNvPr id="49" name="Rectangle 4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38979-07E9-4DDC-9BE1-731DDF795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3198372"/>
            <a:ext cx="9451636" cy="27269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https://www.kaggle.com/datasets/berkeleyearth/climate-change-earthsurfacetemperatur-data</a:t>
            </a:r>
            <a:endParaRPr lang="en-US" sz="16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https://www.kaggle.com/datasets/cityapiio/world-cities-air-quality-and-water-polution</a:t>
            </a:r>
            <a:endParaRPr lang="en-US" sz="16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5"/>
              </a:rPr>
              <a:t>https://www.kaggle.com/code/deepshah16/environmental-indicators-natural-disasters/data?select=Air+and+Climate</a:t>
            </a:r>
            <a:endParaRPr lang="en-US" sz="16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06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Rectangle 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Rectangle 36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Blurred orange and yellow lights">
            <a:extLst>
              <a:ext uri="{FF2B5EF4-FFF2-40B4-BE49-F238E27FC236}">
                <a16:creationId xmlns:a16="http://schemas.microsoft.com/office/drawing/2014/main" id="{3B1BF4ED-1EB8-7900-0A50-7AE67AEB0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6" r="781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8" name="Rectangle 38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F52D6D-82D2-41D0-A718-2719872FA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3" y="1161288"/>
            <a:ext cx="6533402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Datasets Exploration and Cleaning :</a:t>
            </a:r>
          </a:p>
        </p:txBody>
      </p:sp>
      <p:sp>
        <p:nvSpPr>
          <p:cNvPr id="49" name="Rectangle 4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38979-07E9-4DDC-9BE1-731DDF795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3198372"/>
            <a:ext cx="9451636" cy="27269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Scattered Data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Grouping according to relevant columns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Merging with common columns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Formatting date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Removing null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586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Blurred orange and yellow lights">
            <a:extLst>
              <a:ext uri="{FF2B5EF4-FFF2-40B4-BE49-F238E27FC236}">
                <a16:creationId xmlns:a16="http://schemas.microsoft.com/office/drawing/2014/main" id="{3B1BF4ED-1EB8-7900-0A50-7AE67AEB0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4" r="7813" b="-1"/>
          <a:stretch/>
        </p:blipFill>
        <p:spPr>
          <a:xfrm>
            <a:off x="3520440" y="0"/>
            <a:ext cx="86685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38979-07E9-4DDC-9BE1-731DDF795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6089" y="3395083"/>
            <a:ext cx="4494061" cy="265061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202124"/>
                </a:solidFill>
                <a:latin typeface="arial" panose="020B0604020202020204" pitchFamily="34" charset="0"/>
              </a:rPr>
              <a:t>March 2022 , recorded as the hottest in 122 years : India</a:t>
            </a:r>
          </a:p>
          <a:p>
            <a:r>
              <a:rPr lang="en-U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Ref: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3"/>
              </a:rPr>
              <a:t>Hyperlink</a:t>
            </a:r>
            <a:endParaRPr lang="en-US" sz="1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F52D6D-82D2-41D0-A718-2719872FA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3"/>
            <a:ext cx="11036808" cy="599620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Temperature Around the 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3875C-BCB1-4994-AC39-E13F59AFB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28" y="2336993"/>
            <a:ext cx="5319696" cy="376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5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Blurred orange and yellow lights">
            <a:extLst>
              <a:ext uri="{FF2B5EF4-FFF2-40B4-BE49-F238E27FC236}">
                <a16:creationId xmlns:a16="http://schemas.microsoft.com/office/drawing/2014/main" id="{3B1BF4ED-1EB8-7900-0A50-7AE67AEB0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4" r="7813" b="-1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38979-07E9-4DDC-9BE1-731DDF795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6089" y="1048098"/>
            <a:ext cx="4494061" cy="4997595"/>
          </a:xfrm>
        </p:spPr>
        <p:txBody>
          <a:bodyPr>
            <a:normAutofit/>
          </a:bodyPr>
          <a:lstStyle/>
          <a:p>
            <a:endParaRPr lang="en-IN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F52D6D-82D2-41D0-A718-2719872FA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723868"/>
            <a:ext cx="11036808" cy="599620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Earths Temperature over the past two centuries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428989-B891-4E4C-8C04-1BB4992C8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73" y="1647718"/>
            <a:ext cx="9417531" cy="479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7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Blurred orange and yellow lights">
            <a:extLst>
              <a:ext uri="{FF2B5EF4-FFF2-40B4-BE49-F238E27FC236}">
                <a16:creationId xmlns:a16="http://schemas.microsoft.com/office/drawing/2014/main" id="{3B1BF4ED-1EB8-7900-0A50-7AE67AEB0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4" r="7813" b="-1"/>
          <a:stretch/>
        </p:blipFill>
        <p:spPr>
          <a:xfrm>
            <a:off x="3544359" y="10"/>
            <a:ext cx="86685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38979-07E9-4DDC-9BE1-731DDF795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6089" y="3395083"/>
            <a:ext cx="4494061" cy="2650610"/>
          </a:xfrm>
        </p:spPr>
        <p:txBody>
          <a:bodyPr>
            <a:normAutofit/>
          </a:bodyPr>
          <a:lstStyle/>
          <a:p>
            <a:endParaRPr lang="en-IN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F52D6D-82D2-41D0-A718-2719872FA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3"/>
            <a:ext cx="11036808" cy="599620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Countries with highest temperature difference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5A1735-8740-4750-86F3-141F15ECC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29" y="1872581"/>
            <a:ext cx="8152605" cy="483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16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Blurred orange and yellow lights">
            <a:extLst>
              <a:ext uri="{FF2B5EF4-FFF2-40B4-BE49-F238E27FC236}">
                <a16:creationId xmlns:a16="http://schemas.microsoft.com/office/drawing/2014/main" id="{3B1BF4ED-1EB8-7900-0A50-7AE67AEB0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4" r="781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38979-07E9-4DDC-9BE1-731DDF795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6089" y="3395083"/>
            <a:ext cx="4494061" cy="2650610"/>
          </a:xfrm>
        </p:spPr>
        <p:txBody>
          <a:bodyPr>
            <a:normAutofit/>
          </a:bodyPr>
          <a:lstStyle/>
          <a:p>
            <a:endParaRPr lang="en-IN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F52D6D-82D2-41D0-A718-2719872FA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" y="917460"/>
            <a:ext cx="11036808" cy="1029008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Correlation between maximum, minimum and average temperature per country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D9F3B-34BB-4BD3-B690-D47BC037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54" y="2273396"/>
            <a:ext cx="5534025" cy="4257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A0F2DB-DE3A-475F-9160-6383EAE42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725" y="3597371"/>
            <a:ext cx="38385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9480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265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</vt:lpstr>
      <vt:lpstr>Avenir Next LT Pro</vt:lpstr>
      <vt:lpstr>Calibri</vt:lpstr>
      <vt:lpstr>AccentBoxVTI</vt:lpstr>
      <vt:lpstr>A Study on Climate Change and Environment Indicators</vt:lpstr>
      <vt:lpstr>Why climate is changing? Should we be concerned!</vt:lpstr>
      <vt:lpstr>The change in the climate is visible at both the largescale and microscopic levels. These changes caused by mankind have started costing at a terrifying level</vt:lpstr>
      <vt:lpstr>Datasets used :</vt:lpstr>
      <vt:lpstr>Datasets Exploration and Cleaning :</vt:lpstr>
      <vt:lpstr>Temperature Around the World</vt:lpstr>
      <vt:lpstr>Earths Temperature over the past two centuries</vt:lpstr>
      <vt:lpstr>Countries with highest temperature difference</vt:lpstr>
      <vt:lpstr>Correlation between maximum, minimum and average temperature per country</vt:lpstr>
      <vt:lpstr>Linear Regression Model:  Predicting average temperature from the minimum temperature of a country</vt:lpstr>
      <vt:lpstr>Countries around the world in the order of AQI </vt:lpstr>
      <vt:lpstr>Countries with the highest AQI </vt:lpstr>
      <vt:lpstr>Correlation between different air pollutants </vt:lpstr>
      <vt:lpstr>Linear Regression Model:  Predicting GHG from CO2</vt:lpstr>
      <vt:lpstr>Linear Regression Model:  Predicting NOx from CO2 </vt:lpstr>
      <vt:lpstr>Further Analysis Scope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Climate Change and Environment Indicators</dc:title>
  <dc:creator>Athulya Shaji</dc:creator>
  <cp:lastModifiedBy>Athulya Shaji</cp:lastModifiedBy>
  <cp:revision>14</cp:revision>
  <dcterms:created xsi:type="dcterms:W3CDTF">2022-05-03T04:14:57Z</dcterms:created>
  <dcterms:modified xsi:type="dcterms:W3CDTF">2022-05-03T08:53:54Z</dcterms:modified>
</cp:coreProperties>
</file>