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17" r:id="rId6"/>
    <p:sldId id="323" r:id="rId7"/>
    <p:sldId id="324" r:id="rId8"/>
    <p:sldId id="333" r:id="rId9"/>
    <p:sldId id="325" r:id="rId10"/>
    <p:sldId id="327" r:id="rId11"/>
    <p:sldId id="336" r:id="rId12"/>
    <p:sldId id="326" r:id="rId13"/>
    <p:sldId id="337" r:id="rId14"/>
    <p:sldId id="328" r:id="rId15"/>
    <p:sldId id="334" r:id="rId16"/>
    <p:sldId id="329" r:id="rId17"/>
    <p:sldId id="338" r:id="rId18"/>
    <p:sldId id="339" r:id="rId19"/>
    <p:sldId id="331" r:id="rId20"/>
    <p:sldId id="332" r:id="rId21"/>
    <p:sldId id="335" r:id="rId22"/>
    <p:sldId id="3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3725" autoAdjust="0"/>
  </p:normalViewPr>
  <p:slideViewPr>
    <p:cSldViewPr snapToGrid="0">
      <p:cViewPr varScale="1">
        <p:scale>
          <a:sx n="78" d="100"/>
          <a:sy n="78" d="100"/>
        </p:scale>
        <p:origin x="82" y="52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484269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433383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005318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086796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87431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703985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818837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99888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382381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9586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79133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70095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1553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73390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344227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82456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telanganatoday.com/wp-content/uploads/2022/02/AI-1.jpg"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8" name="Freeform: Shape 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3" name="Rectangle 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15" descr="Data Points Digital background">
            <a:extLst>
              <a:ext uri="{FF2B5EF4-FFF2-40B4-BE49-F238E27FC236}">
                <a16:creationId xmlns:a16="http://schemas.microsoft.com/office/drawing/2014/main" id="{B77FEDCE-E10F-343B-3ED1-F0F7E9105D26}"/>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a:solidFill>
            <a:schemeClr val="accent5"/>
          </a:solidFill>
        </p:spPr>
      </p:pic>
      <p:sp>
        <p:nvSpPr>
          <p:cNvPr id="45" name="Rectangle 44">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3" y="549275"/>
            <a:ext cx="6295209" cy="2123244"/>
          </a:xfrm>
        </p:spPr>
        <p:txBody>
          <a:bodyPr vert="horz" wrap="square" lIns="0" tIns="0" rIns="0" bIns="0" rtlCol="0" anchor="b" anchorCtr="0">
            <a:normAutofit/>
          </a:bodyPr>
          <a:lstStyle/>
          <a:p>
            <a:r>
              <a:rPr lang="en-US" kern="1200" dirty="0">
                <a:solidFill>
                  <a:schemeClr val="tx1"/>
                </a:solidFill>
                <a:latin typeface="+mj-lt"/>
                <a:ea typeface="+mj-ea"/>
                <a:cs typeface="+mj-cs"/>
              </a:rPr>
              <a:t>Real-Time Sign Language Interpreter</a:t>
            </a:r>
          </a:p>
        </p:txBody>
      </p:sp>
      <p:sp>
        <p:nvSpPr>
          <p:cNvPr id="47" name="Rectangle 4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50863" y="3569007"/>
            <a:ext cx="3565525" cy="2523817"/>
          </a:xfrm>
        </p:spPr>
        <p:txBody>
          <a:bodyPr vert="horz" wrap="square" lIns="0" tIns="0" rIns="0" bIns="0" rtlCol="0">
            <a:normAutofit/>
          </a:bodyPr>
          <a:lstStyle/>
          <a:p>
            <a:pPr marL="0" indent="0">
              <a:lnSpc>
                <a:spcPct val="100000"/>
              </a:lnSpc>
            </a:pPr>
            <a:r>
              <a:rPr lang="en-US" kern="1200">
                <a:latin typeface="+mn-lt"/>
                <a:ea typeface="+mn-ea"/>
                <a:cs typeface="+mn-cs"/>
              </a:rPr>
              <a:t>Athulya Shaji</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1007165"/>
            <a:ext cx="3565524" cy="1266956"/>
          </a:xfrm>
        </p:spPr>
        <p:txBody>
          <a:bodyPr vert="horz" wrap="square" lIns="0" tIns="0" rIns="0" bIns="0" rtlCol="0" anchor="b" anchorCtr="0">
            <a:normAutofit fontScale="90000"/>
          </a:bodyPr>
          <a:lstStyle/>
          <a:p>
            <a:pPr>
              <a:lnSpc>
                <a:spcPct val="100000"/>
              </a:lnSpc>
            </a:pPr>
            <a:r>
              <a:rPr lang="en-US" sz="4800" kern="1200" dirty="0">
                <a:solidFill>
                  <a:schemeClr val="tx1"/>
                </a:solidFill>
                <a:latin typeface="+mj-lt"/>
                <a:ea typeface="+mj-ea"/>
                <a:cs typeface="+mj-cs"/>
              </a:rPr>
              <a:t>Model Development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663879"/>
            <a:ext cx="5429181" cy="3186955"/>
          </a:xfrm>
        </p:spPr>
        <p:txBody>
          <a:bodyPr vert="horz" wrap="square" lIns="0" tIns="0" rIns="0" bIns="0" rtlCol="0">
            <a:normAutofit/>
          </a:bodyPr>
          <a:lstStyle/>
          <a:p>
            <a:pPr marL="0" indent="0" fontAlgn="base">
              <a:lnSpc>
                <a:spcPct val="90000"/>
              </a:lnSpc>
            </a:pPr>
            <a:r>
              <a:rPr lang="en-US" sz="1600" kern="1200" dirty="0">
                <a:latin typeface="+mn-lt"/>
                <a:ea typeface="+mn-ea"/>
                <a:cs typeface="+mn-cs"/>
              </a:rPr>
              <a:t>A three-layer Conv2D is designed with few trials of hyperparameters to achieve the best result. The activation function used is </a:t>
            </a:r>
            <a:r>
              <a:rPr lang="en-US" sz="1600" kern="1200" dirty="0" err="1">
                <a:latin typeface="+mn-lt"/>
                <a:ea typeface="+mn-ea"/>
                <a:cs typeface="+mn-cs"/>
              </a:rPr>
              <a:t>Relu</a:t>
            </a:r>
            <a:r>
              <a:rPr lang="en-US" sz="1600" kern="1200" dirty="0">
                <a:latin typeface="+mn-lt"/>
                <a:ea typeface="+mn-ea"/>
                <a:cs typeface="+mn-cs"/>
              </a:rPr>
              <a:t> </a:t>
            </a:r>
          </a:p>
          <a:p>
            <a:pPr marL="0" indent="0" fontAlgn="base">
              <a:lnSpc>
                <a:spcPct val="90000"/>
              </a:lnSpc>
            </a:pPr>
            <a:r>
              <a:rPr lang="en-US" sz="1600" kern="1200" dirty="0">
                <a:latin typeface="+mn-lt"/>
                <a:ea typeface="+mn-ea"/>
                <a:cs typeface="+mn-cs"/>
              </a:rPr>
              <a:t>The model is compiled with SGD optimizer</a:t>
            </a:r>
          </a:p>
          <a:p>
            <a:pPr marL="0" indent="0" fontAlgn="base">
              <a:lnSpc>
                <a:spcPct val="90000"/>
              </a:lnSpc>
            </a:pPr>
            <a:r>
              <a:rPr lang="en-US" sz="1600" kern="1200" dirty="0">
                <a:latin typeface="+mn-lt"/>
                <a:ea typeface="+mn-ea"/>
                <a:cs typeface="+mn-cs"/>
              </a:rPr>
              <a:t>The model is fitted to the training batch created in the previous module with 10 epochs</a:t>
            </a:r>
          </a:p>
        </p:txBody>
      </p:sp>
      <p:sp>
        <p:nvSpPr>
          <p:cNvPr id="69" name="Oval 68">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74"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2633" r="2" b="2"/>
          <a:stretch/>
        </p:blipFill>
        <p:spPr>
          <a:xfrm>
            <a:off x="6921736" y="549275"/>
            <a:ext cx="4719402"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60041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400"/>
                                        <p:tgtEl>
                                          <p:spTgt spid="1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fade">
                                      <p:cBhvr>
                                        <p:cTn id="20" dur="4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1051551"/>
            <a:ext cx="3565524" cy="1288745"/>
          </a:xfrm>
        </p:spPr>
        <p:txBody>
          <a:bodyPr vert="horz" wrap="square" lIns="0" tIns="0" rIns="0" bIns="0" rtlCol="0" anchor="b" anchorCtr="0">
            <a:normAutofit fontScale="90000"/>
          </a:bodyPr>
          <a:lstStyle/>
          <a:p>
            <a:pPr>
              <a:lnSpc>
                <a:spcPct val="100000"/>
              </a:lnSpc>
            </a:pPr>
            <a:r>
              <a:rPr lang="en-US" sz="4800" kern="1200" dirty="0">
                <a:solidFill>
                  <a:schemeClr val="tx1"/>
                </a:solidFill>
                <a:latin typeface="+mj-lt"/>
                <a:ea typeface="+mj-ea"/>
                <a:cs typeface="+mj-cs"/>
              </a:rPr>
              <a:t>Model Testing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569008"/>
            <a:ext cx="4994531" cy="1731656"/>
          </a:xfrm>
        </p:spPr>
        <p:txBody>
          <a:bodyPr vert="horz" wrap="square" lIns="0" tIns="0" rIns="0" bIns="0" rtlCol="0">
            <a:normAutofit/>
          </a:bodyPr>
          <a:lstStyle/>
          <a:p>
            <a:pPr marL="0" indent="0" fontAlgn="base">
              <a:lnSpc>
                <a:spcPct val="90000"/>
              </a:lnSpc>
            </a:pPr>
            <a:r>
              <a:rPr lang="en-US" sz="1600" kern="1200" dirty="0">
                <a:latin typeface="+mn-lt"/>
                <a:ea typeface="+mn-ea"/>
                <a:cs typeface="+mn-cs"/>
              </a:rPr>
              <a:t>The model is then used to predict the values on the test batch and compared against the actual results</a:t>
            </a:r>
          </a:p>
          <a:p>
            <a:pPr marL="0" indent="0" fontAlgn="base">
              <a:lnSpc>
                <a:spcPct val="90000"/>
              </a:lnSpc>
            </a:pPr>
            <a:r>
              <a:rPr lang="en-US" sz="1600" kern="1200" dirty="0">
                <a:latin typeface="+mn-lt"/>
                <a:ea typeface="+mn-ea"/>
                <a:cs typeface="+mn-cs"/>
              </a:rPr>
              <a:t>The accuracy and loss score is also calculated here</a:t>
            </a:r>
          </a:p>
          <a:p>
            <a:pPr marL="0" indent="0" fontAlgn="base">
              <a:lnSpc>
                <a:spcPct val="90000"/>
              </a:lnSpc>
            </a:pPr>
            <a:r>
              <a:rPr lang="en-US" sz="1600" kern="1200" dirty="0">
                <a:latin typeface="+mn-lt"/>
                <a:ea typeface="+mn-ea"/>
                <a:cs typeface="+mn-cs"/>
              </a:rPr>
              <a:t>The created model is saved</a:t>
            </a:r>
          </a:p>
        </p:txBody>
      </p:sp>
      <p:grpSp>
        <p:nvGrpSpPr>
          <p:cNvPr id="69" name="Group 68">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70" name="Freeform: Shape 69">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6323" r="2583"/>
          <a:stretch/>
        </p:blipFill>
        <p:spPr>
          <a:xfrm>
            <a:off x="6961239" y="10"/>
            <a:ext cx="5230762"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73" name="Rectangle 72">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364881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40683"/>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295287"/>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Model Testing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pic>
        <p:nvPicPr>
          <p:cNvPr id="3" name="Picture 2">
            <a:extLst>
              <a:ext uri="{FF2B5EF4-FFF2-40B4-BE49-F238E27FC236}">
                <a16:creationId xmlns:a16="http://schemas.microsoft.com/office/drawing/2014/main" id="{C4E99C97-34F7-7857-8330-B8632C5DE3B3}"/>
              </a:ext>
            </a:extLst>
          </p:cNvPr>
          <p:cNvPicPr>
            <a:picLocks noChangeAspect="1"/>
          </p:cNvPicPr>
          <p:nvPr/>
        </p:nvPicPr>
        <p:blipFill>
          <a:blip r:embed="rId4"/>
          <a:stretch>
            <a:fillRect/>
          </a:stretch>
        </p:blipFill>
        <p:spPr>
          <a:xfrm>
            <a:off x="550914" y="2318865"/>
            <a:ext cx="10137058" cy="1867873"/>
          </a:xfrm>
          <a:prstGeom prst="rect">
            <a:avLst/>
          </a:prstGeom>
        </p:spPr>
      </p:pic>
      <p:pic>
        <p:nvPicPr>
          <p:cNvPr id="6" name="Picture 5">
            <a:extLst>
              <a:ext uri="{FF2B5EF4-FFF2-40B4-BE49-F238E27FC236}">
                <a16:creationId xmlns:a16="http://schemas.microsoft.com/office/drawing/2014/main" id="{EC3BFD25-0B4D-F58A-032A-4A9F07CFBC88}"/>
              </a:ext>
            </a:extLst>
          </p:cNvPr>
          <p:cNvPicPr>
            <a:picLocks noChangeAspect="1"/>
          </p:cNvPicPr>
          <p:nvPr/>
        </p:nvPicPr>
        <p:blipFill>
          <a:blip r:embed="rId5"/>
          <a:stretch>
            <a:fillRect/>
          </a:stretch>
        </p:blipFill>
        <p:spPr>
          <a:xfrm>
            <a:off x="1545632" y="4578133"/>
            <a:ext cx="8239125" cy="1219200"/>
          </a:xfrm>
          <a:prstGeom prst="rect">
            <a:avLst/>
          </a:prstGeom>
        </p:spPr>
      </p:pic>
    </p:spTree>
    <p:extLst>
      <p:ext uri="{BB962C8B-B14F-4D97-AF65-F5344CB8AC3E}">
        <p14:creationId xmlns:p14="http://schemas.microsoft.com/office/powerpoint/2010/main" val="158681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1007165"/>
            <a:ext cx="3565524" cy="1503667"/>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Real-Time Prediction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979985"/>
            <a:ext cx="5269578" cy="2781798"/>
          </a:xfrm>
        </p:spPr>
        <p:txBody>
          <a:bodyPr vert="horz" wrap="square" lIns="0" tIns="0" rIns="0" bIns="0" rtlCol="0">
            <a:normAutofit/>
          </a:bodyPr>
          <a:lstStyle/>
          <a:p>
            <a:pPr marL="0" indent="0" fontAlgn="base">
              <a:lnSpc>
                <a:spcPct val="90000"/>
              </a:lnSpc>
            </a:pPr>
            <a:r>
              <a:rPr lang="en-US" sz="1600" kern="1200" dirty="0">
                <a:latin typeface="+mn-lt"/>
                <a:ea typeface="+mn-ea"/>
                <a:cs typeface="+mn-cs"/>
              </a:rPr>
              <a:t>OpenCV is used to get real-time images of hand gestures </a:t>
            </a:r>
          </a:p>
          <a:p>
            <a:pPr marL="0" indent="0" fontAlgn="base">
              <a:lnSpc>
                <a:spcPct val="90000"/>
              </a:lnSpc>
            </a:pPr>
            <a:r>
              <a:rPr lang="en-US" sz="1600" kern="1200" dirty="0">
                <a:latin typeface="+mn-lt"/>
                <a:ea typeface="+mn-ea"/>
                <a:cs typeface="+mn-cs"/>
              </a:rPr>
              <a:t>In this module, the image with hand gestures is identified in a similar way as done in the dataset creation module </a:t>
            </a:r>
          </a:p>
          <a:p>
            <a:pPr marL="0" indent="0" fontAlgn="base">
              <a:lnSpc>
                <a:spcPct val="90000"/>
              </a:lnSpc>
            </a:pPr>
            <a:r>
              <a:rPr lang="en-US" sz="1600" kern="1200" dirty="0">
                <a:latin typeface="+mn-lt"/>
                <a:ea typeface="+mn-ea"/>
                <a:cs typeface="+mn-cs"/>
              </a:rPr>
              <a:t>The background is separated out by calculating the cumulative weighted average of the background and deducting the object. Cv2.contour is used to find the contour to identify the object in the ROI </a:t>
            </a:r>
          </a:p>
        </p:txBody>
      </p:sp>
      <p:sp>
        <p:nvSpPr>
          <p:cNvPr id="69" name="Oval 68">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74"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2633" r="2" b="2"/>
          <a:stretch/>
        </p:blipFill>
        <p:spPr>
          <a:xfrm>
            <a:off x="6371303" y="549275"/>
            <a:ext cx="5269835"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2456207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1007165"/>
            <a:ext cx="3565524" cy="1462862"/>
          </a:xfrm>
        </p:spPr>
        <p:txBody>
          <a:bodyPr vert="horz" wrap="square" lIns="0" tIns="0" rIns="0" bIns="0" rtlCol="0" anchor="b" anchorCtr="0">
            <a:normAutofit fontScale="90000"/>
          </a:bodyPr>
          <a:lstStyle/>
          <a:p>
            <a:pPr>
              <a:lnSpc>
                <a:spcPct val="100000"/>
              </a:lnSpc>
            </a:pPr>
            <a:r>
              <a:rPr lang="en-US" sz="4800" kern="1200" dirty="0">
                <a:solidFill>
                  <a:schemeClr val="tx1"/>
                </a:solidFill>
                <a:latin typeface="+mj-lt"/>
                <a:ea typeface="+mj-ea"/>
                <a:cs typeface="+mj-cs"/>
              </a:rPr>
              <a:t>Real-Time Prediction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2" y="2934691"/>
            <a:ext cx="5007099" cy="2365973"/>
          </a:xfrm>
        </p:spPr>
        <p:txBody>
          <a:bodyPr vert="horz" wrap="square" lIns="0" tIns="0" rIns="0" bIns="0" rtlCol="0">
            <a:normAutofit/>
          </a:bodyPr>
          <a:lstStyle/>
          <a:p>
            <a:pPr marL="0" indent="0" fontAlgn="base">
              <a:lnSpc>
                <a:spcPct val="90000"/>
              </a:lnSpc>
            </a:pPr>
            <a:r>
              <a:rPr lang="en-US" sz="1600" kern="1200" dirty="0">
                <a:latin typeface="+mn-lt"/>
                <a:ea typeface="+mn-ea"/>
                <a:cs typeface="+mn-cs"/>
              </a:rPr>
              <a:t>The model created in the previous module is invoked </a:t>
            </a:r>
          </a:p>
          <a:p>
            <a:pPr marL="0" indent="0" fontAlgn="base">
              <a:lnSpc>
                <a:spcPct val="90000"/>
              </a:lnSpc>
            </a:pPr>
            <a:r>
              <a:rPr lang="en-US" sz="1600" kern="1200" dirty="0">
                <a:latin typeface="+mn-lt"/>
                <a:ea typeface="+mn-ea"/>
                <a:cs typeface="+mn-cs"/>
              </a:rPr>
              <a:t>The live image captured and processed is fed to the model to predict the respective value of the sign </a:t>
            </a:r>
          </a:p>
          <a:p>
            <a:pPr marL="0" indent="0" fontAlgn="base">
              <a:lnSpc>
                <a:spcPct val="90000"/>
              </a:lnSpc>
            </a:pPr>
            <a:r>
              <a:rPr lang="en-US" sz="1600" kern="1200" dirty="0">
                <a:latin typeface="+mn-lt"/>
                <a:ea typeface="+mn-ea"/>
                <a:cs typeface="+mn-cs"/>
              </a:rPr>
              <a:t>The meaning of the hand signs (numbers in our case) is displayed on the screen using a word directory that contains the respective words for each label predicted by the model</a:t>
            </a:r>
          </a:p>
        </p:txBody>
      </p:sp>
      <p:sp>
        <p:nvSpPr>
          <p:cNvPr id="69" name="Oval 68">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74"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2633" r="2" b="2"/>
          <a:stretch/>
        </p:blipFill>
        <p:spPr>
          <a:xfrm>
            <a:off x="6312310" y="549275"/>
            <a:ext cx="532882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23666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700"/>
                                        <p:tgtEl>
                                          <p:spTgt spid="1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fade">
                                      <p:cBhvr>
                                        <p:cTn id="20" dur="7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74"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2633" r="2" b="2"/>
          <a:stretch/>
        </p:blipFill>
        <p:spPr>
          <a:xfrm>
            <a:off x="6312310" y="549275"/>
            <a:ext cx="532882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pic>
        <p:nvPicPr>
          <p:cNvPr id="13" name="Picture 12" descr="A screenshot of a computer&#10;&#10;Description automatically generated with medium confidence">
            <a:extLst>
              <a:ext uri="{FF2B5EF4-FFF2-40B4-BE49-F238E27FC236}">
                <a16:creationId xmlns:a16="http://schemas.microsoft.com/office/drawing/2014/main" id="{3E0D87A2-8D22-261C-357F-27A5AD9C2287}"/>
              </a:ext>
            </a:extLst>
          </p:cNvPr>
          <p:cNvPicPr>
            <a:picLocks noChangeAspect="1"/>
          </p:cNvPicPr>
          <p:nvPr/>
        </p:nvPicPr>
        <p:blipFill>
          <a:blip r:embed="rId4"/>
          <a:stretch>
            <a:fillRect/>
          </a:stretch>
        </p:blipFill>
        <p:spPr>
          <a:xfrm>
            <a:off x="815612" y="1265434"/>
            <a:ext cx="4805498" cy="4327132"/>
          </a:xfrm>
          <a:prstGeom prst="rect">
            <a:avLst/>
          </a:prstGeom>
        </p:spPr>
      </p:pic>
    </p:spTree>
    <p:extLst>
      <p:ext uri="{BB962C8B-B14F-4D97-AF65-F5344CB8AC3E}">
        <p14:creationId xmlns:p14="http://schemas.microsoft.com/office/powerpoint/2010/main" val="176140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6"/>
            <a:ext cx="3565524" cy="1064840"/>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Review</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107096"/>
            <a:ext cx="4490264" cy="3985729"/>
          </a:xfrm>
        </p:spPr>
        <p:txBody>
          <a:bodyPr vert="horz" wrap="square" lIns="0" tIns="0" rIns="0" bIns="0" rtlCol="0" anchor="t">
            <a:normAutofit/>
          </a:bodyPr>
          <a:lstStyle/>
          <a:p>
            <a:pPr fontAlgn="base">
              <a:lnSpc>
                <a:spcPct val="100000"/>
              </a:lnSpc>
              <a:buFont typeface="Arial" panose="020B0604020202020204" pitchFamily="34" charset="0"/>
              <a:buChar char="•"/>
            </a:pPr>
            <a:r>
              <a:rPr lang="en-US" sz="1600" dirty="0"/>
              <a:t>The model was doing a good job with respect to the dataset fed to train the model</a:t>
            </a:r>
          </a:p>
          <a:p>
            <a:pPr fontAlgn="base">
              <a:lnSpc>
                <a:spcPct val="100000"/>
              </a:lnSpc>
              <a:buFont typeface="Arial" panose="020B0604020202020204" pitchFamily="34" charset="0"/>
              <a:buChar char="•"/>
            </a:pPr>
            <a:r>
              <a:rPr lang="en-US" sz="1600" dirty="0"/>
              <a:t>The image processing had challenges like identifying the hand in the region of interest</a:t>
            </a:r>
          </a:p>
          <a:p>
            <a:pPr fontAlgn="base">
              <a:lnSpc>
                <a:spcPct val="100000"/>
              </a:lnSpc>
              <a:buFont typeface="Arial" panose="020B0604020202020204" pitchFamily="34" charset="0"/>
              <a:buChar char="•"/>
            </a:pPr>
            <a:r>
              <a:rPr lang="en-US" sz="1600" dirty="0"/>
              <a:t>The contour determination and differencing hands and other objects in the frame were difficult many times</a:t>
            </a:r>
          </a:p>
          <a:p>
            <a:pPr fontAlgn="base">
              <a:lnSpc>
                <a:spcPct val="100000"/>
              </a:lnSpc>
              <a:buFont typeface="Arial" panose="020B0604020202020204" pitchFamily="34" charset="0"/>
              <a:buChar char="•"/>
            </a:pPr>
            <a:r>
              <a:rPr lang="en-US" sz="1600" dirty="0"/>
              <a:t>The grayscale image was sensitive to light and sometimes misinterpret due to variation in the frame lighting during training and actual prediction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4451" r="2876"/>
          <a:stretch/>
        </p:blipFill>
        <p:spPr>
          <a:xfrm>
            <a:off x="6420465" y="10"/>
            <a:ext cx="5771535" cy="6857990"/>
          </a:xfrm>
          <a:custGeom>
            <a:avLst/>
            <a:gdLst/>
            <a:ahLst/>
            <a:cxnLst/>
            <a:rect l="l" t="t" r="r" b="b"/>
            <a:pathLst>
              <a:path w="7641102" h="6858000">
                <a:moveTo>
                  <a:pt x="0" y="0"/>
                </a:moveTo>
                <a:lnTo>
                  <a:pt x="7641102" y="0"/>
                </a:lnTo>
                <a:lnTo>
                  <a:pt x="7641102" y="6858000"/>
                </a:lnTo>
                <a:lnTo>
                  <a:pt x="0" y="6858000"/>
                </a:lnTo>
                <a:close/>
              </a:path>
            </a:pathLst>
          </a:cu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pic>
      <p:sp>
        <p:nvSpPr>
          <p:cNvPr id="63" name="Rectangle 6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98712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Conclusion </a:t>
            </a:r>
            <a:br>
              <a:rPr lang="en-US" kern="1200" dirty="0">
                <a:solidFill>
                  <a:schemeClr val="tx1"/>
                </a:solidFill>
                <a:latin typeface="+mj-lt"/>
                <a:ea typeface="+mj-ea"/>
                <a:cs typeface="+mj-cs"/>
              </a:rPr>
            </a:br>
            <a:endParaRPr lang="en-US"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947480"/>
            <a:ext cx="5437187" cy="3145346"/>
          </a:xfrm>
        </p:spPr>
        <p:txBody>
          <a:bodyPr vert="horz" wrap="square" lIns="0" tIns="0" rIns="0" bIns="0" rtlCol="0">
            <a:normAutofit/>
          </a:bodyPr>
          <a:lstStyle/>
          <a:p>
            <a:pPr marL="0" indent="0" fontAlgn="base">
              <a:lnSpc>
                <a:spcPct val="90000"/>
              </a:lnSpc>
            </a:pPr>
            <a:r>
              <a:rPr lang="en-US" sz="1800" kern="1200" dirty="0">
                <a:latin typeface="+mn-lt"/>
                <a:ea typeface="+mn-ea"/>
                <a:cs typeface="+mn-cs"/>
              </a:rPr>
              <a:t>An AI interpreter that aids the differently abled group of people to effectively communicate with the rest of the world is a wonderful discovery for us as a society</a:t>
            </a:r>
          </a:p>
          <a:p>
            <a:pPr marL="0" indent="0" fontAlgn="base">
              <a:lnSpc>
                <a:spcPct val="90000"/>
              </a:lnSpc>
            </a:pPr>
            <a:r>
              <a:rPr lang="en-US" sz="1800" kern="1200" dirty="0">
                <a:latin typeface="+mn-lt"/>
                <a:ea typeface="+mn-ea"/>
                <a:cs typeface="+mn-cs"/>
              </a:rPr>
              <a:t> I have tried to achieve a miniature prototype of the same through this project by detecting sign language numbers</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69" name="Group 6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70" name="Freeform: Shape 6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3" name="Oval 7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257350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7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Future Enhancements</a:t>
            </a:r>
            <a:br>
              <a:rPr lang="en-US" kern="1200" dirty="0">
                <a:solidFill>
                  <a:schemeClr val="tx1"/>
                </a:solidFill>
                <a:latin typeface="+mj-lt"/>
                <a:ea typeface="+mj-ea"/>
                <a:cs typeface="+mj-cs"/>
              </a:rPr>
            </a:br>
            <a:endParaRPr lang="en-US"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947480"/>
            <a:ext cx="5437187" cy="3145346"/>
          </a:xfrm>
        </p:spPr>
        <p:txBody>
          <a:bodyPr vert="horz" wrap="square" lIns="0" tIns="0" rIns="0" bIns="0" rtlCol="0">
            <a:normAutofit/>
          </a:bodyPr>
          <a:lstStyle/>
          <a:p>
            <a:pPr marL="0" indent="0" fontAlgn="base">
              <a:lnSpc>
                <a:spcPct val="90000"/>
              </a:lnSpc>
            </a:pPr>
            <a:r>
              <a:rPr lang="en-US" sz="1700" kern="1200" dirty="0">
                <a:latin typeface="+mn-lt"/>
                <a:ea typeface="+mn-ea"/>
                <a:cs typeface="+mn-cs"/>
              </a:rPr>
              <a:t>The project has the scope to be explored and expanded to a huge extent to cover the vast number of other signs and hand gestures including alphabet</a:t>
            </a:r>
          </a:p>
          <a:p>
            <a:pPr marL="0" indent="0" fontAlgn="base">
              <a:lnSpc>
                <a:spcPct val="90000"/>
              </a:lnSpc>
            </a:pPr>
            <a:r>
              <a:rPr lang="en-US" sz="1700" kern="1200" dirty="0">
                <a:latin typeface="+mn-lt"/>
                <a:ea typeface="+mn-ea"/>
                <a:cs typeface="+mn-cs"/>
              </a:rPr>
              <a:t>An interesting enhancement of this project is to achieve continuous sign language recognition, which will allow the person to write using gestures. This would be done using a hybrid model of convolutional and recurrent neural network</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69" name="Group 6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70" name="Freeform: Shape 6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3" name="Oval 7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Tree>
    <p:extLst>
      <p:ext uri="{BB962C8B-B14F-4D97-AF65-F5344CB8AC3E}">
        <p14:creationId xmlns:p14="http://schemas.microsoft.com/office/powerpoint/2010/main" val="146819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7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tretch/>
        </p:blipFill>
        <p:spPr>
          <a:xfrm>
            <a:off x="0" y="1539240"/>
            <a:ext cx="12191999" cy="3779519"/>
          </a:xfrm>
          <a:prstGeom prst="rect">
            <a:avLst/>
          </a:prstGeom>
        </p:spPr>
      </p:pic>
      <p:sp>
        <p:nvSpPr>
          <p:cNvPr id="35" name="Rectangle 34">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a:t>Thank You</a:t>
            </a:r>
            <a:br>
              <a:rPr lang="en-US" sz="6400"/>
            </a:br>
            <a:endParaRPr lang="en-US" sz="6400"/>
          </a:p>
        </p:txBody>
      </p:sp>
      <p:sp>
        <p:nvSpPr>
          <p:cNvPr id="37" name="Rectangle 36">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19</a:t>
            </a:fld>
            <a:endParaRPr lang="en-US">
              <a:solidFill>
                <a:schemeClr val="tx1">
                  <a:alpha val="80000"/>
                </a:schemeClr>
              </a:solidFill>
            </a:endParaRPr>
          </a:p>
        </p:txBody>
      </p:sp>
      <p:sp>
        <p:nvSpPr>
          <p:cNvPr id="2" name="TextBox 1">
            <a:extLst>
              <a:ext uri="{FF2B5EF4-FFF2-40B4-BE49-F238E27FC236}">
                <a16:creationId xmlns:a16="http://schemas.microsoft.com/office/drawing/2014/main" id="{3E3C0297-27AF-7D14-96D0-D8A13F2377A3}"/>
              </a:ext>
            </a:extLst>
          </p:cNvPr>
          <p:cNvSpPr txBox="1"/>
          <p:nvPr/>
        </p:nvSpPr>
        <p:spPr>
          <a:xfrm flipH="1">
            <a:off x="685460" y="3306226"/>
            <a:ext cx="2690919" cy="1200329"/>
          </a:xfrm>
          <a:prstGeom prst="rect">
            <a:avLst/>
          </a:prstGeom>
          <a:noFill/>
        </p:spPr>
        <p:txBody>
          <a:bodyPr wrap="square" rtlCol="0">
            <a:spAutoFit/>
          </a:bodyPr>
          <a:lstStyle/>
          <a:p>
            <a:r>
              <a:rPr lang="en-IN" dirty="0"/>
              <a:t>Athulya Shaji</a:t>
            </a:r>
          </a:p>
          <a:p>
            <a:r>
              <a:rPr lang="en-IN" dirty="0"/>
              <a:t>B00873604</a:t>
            </a:r>
          </a:p>
          <a:p>
            <a:r>
              <a:rPr lang="en-IN" dirty="0"/>
              <a:t>Shaji-A@ulster.ac.uk</a:t>
            </a:r>
          </a:p>
          <a:p>
            <a:endParaRPr lang="en-IN" dirty="0"/>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6"/>
            <a:ext cx="3565524" cy="755914"/>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Content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677726"/>
            <a:ext cx="3565525" cy="4415100"/>
          </a:xfrm>
        </p:spPr>
        <p:txBody>
          <a:bodyPr vert="horz" wrap="square" lIns="0" tIns="0" rIns="0" bIns="0" rtlCol="0" anchor="t">
            <a:normAutofit fontScale="40000" lnSpcReduction="20000"/>
          </a:bodyPr>
          <a:lstStyle/>
          <a:p>
            <a:pPr>
              <a:buFont typeface="Arial" panose="020B0604020202020204" pitchFamily="34" charset="0"/>
              <a:buChar char="•"/>
            </a:pPr>
            <a:r>
              <a:rPr lang="en-US" sz="4000" dirty="0"/>
              <a:t>Societal Challenge </a:t>
            </a:r>
          </a:p>
          <a:p>
            <a:pPr>
              <a:buFont typeface="Arial" panose="020B0604020202020204" pitchFamily="34" charset="0"/>
              <a:buChar char="•"/>
            </a:pPr>
            <a:r>
              <a:rPr lang="en-US" sz="4000" dirty="0"/>
              <a:t>Project Development</a:t>
            </a:r>
          </a:p>
          <a:p>
            <a:pPr>
              <a:buFont typeface="Arial" panose="020B0604020202020204" pitchFamily="34" charset="0"/>
              <a:buChar char="•"/>
            </a:pPr>
            <a:r>
              <a:rPr lang="en-US" sz="4000" dirty="0"/>
              <a:t>Software and Libraries used</a:t>
            </a:r>
          </a:p>
          <a:p>
            <a:pPr>
              <a:buFont typeface="Arial" panose="020B0604020202020204" pitchFamily="34" charset="0"/>
              <a:buChar char="•"/>
            </a:pPr>
            <a:r>
              <a:rPr lang="en-US" sz="4000" dirty="0"/>
              <a:t>Data Collection</a:t>
            </a:r>
          </a:p>
          <a:p>
            <a:pPr>
              <a:buFont typeface="Arial" panose="020B0604020202020204" pitchFamily="34" charset="0"/>
              <a:buChar char="•"/>
            </a:pPr>
            <a:r>
              <a:rPr lang="en-US" sz="4000" dirty="0"/>
              <a:t>Model Development</a:t>
            </a:r>
          </a:p>
          <a:p>
            <a:pPr>
              <a:buFont typeface="Arial" panose="020B0604020202020204" pitchFamily="34" charset="0"/>
              <a:buChar char="•"/>
            </a:pPr>
            <a:r>
              <a:rPr lang="en-US" sz="4000" dirty="0"/>
              <a:t>Model Testing</a:t>
            </a:r>
          </a:p>
          <a:p>
            <a:pPr>
              <a:buFont typeface="Arial" panose="020B0604020202020204" pitchFamily="34" charset="0"/>
              <a:buChar char="•"/>
            </a:pPr>
            <a:r>
              <a:rPr lang="en-US" sz="4000" dirty="0"/>
              <a:t>Real-Time Prediction</a:t>
            </a:r>
          </a:p>
          <a:p>
            <a:pPr>
              <a:buFont typeface="Arial" panose="020B0604020202020204" pitchFamily="34" charset="0"/>
              <a:buChar char="•"/>
            </a:pPr>
            <a:r>
              <a:rPr lang="en-US" sz="4000" dirty="0"/>
              <a:t>Conclusion</a:t>
            </a:r>
          </a:p>
          <a:p>
            <a:pPr>
              <a:buFont typeface="Arial" panose="020B0604020202020204" pitchFamily="34" charset="0"/>
              <a:buChar char="•"/>
            </a:pPr>
            <a:r>
              <a:rPr lang="en-US" sz="4000" dirty="0"/>
              <a:t> Future Enhancements</a:t>
            </a:r>
            <a:br>
              <a:rPr lang="en-US" sz="9600" kern="1200" dirty="0">
                <a:solidFill>
                  <a:schemeClr val="tx1"/>
                </a:solidFill>
                <a:latin typeface="+mj-lt"/>
                <a:ea typeface="+mj-ea"/>
                <a:cs typeface="+mj-cs"/>
              </a:rPr>
            </a:br>
            <a:br>
              <a:rPr lang="en-US" sz="4800" kern="1200" dirty="0">
                <a:solidFill>
                  <a:schemeClr val="tx1"/>
                </a:solidFill>
                <a:latin typeface="+mj-lt"/>
                <a:ea typeface="+mj-ea"/>
                <a:cs typeface="+mj-cs"/>
              </a:rPr>
            </a:br>
            <a:endParaRPr lang="en-US" sz="16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5533" r="179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70" name="Rectangle 6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3565524" cy="1589111"/>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Societal Challenge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678400"/>
            <a:ext cx="3565525" cy="3414425"/>
          </a:xfrm>
        </p:spPr>
        <p:txBody>
          <a:bodyPr vert="horz" wrap="square" lIns="0" tIns="0" rIns="0" bIns="0" rtlCol="0" anchor="t">
            <a:normAutofit/>
          </a:bodyPr>
          <a:lstStyle/>
          <a:p>
            <a:pPr marL="342900">
              <a:buFont typeface="Arial" panose="020B0604020202020204" pitchFamily="34" charset="0"/>
              <a:buChar char="•"/>
            </a:pPr>
            <a:r>
              <a:rPr lang="en-US" sz="1600" dirty="0"/>
              <a:t>Sign language interpretation is the sole method to connect with the world of verbally disabled and hearing impairment people</a:t>
            </a:r>
          </a:p>
          <a:p>
            <a:pPr marL="342900">
              <a:buFont typeface="Arial" panose="020B0604020202020204" pitchFamily="34" charset="0"/>
              <a:buChar char="•"/>
            </a:pPr>
            <a:r>
              <a:rPr lang="en-US" sz="1600" dirty="0"/>
              <a:t>The rest of the society has very less understanding of the sign language</a:t>
            </a:r>
          </a:p>
          <a:p>
            <a:pPr marL="342900">
              <a:buFont typeface="Arial" panose="020B0604020202020204" pitchFamily="34" charset="0"/>
              <a:buChar char="•"/>
            </a:pPr>
            <a:r>
              <a:rPr lang="en-US" sz="1600" dirty="0"/>
              <a:t>Bridge the gap between both worlds is of great importance but difficult at the same time</a:t>
            </a:r>
          </a:p>
          <a:p>
            <a:pPr marL="342900">
              <a:buFont typeface="Arial" panose="020B0604020202020204" pitchFamily="34" charset="0"/>
              <a:buChar char="•"/>
            </a:pPr>
            <a:endParaRPr lang="en-US" sz="16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63" name="Group 62">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64"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8" name="Oval 67">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126497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7" name="Group 7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8" name="Freeform: Shape 7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Oval 7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3" name="Rectangle 8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0C7FB67-97F4-4984-8807-A43D643EA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504" y="4787174"/>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7" name="Group 86">
            <a:extLst>
              <a:ext uri="{FF2B5EF4-FFF2-40B4-BE49-F238E27FC236}">
                <a16:creationId xmlns:a16="http://schemas.microsoft.com/office/drawing/2014/main" id="{41F54C07-61D4-4BB1-A209-297754AD9C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61347" y="125399"/>
            <a:ext cx="1404698" cy="1155641"/>
            <a:chOff x="11161347" y="125399"/>
            <a:chExt cx="1404698" cy="1155641"/>
          </a:xfrm>
        </p:grpSpPr>
        <p:sp>
          <p:nvSpPr>
            <p:cNvPr id="88" name="Freeform: Shape 87">
              <a:extLst>
                <a:ext uri="{FF2B5EF4-FFF2-40B4-BE49-F238E27FC236}">
                  <a16:creationId xmlns:a16="http://schemas.microsoft.com/office/drawing/2014/main" id="{2778C56C-3077-4234-BF38-388080D1A1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9" name="Oval 88">
              <a:extLst>
                <a:ext uri="{FF2B5EF4-FFF2-40B4-BE49-F238E27FC236}">
                  <a16:creationId xmlns:a16="http://schemas.microsoft.com/office/drawing/2014/main" id="{CE6009CB-E4A9-4334-904A-8BD104D59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Freeform: Shape 89">
              <a:extLst>
                <a:ext uri="{FF2B5EF4-FFF2-40B4-BE49-F238E27FC236}">
                  <a16:creationId xmlns:a16="http://schemas.microsoft.com/office/drawing/2014/main" id="{88C6B70D-B88E-4EBD-BEA4-6FD2E5FE5C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10167" y="-251341"/>
            <a:ext cx="12044665" cy="6824337"/>
          </a:xfrm>
          <a:custGeom>
            <a:avLst/>
            <a:gdLst/>
            <a:ahLst/>
            <a:cxnLst/>
            <a:rect l="l" t="t" r="r" b="b"/>
            <a:pathLst>
              <a:path w="5083992" h="2880518">
                <a:moveTo>
                  <a:pt x="0" y="0"/>
                </a:moveTo>
                <a:lnTo>
                  <a:pt x="5083992" y="0"/>
                </a:lnTo>
                <a:lnTo>
                  <a:pt x="5083992" y="2880518"/>
                </a:lnTo>
                <a:lnTo>
                  <a:pt x="0" y="2880518"/>
                </a:lnTo>
                <a:close/>
              </a:path>
            </a:pathLst>
          </a:custGeom>
        </p:spPr>
      </p:pic>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pic>
        <p:nvPicPr>
          <p:cNvPr id="1028" name="Picture 4">
            <a:extLst>
              <a:ext uri="{FF2B5EF4-FFF2-40B4-BE49-F238E27FC236}">
                <a16:creationId xmlns:a16="http://schemas.microsoft.com/office/drawing/2014/main" id="{6D31BAF7-C565-C055-14F7-0E7F203BC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379" y="2941860"/>
            <a:ext cx="5437187" cy="29451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43D8DB-BB4F-C8E1-1E0C-1D78C2109A65}"/>
              </a:ext>
            </a:extLst>
          </p:cNvPr>
          <p:cNvSpPr txBox="1"/>
          <p:nvPr/>
        </p:nvSpPr>
        <p:spPr>
          <a:xfrm>
            <a:off x="1160890" y="1430320"/>
            <a:ext cx="9128097" cy="1477328"/>
          </a:xfrm>
          <a:prstGeom prst="rect">
            <a:avLst/>
          </a:prstGeom>
          <a:noFill/>
        </p:spPr>
        <p:txBody>
          <a:bodyPr wrap="square" rtlCol="0">
            <a:spAutoFit/>
          </a:bodyPr>
          <a:lstStyle/>
          <a:p>
            <a:pPr algn="ctr"/>
            <a:r>
              <a:rPr lang="en-US" sz="2400" b="1" dirty="0">
                <a:solidFill>
                  <a:schemeClr val="tx1">
                    <a:alpha val="60000"/>
                  </a:schemeClr>
                </a:solidFill>
              </a:rPr>
              <a:t>An  AI-based interpreter which could capture real-time signs and recognize their respective meaning will be a great solution to the problem</a:t>
            </a:r>
          </a:p>
          <a:p>
            <a:endParaRPr lang="en-US" dirty="0"/>
          </a:p>
        </p:txBody>
      </p:sp>
      <p:sp>
        <p:nvSpPr>
          <p:cNvPr id="6" name="TextBox 5">
            <a:hlinkClick r:id="rId5"/>
            <a:extLst>
              <a:ext uri="{FF2B5EF4-FFF2-40B4-BE49-F238E27FC236}">
                <a16:creationId xmlns:a16="http://schemas.microsoft.com/office/drawing/2014/main" id="{D1E89079-3AA8-E748-9EA0-C85BED40AEC2}"/>
              </a:ext>
            </a:extLst>
          </p:cNvPr>
          <p:cNvSpPr txBox="1"/>
          <p:nvPr/>
        </p:nvSpPr>
        <p:spPr>
          <a:xfrm flipH="1">
            <a:off x="4166483" y="6133343"/>
            <a:ext cx="6337190" cy="276999"/>
          </a:xfrm>
          <a:prstGeom prst="rect">
            <a:avLst/>
          </a:prstGeom>
          <a:noFill/>
        </p:spPr>
        <p:txBody>
          <a:bodyPr wrap="square" rtlCol="0">
            <a:spAutoFit/>
          </a:bodyPr>
          <a:lstStyle/>
          <a:p>
            <a:r>
              <a:rPr lang="en-IN" sz="1200" dirty="0"/>
              <a:t>Ref: https://telanganatoday.com/wp-content/uploads/2022/02/AI-1.jpg</a:t>
            </a:r>
          </a:p>
        </p:txBody>
      </p:sp>
    </p:spTree>
    <p:extLst>
      <p:ext uri="{BB962C8B-B14F-4D97-AF65-F5344CB8AC3E}">
        <p14:creationId xmlns:p14="http://schemas.microsoft.com/office/powerpoint/2010/main" val="115161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6" name="Freeform: Shape 11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Oval 11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Oval 11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2" name="Group 12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23" name="Freeform: Shape 12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Oval 12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Oval 12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8" name="Rectangle 1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Project Development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dirty="0">
                <a:latin typeface="+mn-lt"/>
                <a:ea typeface="+mn-ea"/>
                <a:cs typeface="+mn-cs"/>
              </a:rPr>
              <a:t>Overview: </a:t>
            </a:r>
          </a:p>
          <a:p>
            <a:pPr marL="0" indent="0">
              <a:lnSpc>
                <a:spcPct val="100000"/>
              </a:lnSpc>
            </a:pPr>
            <a:r>
              <a:rPr lang="en-US" kern="1200" dirty="0">
                <a:latin typeface="+mn-lt"/>
                <a:ea typeface="+mn-ea"/>
                <a:cs typeface="+mn-cs"/>
              </a:rPr>
              <a:t>In this project, I have tried to interpret sign language numbers from the real-time image captured</a:t>
            </a:r>
          </a:p>
          <a:p>
            <a:pPr marL="0" indent="0">
              <a:lnSpc>
                <a:spcPct val="100000"/>
              </a:lnSpc>
            </a:pPr>
            <a:endParaRPr lang="en-US" kern="1200" dirty="0">
              <a:latin typeface="+mn-l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30" name="Group 129">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31" name="Freeform: Shape 130">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2" name="Oval 131">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4" name="Oval 133">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43708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4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r>
              <a:rPr lang="en-US" sz="4800" kern="1200" dirty="0">
                <a:solidFill>
                  <a:schemeClr val="tx1"/>
                </a:solidFill>
                <a:latin typeface="+mj-lt"/>
                <a:ea typeface="+mj-ea"/>
                <a:cs typeface="+mj-cs"/>
              </a:rPr>
              <a:t>Software and Libraries used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678400"/>
            <a:ext cx="5269835" cy="3414425"/>
          </a:xfrm>
        </p:spPr>
        <p:txBody>
          <a:bodyPr vert="horz" wrap="square" lIns="0" tIns="0" rIns="0" bIns="0" rtlCol="0" anchor="t">
            <a:normAutofit/>
          </a:bodyPr>
          <a:lstStyle/>
          <a:p>
            <a:pPr fontAlgn="base">
              <a:lnSpc>
                <a:spcPct val="100000"/>
              </a:lnSpc>
              <a:buFont typeface="Arial" panose="020B0604020202020204" pitchFamily="34" charset="0"/>
              <a:buChar char="•"/>
            </a:pPr>
            <a:r>
              <a:rPr lang="en-US" sz="1600" dirty="0"/>
              <a:t>Python: Powerful machine learning (ML) libraries in python make it the best when it comes to feature extraction and creating classifiers</a:t>
            </a:r>
          </a:p>
          <a:p>
            <a:pPr fontAlgn="base">
              <a:lnSpc>
                <a:spcPct val="100000"/>
              </a:lnSpc>
              <a:buFont typeface="Arial" panose="020B0604020202020204" pitchFamily="34" charset="0"/>
              <a:buChar char="•"/>
            </a:pPr>
            <a:r>
              <a:rPr lang="en-US" sz="1600" dirty="0"/>
              <a:t>cv2 (OpenCV) : Computer vision analysis has a great role in this project and OpenCV has a lot to offer for the same </a:t>
            </a:r>
          </a:p>
          <a:p>
            <a:pPr fontAlgn="base">
              <a:lnSpc>
                <a:spcPct val="100000"/>
              </a:lnSpc>
              <a:buFont typeface="Arial" panose="020B0604020202020204" pitchFamily="34" charset="0"/>
              <a:buChar char="•"/>
            </a:pPr>
            <a:r>
              <a:rPr lang="en-US" sz="1600" dirty="0"/>
              <a:t>TensorFlow: the creation of ML models becomes easy with the libraries in TensorFlow</a:t>
            </a:r>
          </a:p>
          <a:p>
            <a:pPr fontAlgn="base">
              <a:lnSpc>
                <a:spcPct val="100000"/>
              </a:lnSpc>
              <a:buFont typeface="Arial" panose="020B0604020202020204" pitchFamily="34" charset="0"/>
              <a:buChar char="•"/>
            </a:pPr>
            <a:r>
              <a:rPr lang="en-US" sz="1600" dirty="0" err="1"/>
              <a:t>Keras</a:t>
            </a:r>
            <a:r>
              <a:rPr lang="en-US" sz="1600" dirty="0"/>
              <a:t>: Contains high-level neural networking library used to create the model in this project</a:t>
            </a:r>
          </a:p>
          <a:p>
            <a:pPr fontAlgn="base">
              <a:lnSpc>
                <a:spcPct val="100000"/>
              </a:lnSpc>
              <a:buFont typeface="Arial" panose="020B0604020202020204" pitchFamily="34" charset="0"/>
              <a:buChar char="•"/>
            </a:pPr>
            <a:endParaRPr lang="en-US" sz="16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5533" r="1793"/>
          <a:stretch/>
        </p:blipFill>
        <p:spPr>
          <a:xfrm>
            <a:off x="6371303" y="10"/>
            <a:ext cx="5820698"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63" name="Rectangle 6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318015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55659"/>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632713"/>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Data Collection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2" y="2594421"/>
            <a:ext cx="5437187" cy="3583741"/>
          </a:xfrm>
        </p:spPr>
        <p:txBody>
          <a:bodyPr vert="horz" wrap="square" lIns="0" tIns="0" rIns="0" bIns="0" rtlCol="0">
            <a:normAutofit/>
          </a:bodyPr>
          <a:lstStyle/>
          <a:p>
            <a:pPr algn="l" fontAlgn="base">
              <a:buFont typeface="Arial" panose="020B0604020202020204" pitchFamily="34" charset="0"/>
              <a:buChar char="•"/>
            </a:pPr>
            <a:r>
              <a:rPr lang="en-US" sz="1800" dirty="0"/>
              <a:t>Dataset required to train and test the model is captured from live cam feed with the help of a python program. </a:t>
            </a:r>
          </a:p>
          <a:p>
            <a:pPr algn="l" fontAlgn="base">
              <a:buFont typeface="Arial" panose="020B0604020202020204" pitchFamily="34" charset="0"/>
              <a:buChar char="•"/>
            </a:pPr>
            <a:r>
              <a:rPr lang="en-US" sz="1800" dirty="0"/>
              <a:t>Using OpenCV, images of hand signs for different sign language numbers are taken and stored in respective directories for each execution of the code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17" name="Picture 2">
            <a:extLst>
              <a:ext uri="{FF2B5EF4-FFF2-40B4-BE49-F238E27FC236}">
                <a16:creationId xmlns:a16="http://schemas.microsoft.com/office/drawing/2014/main" id="{1E950E5B-0F0A-9467-D3BD-60F4C2E60B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4799"/>
          <a:stretch/>
        </p:blipFill>
        <p:spPr bwMode="auto">
          <a:xfrm>
            <a:off x="6865652" y="1900239"/>
            <a:ext cx="5083992" cy="2880518"/>
          </a:xfrm>
          <a:custGeom>
            <a:avLst/>
            <a:gdLst/>
            <a:ahLst/>
            <a:cxnLst/>
            <a:rect l="l" t="t" r="r" b="b"/>
            <a:pathLst>
              <a:path w="5083992" h="2880518">
                <a:moveTo>
                  <a:pt x="0" y="0"/>
                </a:moveTo>
                <a:lnTo>
                  <a:pt x="5083992" y="0"/>
                </a:lnTo>
                <a:lnTo>
                  <a:pt x="5083992" y="2880518"/>
                </a:lnTo>
                <a:lnTo>
                  <a:pt x="0" y="2880518"/>
                </a:lnTo>
                <a:close/>
              </a:path>
            </a:pathLst>
          </a:cu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F283C3B-7CE5-EB7D-7EE2-8C28AC4B2FE0}"/>
              </a:ext>
            </a:extLst>
          </p:cNvPr>
          <p:cNvSpPr txBox="1"/>
          <p:nvPr/>
        </p:nvSpPr>
        <p:spPr>
          <a:xfrm>
            <a:off x="7044856" y="5121637"/>
            <a:ext cx="4468633" cy="276999"/>
          </a:xfrm>
          <a:prstGeom prst="rect">
            <a:avLst/>
          </a:prstGeom>
          <a:noFill/>
        </p:spPr>
        <p:txBody>
          <a:bodyPr wrap="square">
            <a:spAutoFit/>
          </a:bodyPr>
          <a:lstStyle/>
          <a:p>
            <a:r>
              <a:rPr lang="en-IN" sz="1200" dirty="0"/>
              <a:t>Ref: https://telanganatoday.com/wp-content/uploads/2022/02/AI-1.jpg</a:t>
            </a:r>
          </a:p>
        </p:txBody>
      </p:sp>
    </p:spTree>
    <p:extLst>
      <p:ext uri="{BB962C8B-B14F-4D97-AF65-F5344CB8AC3E}">
        <p14:creationId xmlns:p14="http://schemas.microsoft.com/office/powerpoint/2010/main" val="305569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Data Collection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678400"/>
            <a:ext cx="5831846" cy="3414425"/>
          </a:xfrm>
        </p:spPr>
        <p:txBody>
          <a:bodyPr vert="horz" wrap="square" lIns="0" tIns="0" rIns="0" bIns="0" rtlCol="0" anchor="t">
            <a:normAutofit/>
          </a:bodyPr>
          <a:lstStyle/>
          <a:p>
            <a:pPr fontAlgn="base">
              <a:lnSpc>
                <a:spcPct val="100000"/>
              </a:lnSpc>
              <a:buFont typeface="Arial" panose="020B0604020202020204" pitchFamily="34" charset="0"/>
              <a:buChar char="•"/>
            </a:pPr>
            <a:r>
              <a:rPr lang="en-US" sz="1600" dirty="0"/>
              <a:t>The images of hand signs are captured from the live cam by defining a region of interest on the frame and detecting the object in the frame</a:t>
            </a:r>
          </a:p>
          <a:p>
            <a:pPr fontAlgn="base">
              <a:lnSpc>
                <a:spcPct val="100000"/>
              </a:lnSpc>
              <a:buFont typeface="Arial" panose="020B0604020202020204" pitchFamily="34" charset="0"/>
              <a:buChar char="•"/>
            </a:pPr>
            <a:r>
              <a:rPr lang="en-US" sz="1600" dirty="0"/>
              <a:t>The background is separated out by calculating the cumulative weighted average of the background and deducting the object </a:t>
            </a:r>
          </a:p>
          <a:p>
            <a:pPr fontAlgn="base">
              <a:lnSpc>
                <a:spcPct val="100000"/>
              </a:lnSpc>
              <a:buFont typeface="Arial" panose="020B0604020202020204" pitchFamily="34" charset="0"/>
              <a:buChar char="•"/>
            </a:pPr>
            <a:r>
              <a:rPr lang="en-US" sz="1600" dirty="0"/>
              <a:t>Cv2.contour is used to find the contour to identify the object in the ROI </a:t>
            </a:r>
          </a:p>
          <a:p>
            <a:pPr fontAlgn="base">
              <a:lnSpc>
                <a:spcPct val="100000"/>
              </a:lnSpc>
              <a:buFont typeface="Arial" panose="020B0604020202020204" pitchFamily="34" charset="0"/>
              <a:buChar char="•"/>
            </a:pPr>
            <a:r>
              <a:rPr lang="en-US" sz="1600" dirty="0"/>
              <a:t>The identified image is converted to grayscale and is started saving in the respective library</a:t>
            </a:r>
          </a:p>
          <a:p>
            <a:pPr fontAlgn="base">
              <a:lnSpc>
                <a:spcPct val="100000"/>
              </a:lnSpc>
              <a:buFont typeface="Arial" panose="020B0604020202020204" pitchFamily="34" charset="0"/>
              <a:buChar char="•"/>
            </a:pPr>
            <a:endParaRPr lang="en-US" sz="1600" dirty="0"/>
          </a:p>
          <a:p>
            <a:pPr fontAlgn="base">
              <a:lnSpc>
                <a:spcPct val="100000"/>
              </a:lnSpc>
              <a:buFont typeface="Arial" panose="020B0604020202020204" pitchFamily="34" charset="0"/>
              <a:buChar char="•"/>
            </a:pPr>
            <a:endParaRPr lang="en-US" sz="16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059612" y="687412"/>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63" name="Group 62">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64"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8" name="Oval 67">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262676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Model Development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678400"/>
            <a:ext cx="5417318" cy="3414425"/>
          </a:xfrm>
        </p:spPr>
        <p:txBody>
          <a:bodyPr vert="horz" wrap="square" lIns="0" tIns="0" rIns="0" bIns="0" rtlCol="0" anchor="t">
            <a:normAutofit/>
          </a:bodyPr>
          <a:lstStyle/>
          <a:p>
            <a:pPr fontAlgn="base">
              <a:buFont typeface="Arial" panose="020B0604020202020204" pitchFamily="34" charset="0"/>
              <a:buChar char="•"/>
            </a:pPr>
            <a:r>
              <a:rPr lang="en-US" sz="1600" dirty="0"/>
              <a:t>Using </a:t>
            </a:r>
            <a:r>
              <a:rPr lang="en-US" sz="1600" dirty="0" err="1"/>
              <a:t>Keras</a:t>
            </a:r>
            <a:r>
              <a:rPr lang="en-US" sz="1600" dirty="0"/>
              <a:t> function </a:t>
            </a:r>
            <a:r>
              <a:rPr lang="en-US" sz="1600" dirty="0" err="1"/>
              <a:t>ImageDataGenerator</a:t>
            </a:r>
            <a:r>
              <a:rPr lang="en-US" sz="1600" dirty="0"/>
              <a:t> the test and train dataset created in the previous module is loaded and classes are labeled for each image.</a:t>
            </a:r>
          </a:p>
          <a:p>
            <a:pPr fontAlgn="base">
              <a:buFont typeface="Arial" panose="020B0604020202020204" pitchFamily="34" charset="0"/>
              <a:buChar char="•"/>
            </a:pPr>
            <a:r>
              <a:rPr lang="en-US" sz="1600" dirty="0"/>
              <a:t>A Convolutional Neural Network (CNN) model using the Sequential class of </a:t>
            </a:r>
            <a:r>
              <a:rPr lang="en-US" sz="1600" dirty="0" err="1"/>
              <a:t>Keras</a:t>
            </a:r>
            <a:r>
              <a:rPr lang="en-US" sz="1600" dirty="0"/>
              <a:t> has been created to do the task in the project. </a:t>
            </a:r>
          </a:p>
          <a:p>
            <a:pPr fontAlgn="base">
              <a:buFont typeface="Arial" panose="020B0604020202020204" pitchFamily="34" charset="0"/>
              <a:buChar char="•"/>
            </a:pPr>
            <a:endParaRPr lang="en-US" sz="1600" dirty="0"/>
          </a:p>
          <a:p>
            <a:pPr fontAlgn="base">
              <a:buFont typeface="Arial" panose="020B0604020202020204" pitchFamily="34" charset="0"/>
              <a:buChar char="•"/>
            </a:pPr>
            <a:endParaRPr lang="en-US" sz="1600" dirty="0"/>
          </a:p>
          <a:p>
            <a:pPr fontAlgn="base">
              <a:buFont typeface="Arial" panose="020B0604020202020204" pitchFamily="34" charset="0"/>
              <a:buChar char="•"/>
            </a:pPr>
            <a:endParaRPr lang="en-US" sz="16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2633" r="2" b="2"/>
          <a:stretch/>
        </p:blipFill>
        <p:spPr>
          <a:xfrm>
            <a:off x="6843252" y="549275"/>
            <a:ext cx="4797886"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307983413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416</TotalTime>
  <Words>870</Words>
  <Application>Microsoft Office PowerPoint</Application>
  <PresentationFormat>Widescreen</PresentationFormat>
  <Paragraphs>108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Walbaum Display</vt:lpstr>
      <vt:lpstr>3DFloatVTI</vt:lpstr>
      <vt:lpstr>Real-Time Sign Language Interpreter</vt:lpstr>
      <vt:lpstr>Content</vt:lpstr>
      <vt:lpstr>Societal Challenge</vt:lpstr>
      <vt:lpstr>PowerPoint Presentation</vt:lpstr>
      <vt:lpstr>Project Development</vt:lpstr>
      <vt:lpstr>Software and Libraries used</vt:lpstr>
      <vt:lpstr>Data Collection</vt:lpstr>
      <vt:lpstr>Data Collection</vt:lpstr>
      <vt:lpstr>Model Development</vt:lpstr>
      <vt:lpstr>Model Development</vt:lpstr>
      <vt:lpstr>Model Testing</vt:lpstr>
      <vt:lpstr>Model Testing</vt:lpstr>
      <vt:lpstr>Real-Time Prediction</vt:lpstr>
      <vt:lpstr>Real-Time Prediction</vt:lpstr>
      <vt:lpstr>PowerPoint Presentation</vt:lpstr>
      <vt:lpstr>Review</vt:lpstr>
      <vt:lpstr>Conclusion  </vt:lpstr>
      <vt:lpstr>Future Enhancements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Sign Language Interpreter</dc:title>
  <dc:creator>Athulya Shaji</dc:creator>
  <cp:lastModifiedBy>Athulya Shaji</cp:lastModifiedBy>
  <cp:revision>14</cp:revision>
  <dcterms:created xsi:type="dcterms:W3CDTF">2022-05-10T02:57:21Z</dcterms:created>
  <dcterms:modified xsi:type="dcterms:W3CDTF">2022-05-10T09:54:09Z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