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7" r:id="rId5"/>
    <p:sldId id="268" r:id="rId6"/>
    <p:sldId id="262" r:id="rId7"/>
    <p:sldId id="271"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4" d="100"/>
          <a:sy n="64" d="100"/>
        </p:scale>
        <p:origin x="10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45A205-68D5-4B96-82F5-2B36B826BF99}" type="doc">
      <dgm:prSet loTypeId="urn:microsoft.com/office/officeart/2005/8/layout/vList3" loCatId="list" qsTypeId="urn:microsoft.com/office/officeart/2005/8/quickstyle/simple1" qsCatId="simple" csTypeId="urn:microsoft.com/office/officeart/2005/8/colors/accent1_2" csCatId="accent1" phldr="0"/>
      <dgm:spPr/>
    </dgm:pt>
    <dgm:pt modelId="{DF68B0C3-F2C3-449A-823A-750FF6F46B36}" type="pres">
      <dgm:prSet presAssocID="{C945A205-68D5-4B96-82F5-2B36B826BF99}" presName="linearFlow" presStyleCnt="0">
        <dgm:presLayoutVars>
          <dgm:dir/>
          <dgm:resizeHandles val="exact"/>
        </dgm:presLayoutVars>
      </dgm:prSet>
      <dgm:spPr/>
    </dgm:pt>
  </dgm:ptLst>
  <dgm:cxnLst>
    <dgm:cxn modelId="{3ACF7F7C-20E8-4203-983B-7A3E520B2071}" type="presOf" srcId="{C945A205-68D5-4B96-82F5-2B36B826BF99}" destId="{DF68B0C3-F2C3-449A-823A-750FF6F46B36}"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3610F0-1FB5-42A1-A634-FD0A8A0DDE6D}" type="doc">
      <dgm:prSet loTypeId="urn:microsoft.com/office/officeart/2009/layout/CircleArrowProcess" loCatId="process" qsTypeId="urn:microsoft.com/office/officeart/2005/8/quickstyle/simple2" qsCatId="simple" csTypeId="urn:microsoft.com/office/officeart/2005/8/colors/accent1_2" csCatId="accent1" phldr="1"/>
      <dgm:spPr/>
      <dgm:t>
        <a:bodyPr/>
        <a:lstStyle/>
        <a:p>
          <a:endParaRPr lang="en-US"/>
        </a:p>
      </dgm:t>
    </dgm:pt>
    <dgm:pt modelId="{DEEF1BF8-1AB3-4E4C-9BD3-EAB0CF92FABE}" type="pres">
      <dgm:prSet presAssocID="{4D3610F0-1FB5-42A1-A634-FD0A8A0DDE6D}" presName="Name0" presStyleCnt="0">
        <dgm:presLayoutVars>
          <dgm:chMax val="7"/>
          <dgm:chPref val="7"/>
          <dgm:dir/>
          <dgm:animLvl val="lvl"/>
        </dgm:presLayoutVars>
      </dgm:prSet>
      <dgm:spPr/>
      <dgm:t>
        <a:bodyPr/>
        <a:lstStyle/>
        <a:p>
          <a:endParaRPr lang="en-US"/>
        </a:p>
      </dgm:t>
    </dgm:pt>
  </dgm:ptLst>
  <dgm:cxnLst>
    <dgm:cxn modelId="{A16AA380-3EC3-4606-BB0D-9B15ADAE5FDC}" type="presOf" srcId="{4D3610F0-1FB5-42A1-A634-FD0A8A0DDE6D}" destId="{DEEF1BF8-1AB3-4E4C-9BD3-EAB0CF92FABE}" srcOrd="0"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6176B3-4376-4F81-A2CE-C83F2A8D5397}"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A61FDFCB-6F12-4C0C-8CCD-59311393A252}">
      <dgm:prSet phldrT="[Text]"/>
      <dgm:spPr/>
      <dgm:t>
        <a:bodyPr/>
        <a:lstStyle/>
        <a:p>
          <a:pPr rtl="0"/>
          <a:r>
            <a:rPr lang="en-US" b="1" i="0" dirty="0" smtClean="0"/>
            <a:t>1.Data Collection:</a:t>
          </a:r>
          <a:r>
            <a:rPr lang="en-US" b="0" i="0" dirty="0" smtClean="0"/>
            <a:t> Gather a comprehensive dataset of housing information, including both numerical and categorical features.</a:t>
          </a:r>
          <a:endParaRPr lang="en-US" dirty="0" smtClean="0"/>
        </a:p>
      </dgm:t>
    </dgm:pt>
    <dgm:pt modelId="{A4183256-6C4B-411B-87D7-05D668B4AA09}" type="parTrans" cxnId="{63B2BB54-CE71-4C0A-BEB9-43D46D2C9AE5}">
      <dgm:prSet/>
      <dgm:spPr/>
      <dgm:t>
        <a:bodyPr/>
        <a:lstStyle/>
        <a:p>
          <a:endParaRPr lang="en-US"/>
        </a:p>
      </dgm:t>
    </dgm:pt>
    <dgm:pt modelId="{EB80867C-DB29-4D16-BA38-54402400AD0B}" type="sibTrans" cxnId="{63B2BB54-CE71-4C0A-BEB9-43D46D2C9AE5}">
      <dgm:prSet/>
      <dgm:spPr/>
      <dgm:t>
        <a:bodyPr/>
        <a:lstStyle/>
        <a:p>
          <a:endParaRPr lang="en-US"/>
        </a:p>
      </dgm:t>
    </dgm:pt>
    <dgm:pt modelId="{719CD8DA-0B80-44C8-B678-F0EA8ED92DA0}">
      <dgm:prSet phldrT="[Text]"/>
      <dgm:spPr/>
      <dgm:t>
        <a:bodyPr/>
        <a:lstStyle/>
        <a:p>
          <a:pPr rtl="0"/>
          <a:r>
            <a:rPr lang="en-US" b="1" i="0" dirty="0" smtClean="0"/>
            <a:t>5.Model Training:</a:t>
          </a:r>
          <a:r>
            <a:rPr lang="en-US" b="0" i="0" dirty="0" smtClean="0"/>
            <a:t> Train the selected model(s) on the prepared dataset, using techniques such as cross-validation.</a:t>
          </a:r>
          <a:endParaRPr lang="en-US" dirty="0" smtClean="0"/>
        </a:p>
      </dgm:t>
    </dgm:pt>
    <dgm:pt modelId="{18C75305-D07A-4EAC-9C27-4B2562EDEE82}" type="parTrans" cxnId="{FCE825AC-9259-4198-8441-AC2C4BEC4B32}">
      <dgm:prSet/>
      <dgm:spPr/>
      <dgm:t>
        <a:bodyPr/>
        <a:lstStyle/>
        <a:p>
          <a:endParaRPr lang="en-US"/>
        </a:p>
      </dgm:t>
    </dgm:pt>
    <dgm:pt modelId="{5D01EB62-D0F3-4839-ABA0-C922B9C53FA0}" type="sibTrans" cxnId="{FCE825AC-9259-4198-8441-AC2C4BEC4B32}">
      <dgm:prSet/>
      <dgm:spPr/>
      <dgm:t>
        <a:bodyPr/>
        <a:lstStyle/>
        <a:p>
          <a:endParaRPr lang="en-US"/>
        </a:p>
      </dgm:t>
    </dgm:pt>
    <dgm:pt modelId="{5C47107A-7E42-460E-BDB2-96D08D100734}">
      <dgm:prSet phldrT="[Text]"/>
      <dgm:spPr/>
      <dgm:t>
        <a:bodyPr/>
        <a:lstStyle/>
        <a:p>
          <a:pPr rtl="0"/>
          <a:r>
            <a:rPr lang="en-US" b="1" i="0" dirty="0" smtClean="0"/>
            <a:t>6.Evaluation:</a:t>
          </a:r>
          <a:r>
            <a:rPr lang="en-US" b="0" i="0" dirty="0" smtClean="0"/>
            <a:t> Assess the model's performance using relevant metrics (e.g., mean squared error, R-squared) and fine-tune it for optimal results.</a:t>
          </a:r>
          <a:endParaRPr lang="en-US" dirty="0" smtClean="0"/>
        </a:p>
      </dgm:t>
    </dgm:pt>
    <dgm:pt modelId="{8D0ACDF4-0568-4E01-A867-B08316E680B3}" type="parTrans" cxnId="{839FAC57-0A67-4A7D-84C5-B7ED6483D48B}">
      <dgm:prSet/>
      <dgm:spPr/>
      <dgm:t>
        <a:bodyPr/>
        <a:lstStyle/>
        <a:p>
          <a:endParaRPr lang="en-US"/>
        </a:p>
      </dgm:t>
    </dgm:pt>
    <dgm:pt modelId="{3584AA21-C47D-4164-9400-A763F7A3AF16}" type="sibTrans" cxnId="{839FAC57-0A67-4A7D-84C5-B7ED6483D48B}">
      <dgm:prSet/>
      <dgm:spPr/>
      <dgm:t>
        <a:bodyPr/>
        <a:lstStyle/>
        <a:p>
          <a:endParaRPr lang="en-US"/>
        </a:p>
      </dgm:t>
    </dgm:pt>
    <dgm:pt modelId="{BCC33247-30EA-45CE-BA2F-787977DD07C4}">
      <dgm:prSet phldrT="[Text]"/>
      <dgm:spPr/>
      <dgm:t>
        <a:bodyPr/>
        <a:lstStyle/>
        <a:p>
          <a:pPr rtl="0"/>
          <a:r>
            <a:rPr lang="en-US" b="1" i="0" dirty="0" smtClean="0"/>
            <a:t>7.Prediction:</a:t>
          </a:r>
          <a:r>
            <a:rPr lang="en-US" b="0" i="0" dirty="0" smtClean="0"/>
            <a:t> Deploy the trained model to predict house prices for new listings or scenarios.</a:t>
          </a:r>
          <a:endParaRPr lang="en-US" dirty="0" smtClean="0"/>
        </a:p>
      </dgm:t>
    </dgm:pt>
    <dgm:pt modelId="{0486096E-90AE-44BA-B63A-324DEB5BFA74}" type="parTrans" cxnId="{F7E6120E-2672-4D48-AD54-AAA599854374}">
      <dgm:prSet/>
      <dgm:spPr/>
      <dgm:t>
        <a:bodyPr/>
        <a:lstStyle/>
        <a:p>
          <a:endParaRPr lang="en-US"/>
        </a:p>
      </dgm:t>
    </dgm:pt>
    <dgm:pt modelId="{A9196669-E083-469E-823F-78E162D812DB}" type="sibTrans" cxnId="{F7E6120E-2672-4D48-AD54-AAA599854374}">
      <dgm:prSet/>
      <dgm:spPr/>
      <dgm:t>
        <a:bodyPr/>
        <a:lstStyle/>
        <a:p>
          <a:endParaRPr lang="en-US"/>
        </a:p>
      </dgm:t>
    </dgm:pt>
    <dgm:pt modelId="{1F87717D-1C04-4F24-B2A1-55D6EEDFDEB1}">
      <dgm:prSet phldrT="[Text]"/>
      <dgm:spPr/>
      <dgm:t>
        <a:bodyPr/>
        <a:lstStyle/>
        <a:p>
          <a:r>
            <a:rPr lang="en-US" b="1" i="0" dirty="0" smtClean="0"/>
            <a:t>8.Interpretability:</a:t>
          </a:r>
          <a:r>
            <a:rPr lang="en-US" b="0" i="0" dirty="0" smtClean="0"/>
            <a:t> Provide insights into how the model makes predictions, ensuring transparency and trustworthiness.</a:t>
          </a:r>
          <a:endParaRPr lang="en-US" b="0" i="0" dirty="0"/>
        </a:p>
      </dgm:t>
    </dgm:pt>
    <dgm:pt modelId="{E3268D3F-64DC-4019-BE77-CF8D45756B1E}" type="parTrans" cxnId="{088DF446-AE4E-46F5-89C3-EDCB7C153EF2}">
      <dgm:prSet/>
      <dgm:spPr/>
      <dgm:t>
        <a:bodyPr/>
        <a:lstStyle/>
        <a:p>
          <a:endParaRPr lang="en-US"/>
        </a:p>
      </dgm:t>
    </dgm:pt>
    <dgm:pt modelId="{CAB47AB4-CBE7-4388-888F-6C337011E8CF}" type="sibTrans" cxnId="{088DF446-AE4E-46F5-89C3-EDCB7C153EF2}">
      <dgm:prSet/>
      <dgm:spPr/>
      <dgm:t>
        <a:bodyPr/>
        <a:lstStyle/>
        <a:p>
          <a:endParaRPr lang="en-US"/>
        </a:p>
      </dgm:t>
    </dgm:pt>
    <dgm:pt modelId="{62AFB316-8E97-412F-8C44-0951E695A516}">
      <dgm:prSet phldrT="[Text]"/>
      <dgm:spPr/>
      <dgm:t>
        <a:bodyPr/>
        <a:lstStyle/>
        <a:p>
          <a:pPr rtl="0"/>
          <a:r>
            <a:rPr lang="en-US" b="1" i="0" dirty="0" smtClean="0"/>
            <a:t>3.Feature Selection:</a:t>
          </a:r>
          <a:r>
            <a:rPr lang="en-US" b="0" i="0" dirty="0" smtClean="0"/>
            <a:t> Identify the most relevant features that contribute significantly to house price predictions.</a:t>
          </a:r>
        </a:p>
      </dgm:t>
    </dgm:pt>
    <dgm:pt modelId="{21EEAE53-B2CB-4D17-9123-E3D5CB0F2434}" type="parTrans" cxnId="{7EDAE063-4880-4859-B173-6D096587DB2A}">
      <dgm:prSet/>
      <dgm:spPr/>
      <dgm:t>
        <a:bodyPr/>
        <a:lstStyle/>
        <a:p>
          <a:endParaRPr lang="en-US"/>
        </a:p>
      </dgm:t>
    </dgm:pt>
    <dgm:pt modelId="{F220C570-37C8-410A-8C97-A16B9BB9D670}" type="sibTrans" cxnId="{7EDAE063-4880-4859-B173-6D096587DB2A}">
      <dgm:prSet/>
      <dgm:spPr/>
      <dgm:t>
        <a:bodyPr/>
        <a:lstStyle/>
        <a:p>
          <a:endParaRPr lang="en-US"/>
        </a:p>
      </dgm:t>
    </dgm:pt>
    <dgm:pt modelId="{1E7550B1-46C4-418F-A27A-CC7694191ABD}">
      <dgm:prSet phldrT="[Text]"/>
      <dgm:spPr/>
      <dgm:t>
        <a:bodyPr/>
        <a:lstStyle/>
        <a:p>
          <a:pPr rtl="0"/>
          <a:r>
            <a:rPr lang="en-US" b="1" i="0" dirty="0" smtClean="0"/>
            <a:t>4.Model Selection:</a:t>
          </a:r>
          <a:r>
            <a:rPr lang="en-US" b="0" i="0" dirty="0" smtClean="0"/>
            <a:t> Choose appropriate machine learning algorithms  for the task.</a:t>
          </a:r>
          <a:endParaRPr lang="en-US" dirty="0" smtClean="0"/>
        </a:p>
      </dgm:t>
    </dgm:pt>
    <dgm:pt modelId="{31569CC7-881B-4143-9B3E-ACD9AF1BA9F8}" type="parTrans" cxnId="{179AD03E-9303-4DA4-A50D-B1A2E6D659B5}">
      <dgm:prSet/>
      <dgm:spPr/>
      <dgm:t>
        <a:bodyPr/>
        <a:lstStyle/>
        <a:p>
          <a:endParaRPr lang="en-US"/>
        </a:p>
      </dgm:t>
    </dgm:pt>
    <dgm:pt modelId="{BC70AF05-4129-41F5-821C-4D8987E15A6C}" type="sibTrans" cxnId="{179AD03E-9303-4DA4-A50D-B1A2E6D659B5}">
      <dgm:prSet/>
      <dgm:spPr/>
      <dgm:t>
        <a:bodyPr/>
        <a:lstStyle/>
        <a:p>
          <a:endParaRPr lang="en-US"/>
        </a:p>
      </dgm:t>
    </dgm:pt>
    <dgm:pt modelId="{86B95C54-C1D7-4F8C-87F1-0E386AD7821E}">
      <dgm:prSet phldrT="[Text]"/>
      <dgm:spPr/>
      <dgm:t>
        <a:bodyPr/>
        <a:lstStyle/>
        <a:p>
          <a:pPr rtl="0"/>
          <a:r>
            <a:rPr lang="en-US" b="1" i="0" dirty="0" smtClean="0"/>
            <a:t>2.Data Preprocessing:</a:t>
          </a:r>
          <a:r>
            <a:rPr lang="en-US" b="0" i="0" dirty="0" smtClean="0"/>
            <a:t> Clean and prepare the data by handling missing values, encoding categorical variables, and scaling numerical attributes.</a:t>
          </a:r>
          <a:endParaRPr lang="en-US" dirty="0" smtClean="0"/>
        </a:p>
      </dgm:t>
    </dgm:pt>
    <dgm:pt modelId="{9B391713-A07F-44A5-8B88-53B84F19EAC4}" type="parTrans" cxnId="{97F2E4E5-B854-4876-9972-24696A785289}">
      <dgm:prSet/>
      <dgm:spPr/>
      <dgm:t>
        <a:bodyPr/>
        <a:lstStyle/>
        <a:p>
          <a:endParaRPr lang="en-US"/>
        </a:p>
      </dgm:t>
    </dgm:pt>
    <dgm:pt modelId="{FCD29A44-1934-4B6A-9B7A-C8A5F2798828}" type="sibTrans" cxnId="{97F2E4E5-B854-4876-9972-24696A785289}">
      <dgm:prSet/>
      <dgm:spPr/>
      <dgm:t>
        <a:bodyPr/>
        <a:lstStyle/>
        <a:p>
          <a:endParaRPr lang="en-US"/>
        </a:p>
      </dgm:t>
    </dgm:pt>
    <dgm:pt modelId="{4FE774AC-ED52-4A47-9F02-4551F28D6F2A}" type="pres">
      <dgm:prSet presAssocID="{3B6176B3-4376-4F81-A2CE-C83F2A8D5397}" presName="Name0" presStyleCnt="0">
        <dgm:presLayoutVars>
          <dgm:dir/>
          <dgm:resizeHandles/>
        </dgm:presLayoutVars>
      </dgm:prSet>
      <dgm:spPr/>
    </dgm:pt>
    <dgm:pt modelId="{FB8CA72A-BECC-4E47-A9AB-0568EC172E24}" type="pres">
      <dgm:prSet presAssocID="{A61FDFCB-6F12-4C0C-8CCD-59311393A252}" presName="compNode" presStyleCnt="0"/>
      <dgm:spPr/>
    </dgm:pt>
    <dgm:pt modelId="{BE9C1791-3BFA-4053-AD6E-77B7FDB827D7}" type="pres">
      <dgm:prSet presAssocID="{A61FDFCB-6F12-4C0C-8CCD-59311393A252}" presName="dummyConnPt" presStyleCnt="0"/>
      <dgm:spPr/>
    </dgm:pt>
    <dgm:pt modelId="{ACAF5ADC-39EE-4A8A-B4F4-C1AA2A41BDE5}" type="pres">
      <dgm:prSet presAssocID="{A61FDFCB-6F12-4C0C-8CCD-59311393A252}" presName="node" presStyleLbl="node1" presStyleIdx="0" presStyleCnt="8">
        <dgm:presLayoutVars>
          <dgm:bulletEnabled val="1"/>
        </dgm:presLayoutVars>
      </dgm:prSet>
      <dgm:spPr/>
      <dgm:t>
        <a:bodyPr/>
        <a:lstStyle/>
        <a:p>
          <a:endParaRPr lang="en-US"/>
        </a:p>
      </dgm:t>
    </dgm:pt>
    <dgm:pt modelId="{7D6B1F2F-268C-45B2-9679-A79D1386F0ED}" type="pres">
      <dgm:prSet presAssocID="{EB80867C-DB29-4D16-BA38-54402400AD0B}" presName="sibTrans" presStyleLbl="bgSibTrans2D1" presStyleIdx="0" presStyleCnt="7"/>
      <dgm:spPr/>
    </dgm:pt>
    <dgm:pt modelId="{E2AA625A-CDC5-4382-87C0-2BE1FB4BE04D}" type="pres">
      <dgm:prSet presAssocID="{86B95C54-C1D7-4F8C-87F1-0E386AD7821E}" presName="compNode" presStyleCnt="0"/>
      <dgm:spPr/>
    </dgm:pt>
    <dgm:pt modelId="{0C0357D3-D9C6-4957-845A-00993E480D0B}" type="pres">
      <dgm:prSet presAssocID="{86B95C54-C1D7-4F8C-87F1-0E386AD7821E}" presName="dummyConnPt" presStyleCnt="0"/>
      <dgm:spPr/>
    </dgm:pt>
    <dgm:pt modelId="{7D3EC5AB-28D1-4CDA-8B6F-01CF7918C608}" type="pres">
      <dgm:prSet presAssocID="{86B95C54-C1D7-4F8C-87F1-0E386AD7821E}" presName="node" presStyleLbl="node1" presStyleIdx="1" presStyleCnt="8">
        <dgm:presLayoutVars>
          <dgm:bulletEnabled val="1"/>
        </dgm:presLayoutVars>
      </dgm:prSet>
      <dgm:spPr/>
    </dgm:pt>
    <dgm:pt modelId="{A43FDBC2-699F-4506-8EB4-BC54EF91BDFB}" type="pres">
      <dgm:prSet presAssocID="{FCD29A44-1934-4B6A-9B7A-C8A5F2798828}" presName="sibTrans" presStyleLbl="bgSibTrans2D1" presStyleIdx="1" presStyleCnt="7"/>
      <dgm:spPr/>
    </dgm:pt>
    <dgm:pt modelId="{0DCB2B15-28F1-4147-B417-B8037D360CDD}" type="pres">
      <dgm:prSet presAssocID="{62AFB316-8E97-412F-8C44-0951E695A516}" presName="compNode" presStyleCnt="0"/>
      <dgm:spPr/>
    </dgm:pt>
    <dgm:pt modelId="{0BFF92B1-31CE-41B5-AF91-95AA04D7459D}" type="pres">
      <dgm:prSet presAssocID="{62AFB316-8E97-412F-8C44-0951E695A516}" presName="dummyConnPt" presStyleCnt="0"/>
      <dgm:spPr/>
    </dgm:pt>
    <dgm:pt modelId="{B13CDEC7-7491-4BB8-891D-A6865F526B58}" type="pres">
      <dgm:prSet presAssocID="{62AFB316-8E97-412F-8C44-0951E695A516}" presName="node" presStyleLbl="node1" presStyleIdx="2" presStyleCnt="8">
        <dgm:presLayoutVars>
          <dgm:bulletEnabled val="1"/>
        </dgm:presLayoutVars>
      </dgm:prSet>
      <dgm:spPr/>
    </dgm:pt>
    <dgm:pt modelId="{77F8E424-86C0-4891-87CE-BB68B9CBD2E7}" type="pres">
      <dgm:prSet presAssocID="{F220C570-37C8-410A-8C97-A16B9BB9D670}" presName="sibTrans" presStyleLbl="bgSibTrans2D1" presStyleIdx="2" presStyleCnt="7"/>
      <dgm:spPr/>
    </dgm:pt>
    <dgm:pt modelId="{0100FCCD-9742-42BF-9BC2-39367BDE4BE4}" type="pres">
      <dgm:prSet presAssocID="{1E7550B1-46C4-418F-A27A-CC7694191ABD}" presName="compNode" presStyleCnt="0"/>
      <dgm:spPr/>
    </dgm:pt>
    <dgm:pt modelId="{20BC7278-150E-4262-9F82-B52AC1024CB5}" type="pres">
      <dgm:prSet presAssocID="{1E7550B1-46C4-418F-A27A-CC7694191ABD}" presName="dummyConnPt" presStyleCnt="0"/>
      <dgm:spPr/>
    </dgm:pt>
    <dgm:pt modelId="{082E561F-1F30-483C-B42A-BA5D5B8A498F}" type="pres">
      <dgm:prSet presAssocID="{1E7550B1-46C4-418F-A27A-CC7694191ABD}" presName="node" presStyleLbl="node1" presStyleIdx="3" presStyleCnt="8" custLinFactNeighborX="-7359" custLinFactNeighborY="-7269">
        <dgm:presLayoutVars>
          <dgm:bulletEnabled val="1"/>
        </dgm:presLayoutVars>
      </dgm:prSet>
      <dgm:spPr/>
    </dgm:pt>
    <dgm:pt modelId="{9FBCFA76-7DFA-409B-863B-4D3BCCDF83A0}" type="pres">
      <dgm:prSet presAssocID="{BC70AF05-4129-41F5-821C-4D8987E15A6C}" presName="sibTrans" presStyleLbl="bgSibTrans2D1" presStyleIdx="3" presStyleCnt="7"/>
      <dgm:spPr/>
    </dgm:pt>
    <dgm:pt modelId="{B56FD347-FD9A-443C-A0F0-C32E1A16D0E6}" type="pres">
      <dgm:prSet presAssocID="{719CD8DA-0B80-44C8-B678-F0EA8ED92DA0}" presName="compNode" presStyleCnt="0"/>
      <dgm:spPr/>
    </dgm:pt>
    <dgm:pt modelId="{10E55DC8-ECD9-4DDF-940D-571619A9BFA7}" type="pres">
      <dgm:prSet presAssocID="{719CD8DA-0B80-44C8-B678-F0EA8ED92DA0}" presName="dummyConnPt" presStyleCnt="0"/>
      <dgm:spPr/>
    </dgm:pt>
    <dgm:pt modelId="{F3841DA4-ADA1-4497-A185-7DE90EF4D6C4}" type="pres">
      <dgm:prSet presAssocID="{719CD8DA-0B80-44C8-B678-F0EA8ED92DA0}" presName="node" presStyleLbl="node1" presStyleIdx="4" presStyleCnt="8">
        <dgm:presLayoutVars>
          <dgm:bulletEnabled val="1"/>
        </dgm:presLayoutVars>
      </dgm:prSet>
      <dgm:spPr/>
    </dgm:pt>
    <dgm:pt modelId="{CC063C24-41A3-47CA-A047-0CB462AB05AB}" type="pres">
      <dgm:prSet presAssocID="{5D01EB62-D0F3-4839-ABA0-C922B9C53FA0}" presName="sibTrans" presStyleLbl="bgSibTrans2D1" presStyleIdx="4" presStyleCnt="7"/>
      <dgm:spPr/>
    </dgm:pt>
    <dgm:pt modelId="{EF4C7195-1232-42B2-9AB8-566B3B9D92E4}" type="pres">
      <dgm:prSet presAssocID="{5C47107A-7E42-460E-BDB2-96D08D100734}" presName="compNode" presStyleCnt="0"/>
      <dgm:spPr/>
    </dgm:pt>
    <dgm:pt modelId="{2E622A42-DD12-4743-87F8-C722A7CF5447}" type="pres">
      <dgm:prSet presAssocID="{5C47107A-7E42-460E-BDB2-96D08D100734}" presName="dummyConnPt" presStyleCnt="0"/>
      <dgm:spPr/>
    </dgm:pt>
    <dgm:pt modelId="{8E0E236E-F276-4495-8767-A2B189C1336D}" type="pres">
      <dgm:prSet presAssocID="{5C47107A-7E42-460E-BDB2-96D08D100734}" presName="node" presStyleLbl="node1" presStyleIdx="5" presStyleCnt="8">
        <dgm:presLayoutVars>
          <dgm:bulletEnabled val="1"/>
        </dgm:presLayoutVars>
      </dgm:prSet>
      <dgm:spPr/>
    </dgm:pt>
    <dgm:pt modelId="{4334859A-8663-4131-BF3A-1BD5710926AF}" type="pres">
      <dgm:prSet presAssocID="{3584AA21-C47D-4164-9400-A763F7A3AF16}" presName="sibTrans" presStyleLbl="bgSibTrans2D1" presStyleIdx="5" presStyleCnt="7"/>
      <dgm:spPr/>
    </dgm:pt>
    <dgm:pt modelId="{AE2C0E5D-CDDE-4DEA-A2AE-080F8768B8F3}" type="pres">
      <dgm:prSet presAssocID="{BCC33247-30EA-45CE-BA2F-787977DD07C4}" presName="compNode" presStyleCnt="0"/>
      <dgm:spPr/>
    </dgm:pt>
    <dgm:pt modelId="{63851582-3F28-442A-AC18-B3D386BCA1A3}" type="pres">
      <dgm:prSet presAssocID="{BCC33247-30EA-45CE-BA2F-787977DD07C4}" presName="dummyConnPt" presStyleCnt="0"/>
      <dgm:spPr/>
    </dgm:pt>
    <dgm:pt modelId="{5A16811F-90F8-4106-AA45-EEA3EEB4705F}" type="pres">
      <dgm:prSet presAssocID="{BCC33247-30EA-45CE-BA2F-787977DD07C4}" presName="node" presStyleLbl="node1" presStyleIdx="6" presStyleCnt="8">
        <dgm:presLayoutVars>
          <dgm:bulletEnabled val="1"/>
        </dgm:presLayoutVars>
      </dgm:prSet>
      <dgm:spPr/>
    </dgm:pt>
    <dgm:pt modelId="{24F55B4C-7B81-4F63-8F96-6DE7F783DD51}" type="pres">
      <dgm:prSet presAssocID="{A9196669-E083-469E-823F-78E162D812DB}" presName="sibTrans" presStyleLbl="bgSibTrans2D1" presStyleIdx="6" presStyleCnt="7"/>
      <dgm:spPr/>
    </dgm:pt>
    <dgm:pt modelId="{603AD608-1BFA-4CB7-99D5-04C9AAF71C72}" type="pres">
      <dgm:prSet presAssocID="{1F87717D-1C04-4F24-B2A1-55D6EEDFDEB1}" presName="compNode" presStyleCnt="0"/>
      <dgm:spPr/>
    </dgm:pt>
    <dgm:pt modelId="{564EC305-1824-419F-A08B-9A11DBDB69C0}" type="pres">
      <dgm:prSet presAssocID="{1F87717D-1C04-4F24-B2A1-55D6EEDFDEB1}" presName="dummyConnPt" presStyleCnt="0"/>
      <dgm:spPr/>
    </dgm:pt>
    <dgm:pt modelId="{4B206334-5A87-44A0-A650-108F40EAB568}" type="pres">
      <dgm:prSet presAssocID="{1F87717D-1C04-4F24-B2A1-55D6EEDFDEB1}" presName="node" presStyleLbl="node1" presStyleIdx="7" presStyleCnt="8">
        <dgm:presLayoutVars>
          <dgm:bulletEnabled val="1"/>
        </dgm:presLayoutVars>
      </dgm:prSet>
      <dgm:spPr/>
    </dgm:pt>
  </dgm:ptLst>
  <dgm:cxnLst>
    <dgm:cxn modelId="{33D4D817-9F55-4B33-A84E-8E4E955E0791}" type="presOf" srcId="{86B95C54-C1D7-4F8C-87F1-0E386AD7821E}" destId="{7D3EC5AB-28D1-4CDA-8B6F-01CF7918C608}" srcOrd="0" destOrd="0" presId="urn:microsoft.com/office/officeart/2005/8/layout/bProcess4"/>
    <dgm:cxn modelId="{F776D4BB-DCF9-41D3-97DB-8186916C1EB2}" type="presOf" srcId="{1F87717D-1C04-4F24-B2A1-55D6EEDFDEB1}" destId="{4B206334-5A87-44A0-A650-108F40EAB568}" srcOrd="0" destOrd="0" presId="urn:microsoft.com/office/officeart/2005/8/layout/bProcess4"/>
    <dgm:cxn modelId="{6559C3F5-0D47-4A40-AAEA-EBC895F5323B}" type="presOf" srcId="{A61FDFCB-6F12-4C0C-8CCD-59311393A252}" destId="{ACAF5ADC-39EE-4A8A-B4F4-C1AA2A41BDE5}" srcOrd="0" destOrd="0" presId="urn:microsoft.com/office/officeart/2005/8/layout/bProcess4"/>
    <dgm:cxn modelId="{B07C5B4B-9B93-4EE0-9417-71A329AB4399}" type="presOf" srcId="{5C47107A-7E42-460E-BDB2-96D08D100734}" destId="{8E0E236E-F276-4495-8767-A2B189C1336D}" srcOrd="0" destOrd="0" presId="urn:microsoft.com/office/officeart/2005/8/layout/bProcess4"/>
    <dgm:cxn modelId="{2A80EF7C-9E24-4B6C-90F0-783A7AEF9FE3}" type="presOf" srcId="{3B6176B3-4376-4F81-A2CE-C83F2A8D5397}" destId="{4FE774AC-ED52-4A47-9F02-4551F28D6F2A}" srcOrd="0" destOrd="0" presId="urn:microsoft.com/office/officeart/2005/8/layout/bProcess4"/>
    <dgm:cxn modelId="{179AD03E-9303-4DA4-A50D-B1A2E6D659B5}" srcId="{3B6176B3-4376-4F81-A2CE-C83F2A8D5397}" destId="{1E7550B1-46C4-418F-A27A-CC7694191ABD}" srcOrd="3" destOrd="0" parTransId="{31569CC7-881B-4143-9B3E-ACD9AF1BA9F8}" sibTransId="{BC70AF05-4129-41F5-821C-4D8987E15A6C}"/>
    <dgm:cxn modelId="{088DF446-AE4E-46F5-89C3-EDCB7C153EF2}" srcId="{3B6176B3-4376-4F81-A2CE-C83F2A8D5397}" destId="{1F87717D-1C04-4F24-B2A1-55D6EEDFDEB1}" srcOrd="7" destOrd="0" parTransId="{E3268D3F-64DC-4019-BE77-CF8D45756B1E}" sibTransId="{CAB47AB4-CBE7-4388-888F-6C337011E8CF}"/>
    <dgm:cxn modelId="{18727D5E-5A35-4411-8DE2-B79BCB9AA1AD}" type="presOf" srcId="{3584AA21-C47D-4164-9400-A763F7A3AF16}" destId="{4334859A-8663-4131-BF3A-1BD5710926AF}" srcOrd="0" destOrd="0" presId="urn:microsoft.com/office/officeart/2005/8/layout/bProcess4"/>
    <dgm:cxn modelId="{63B2BB54-CE71-4C0A-BEB9-43D46D2C9AE5}" srcId="{3B6176B3-4376-4F81-A2CE-C83F2A8D5397}" destId="{A61FDFCB-6F12-4C0C-8CCD-59311393A252}" srcOrd="0" destOrd="0" parTransId="{A4183256-6C4B-411B-87D7-05D668B4AA09}" sibTransId="{EB80867C-DB29-4D16-BA38-54402400AD0B}"/>
    <dgm:cxn modelId="{7066EC39-CF92-45B0-8BB0-F544C366247C}" type="presOf" srcId="{BCC33247-30EA-45CE-BA2F-787977DD07C4}" destId="{5A16811F-90F8-4106-AA45-EEA3EEB4705F}" srcOrd="0" destOrd="0" presId="urn:microsoft.com/office/officeart/2005/8/layout/bProcess4"/>
    <dgm:cxn modelId="{99683BB9-5247-456F-A431-17DC7567C431}" type="presOf" srcId="{F220C570-37C8-410A-8C97-A16B9BB9D670}" destId="{77F8E424-86C0-4891-87CE-BB68B9CBD2E7}" srcOrd="0" destOrd="0" presId="urn:microsoft.com/office/officeart/2005/8/layout/bProcess4"/>
    <dgm:cxn modelId="{839FAC57-0A67-4A7D-84C5-B7ED6483D48B}" srcId="{3B6176B3-4376-4F81-A2CE-C83F2A8D5397}" destId="{5C47107A-7E42-460E-BDB2-96D08D100734}" srcOrd="5" destOrd="0" parTransId="{8D0ACDF4-0568-4E01-A867-B08316E680B3}" sibTransId="{3584AA21-C47D-4164-9400-A763F7A3AF16}"/>
    <dgm:cxn modelId="{ECDC8EB0-E8D1-4F89-8C0A-07EAE65FFAF3}" type="presOf" srcId="{EB80867C-DB29-4D16-BA38-54402400AD0B}" destId="{7D6B1F2F-268C-45B2-9679-A79D1386F0ED}" srcOrd="0" destOrd="0" presId="urn:microsoft.com/office/officeart/2005/8/layout/bProcess4"/>
    <dgm:cxn modelId="{FFC7FBFA-1D77-42E5-B09C-5085A9A6DBCD}" type="presOf" srcId="{5D01EB62-D0F3-4839-ABA0-C922B9C53FA0}" destId="{CC063C24-41A3-47CA-A047-0CB462AB05AB}" srcOrd="0" destOrd="0" presId="urn:microsoft.com/office/officeart/2005/8/layout/bProcess4"/>
    <dgm:cxn modelId="{D1F66F05-8D74-485B-B3AC-5F4E76401291}" type="presOf" srcId="{719CD8DA-0B80-44C8-B678-F0EA8ED92DA0}" destId="{F3841DA4-ADA1-4497-A185-7DE90EF4D6C4}" srcOrd="0" destOrd="0" presId="urn:microsoft.com/office/officeart/2005/8/layout/bProcess4"/>
    <dgm:cxn modelId="{4AF8B9D5-E76C-4FF9-BD96-1239A1208E15}" type="presOf" srcId="{FCD29A44-1934-4B6A-9B7A-C8A5F2798828}" destId="{A43FDBC2-699F-4506-8EB4-BC54EF91BDFB}" srcOrd="0" destOrd="0" presId="urn:microsoft.com/office/officeart/2005/8/layout/bProcess4"/>
    <dgm:cxn modelId="{0FCA9C07-F9BC-4FE6-A478-AC5079CC78F6}" type="presOf" srcId="{62AFB316-8E97-412F-8C44-0951E695A516}" destId="{B13CDEC7-7491-4BB8-891D-A6865F526B58}" srcOrd="0" destOrd="0" presId="urn:microsoft.com/office/officeart/2005/8/layout/bProcess4"/>
    <dgm:cxn modelId="{B6479CD4-7A01-4B35-B92F-053B2F090A3A}" type="presOf" srcId="{BC70AF05-4129-41F5-821C-4D8987E15A6C}" destId="{9FBCFA76-7DFA-409B-863B-4D3BCCDF83A0}" srcOrd="0" destOrd="0" presId="urn:microsoft.com/office/officeart/2005/8/layout/bProcess4"/>
    <dgm:cxn modelId="{FCE825AC-9259-4198-8441-AC2C4BEC4B32}" srcId="{3B6176B3-4376-4F81-A2CE-C83F2A8D5397}" destId="{719CD8DA-0B80-44C8-B678-F0EA8ED92DA0}" srcOrd="4" destOrd="0" parTransId="{18C75305-D07A-4EAC-9C27-4B2562EDEE82}" sibTransId="{5D01EB62-D0F3-4839-ABA0-C922B9C53FA0}"/>
    <dgm:cxn modelId="{97F2E4E5-B854-4876-9972-24696A785289}" srcId="{3B6176B3-4376-4F81-A2CE-C83F2A8D5397}" destId="{86B95C54-C1D7-4F8C-87F1-0E386AD7821E}" srcOrd="1" destOrd="0" parTransId="{9B391713-A07F-44A5-8B88-53B84F19EAC4}" sibTransId="{FCD29A44-1934-4B6A-9B7A-C8A5F2798828}"/>
    <dgm:cxn modelId="{F7E6120E-2672-4D48-AD54-AAA599854374}" srcId="{3B6176B3-4376-4F81-A2CE-C83F2A8D5397}" destId="{BCC33247-30EA-45CE-BA2F-787977DD07C4}" srcOrd="6" destOrd="0" parTransId="{0486096E-90AE-44BA-B63A-324DEB5BFA74}" sibTransId="{A9196669-E083-469E-823F-78E162D812DB}"/>
    <dgm:cxn modelId="{F03C52DD-597E-49F9-8ED2-E70BD4FA1968}" type="presOf" srcId="{1E7550B1-46C4-418F-A27A-CC7694191ABD}" destId="{082E561F-1F30-483C-B42A-BA5D5B8A498F}" srcOrd="0" destOrd="0" presId="urn:microsoft.com/office/officeart/2005/8/layout/bProcess4"/>
    <dgm:cxn modelId="{D4CC9723-E3B0-4BA1-A528-9065DD3E8AF8}" type="presOf" srcId="{A9196669-E083-469E-823F-78E162D812DB}" destId="{24F55B4C-7B81-4F63-8F96-6DE7F783DD51}" srcOrd="0" destOrd="0" presId="urn:microsoft.com/office/officeart/2005/8/layout/bProcess4"/>
    <dgm:cxn modelId="{7EDAE063-4880-4859-B173-6D096587DB2A}" srcId="{3B6176B3-4376-4F81-A2CE-C83F2A8D5397}" destId="{62AFB316-8E97-412F-8C44-0951E695A516}" srcOrd="2" destOrd="0" parTransId="{21EEAE53-B2CB-4D17-9123-E3D5CB0F2434}" sibTransId="{F220C570-37C8-410A-8C97-A16B9BB9D670}"/>
    <dgm:cxn modelId="{FEC14671-8828-4476-8C61-62C1A4BC1D2E}" type="presParOf" srcId="{4FE774AC-ED52-4A47-9F02-4551F28D6F2A}" destId="{FB8CA72A-BECC-4E47-A9AB-0568EC172E24}" srcOrd="0" destOrd="0" presId="urn:microsoft.com/office/officeart/2005/8/layout/bProcess4"/>
    <dgm:cxn modelId="{0FCFCD52-ED5A-42A7-8EF4-E6894B9AEBBB}" type="presParOf" srcId="{FB8CA72A-BECC-4E47-A9AB-0568EC172E24}" destId="{BE9C1791-3BFA-4053-AD6E-77B7FDB827D7}" srcOrd="0" destOrd="0" presId="urn:microsoft.com/office/officeart/2005/8/layout/bProcess4"/>
    <dgm:cxn modelId="{DE014B85-9B14-4D77-AB2A-25E77172A81D}" type="presParOf" srcId="{FB8CA72A-BECC-4E47-A9AB-0568EC172E24}" destId="{ACAF5ADC-39EE-4A8A-B4F4-C1AA2A41BDE5}" srcOrd="1" destOrd="0" presId="urn:microsoft.com/office/officeart/2005/8/layout/bProcess4"/>
    <dgm:cxn modelId="{79C4C9F1-5124-415D-AD93-1513ABAE01BD}" type="presParOf" srcId="{4FE774AC-ED52-4A47-9F02-4551F28D6F2A}" destId="{7D6B1F2F-268C-45B2-9679-A79D1386F0ED}" srcOrd="1" destOrd="0" presId="urn:microsoft.com/office/officeart/2005/8/layout/bProcess4"/>
    <dgm:cxn modelId="{B0B14083-5341-4655-B160-A11FEA2ED909}" type="presParOf" srcId="{4FE774AC-ED52-4A47-9F02-4551F28D6F2A}" destId="{E2AA625A-CDC5-4382-87C0-2BE1FB4BE04D}" srcOrd="2" destOrd="0" presId="urn:microsoft.com/office/officeart/2005/8/layout/bProcess4"/>
    <dgm:cxn modelId="{92C7E49A-6B1E-44BB-989B-362F325CBC2A}" type="presParOf" srcId="{E2AA625A-CDC5-4382-87C0-2BE1FB4BE04D}" destId="{0C0357D3-D9C6-4957-845A-00993E480D0B}" srcOrd="0" destOrd="0" presId="urn:microsoft.com/office/officeart/2005/8/layout/bProcess4"/>
    <dgm:cxn modelId="{E56A60DA-ED45-47A8-9D46-4735DB5DB3A9}" type="presParOf" srcId="{E2AA625A-CDC5-4382-87C0-2BE1FB4BE04D}" destId="{7D3EC5AB-28D1-4CDA-8B6F-01CF7918C608}" srcOrd="1" destOrd="0" presId="urn:microsoft.com/office/officeart/2005/8/layout/bProcess4"/>
    <dgm:cxn modelId="{C17D7CFA-4FAF-4634-8951-49001D773E38}" type="presParOf" srcId="{4FE774AC-ED52-4A47-9F02-4551F28D6F2A}" destId="{A43FDBC2-699F-4506-8EB4-BC54EF91BDFB}" srcOrd="3" destOrd="0" presId="urn:microsoft.com/office/officeart/2005/8/layout/bProcess4"/>
    <dgm:cxn modelId="{3F31C591-CD47-4E4E-9B79-112C2020A3E5}" type="presParOf" srcId="{4FE774AC-ED52-4A47-9F02-4551F28D6F2A}" destId="{0DCB2B15-28F1-4147-B417-B8037D360CDD}" srcOrd="4" destOrd="0" presId="urn:microsoft.com/office/officeart/2005/8/layout/bProcess4"/>
    <dgm:cxn modelId="{005A8714-3121-4B5B-9841-C2D3A5A779B7}" type="presParOf" srcId="{0DCB2B15-28F1-4147-B417-B8037D360CDD}" destId="{0BFF92B1-31CE-41B5-AF91-95AA04D7459D}" srcOrd="0" destOrd="0" presId="urn:microsoft.com/office/officeart/2005/8/layout/bProcess4"/>
    <dgm:cxn modelId="{820AA248-4FCD-411B-B61D-255E50AE15ED}" type="presParOf" srcId="{0DCB2B15-28F1-4147-B417-B8037D360CDD}" destId="{B13CDEC7-7491-4BB8-891D-A6865F526B58}" srcOrd="1" destOrd="0" presId="urn:microsoft.com/office/officeart/2005/8/layout/bProcess4"/>
    <dgm:cxn modelId="{9E2530F1-51BD-4378-9FD4-834FEB6E2FBF}" type="presParOf" srcId="{4FE774AC-ED52-4A47-9F02-4551F28D6F2A}" destId="{77F8E424-86C0-4891-87CE-BB68B9CBD2E7}" srcOrd="5" destOrd="0" presId="urn:microsoft.com/office/officeart/2005/8/layout/bProcess4"/>
    <dgm:cxn modelId="{0EE1DAEE-1083-4251-A8B1-6D460EE51398}" type="presParOf" srcId="{4FE774AC-ED52-4A47-9F02-4551F28D6F2A}" destId="{0100FCCD-9742-42BF-9BC2-39367BDE4BE4}" srcOrd="6" destOrd="0" presId="urn:microsoft.com/office/officeart/2005/8/layout/bProcess4"/>
    <dgm:cxn modelId="{CAFAC91F-F903-4AB5-AA52-63493C0E3306}" type="presParOf" srcId="{0100FCCD-9742-42BF-9BC2-39367BDE4BE4}" destId="{20BC7278-150E-4262-9F82-B52AC1024CB5}" srcOrd="0" destOrd="0" presId="urn:microsoft.com/office/officeart/2005/8/layout/bProcess4"/>
    <dgm:cxn modelId="{C1E55034-46F1-49BD-B4EF-08394F410EA2}" type="presParOf" srcId="{0100FCCD-9742-42BF-9BC2-39367BDE4BE4}" destId="{082E561F-1F30-483C-B42A-BA5D5B8A498F}" srcOrd="1" destOrd="0" presId="urn:microsoft.com/office/officeart/2005/8/layout/bProcess4"/>
    <dgm:cxn modelId="{14C0C6F7-7915-44D6-95A2-F667D53411E9}" type="presParOf" srcId="{4FE774AC-ED52-4A47-9F02-4551F28D6F2A}" destId="{9FBCFA76-7DFA-409B-863B-4D3BCCDF83A0}" srcOrd="7" destOrd="0" presId="urn:microsoft.com/office/officeart/2005/8/layout/bProcess4"/>
    <dgm:cxn modelId="{D976CF04-1359-4C1F-8298-EC714AD82DC7}" type="presParOf" srcId="{4FE774AC-ED52-4A47-9F02-4551F28D6F2A}" destId="{B56FD347-FD9A-443C-A0F0-C32E1A16D0E6}" srcOrd="8" destOrd="0" presId="urn:microsoft.com/office/officeart/2005/8/layout/bProcess4"/>
    <dgm:cxn modelId="{A4F1C517-552A-43CA-9E8B-C3F960B12091}" type="presParOf" srcId="{B56FD347-FD9A-443C-A0F0-C32E1A16D0E6}" destId="{10E55DC8-ECD9-4DDF-940D-571619A9BFA7}" srcOrd="0" destOrd="0" presId="urn:microsoft.com/office/officeart/2005/8/layout/bProcess4"/>
    <dgm:cxn modelId="{CDBEDDB8-2ADA-4F0B-BA2E-2775ABEEF51D}" type="presParOf" srcId="{B56FD347-FD9A-443C-A0F0-C32E1A16D0E6}" destId="{F3841DA4-ADA1-4497-A185-7DE90EF4D6C4}" srcOrd="1" destOrd="0" presId="urn:microsoft.com/office/officeart/2005/8/layout/bProcess4"/>
    <dgm:cxn modelId="{274F4F1E-E4E3-4C97-8034-583E4526323C}" type="presParOf" srcId="{4FE774AC-ED52-4A47-9F02-4551F28D6F2A}" destId="{CC063C24-41A3-47CA-A047-0CB462AB05AB}" srcOrd="9" destOrd="0" presId="urn:microsoft.com/office/officeart/2005/8/layout/bProcess4"/>
    <dgm:cxn modelId="{1EAF3F3A-E257-4DA1-8EF3-BF431F86CC0B}" type="presParOf" srcId="{4FE774AC-ED52-4A47-9F02-4551F28D6F2A}" destId="{EF4C7195-1232-42B2-9AB8-566B3B9D92E4}" srcOrd="10" destOrd="0" presId="urn:microsoft.com/office/officeart/2005/8/layout/bProcess4"/>
    <dgm:cxn modelId="{ADBB4561-BC37-4FBB-87B4-1B74AEB282A3}" type="presParOf" srcId="{EF4C7195-1232-42B2-9AB8-566B3B9D92E4}" destId="{2E622A42-DD12-4743-87F8-C722A7CF5447}" srcOrd="0" destOrd="0" presId="urn:microsoft.com/office/officeart/2005/8/layout/bProcess4"/>
    <dgm:cxn modelId="{7564BD4B-66B4-4B5B-989E-FA3FE1082801}" type="presParOf" srcId="{EF4C7195-1232-42B2-9AB8-566B3B9D92E4}" destId="{8E0E236E-F276-4495-8767-A2B189C1336D}" srcOrd="1" destOrd="0" presId="urn:microsoft.com/office/officeart/2005/8/layout/bProcess4"/>
    <dgm:cxn modelId="{BE540679-4D2A-4DCA-917C-788FC0D4C6A9}" type="presParOf" srcId="{4FE774AC-ED52-4A47-9F02-4551F28D6F2A}" destId="{4334859A-8663-4131-BF3A-1BD5710926AF}" srcOrd="11" destOrd="0" presId="urn:microsoft.com/office/officeart/2005/8/layout/bProcess4"/>
    <dgm:cxn modelId="{FC6C87F6-9C89-45C3-BC6C-311C3F3347E7}" type="presParOf" srcId="{4FE774AC-ED52-4A47-9F02-4551F28D6F2A}" destId="{AE2C0E5D-CDDE-4DEA-A2AE-080F8768B8F3}" srcOrd="12" destOrd="0" presId="urn:microsoft.com/office/officeart/2005/8/layout/bProcess4"/>
    <dgm:cxn modelId="{8A6D3129-6587-4FBD-9DAA-2E32799F1E49}" type="presParOf" srcId="{AE2C0E5D-CDDE-4DEA-A2AE-080F8768B8F3}" destId="{63851582-3F28-442A-AC18-B3D386BCA1A3}" srcOrd="0" destOrd="0" presId="urn:microsoft.com/office/officeart/2005/8/layout/bProcess4"/>
    <dgm:cxn modelId="{40AA7326-5CFA-4205-A41E-8BE44DF737CE}" type="presParOf" srcId="{AE2C0E5D-CDDE-4DEA-A2AE-080F8768B8F3}" destId="{5A16811F-90F8-4106-AA45-EEA3EEB4705F}" srcOrd="1" destOrd="0" presId="urn:microsoft.com/office/officeart/2005/8/layout/bProcess4"/>
    <dgm:cxn modelId="{40791EDA-A618-40DD-A534-0B2D35437DD8}" type="presParOf" srcId="{4FE774AC-ED52-4A47-9F02-4551F28D6F2A}" destId="{24F55B4C-7B81-4F63-8F96-6DE7F783DD51}" srcOrd="13" destOrd="0" presId="urn:microsoft.com/office/officeart/2005/8/layout/bProcess4"/>
    <dgm:cxn modelId="{A48586D8-5924-4B2D-95CC-D5E3FF46F3B9}" type="presParOf" srcId="{4FE774AC-ED52-4A47-9F02-4551F28D6F2A}" destId="{603AD608-1BFA-4CB7-99D5-04C9AAF71C72}" srcOrd="14" destOrd="0" presId="urn:microsoft.com/office/officeart/2005/8/layout/bProcess4"/>
    <dgm:cxn modelId="{1CBE9EEB-49E0-42F9-9A7C-2A80BB55C42A}" type="presParOf" srcId="{603AD608-1BFA-4CB7-99D5-04C9AAF71C72}" destId="{564EC305-1824-419F-A08B-9A11DBDB69C0}" srcOrd="0" destOrd="0" presId="urn:microsoft.com/office/officeart/2005/8/layout/bProcess4"/>
    <dgm:cxn modelId="{C6EE13E9-7321-4095-9DF0-E76F2AC0AFEF}" type="presParOf" srcId="{603AD608-1BFA-4CB7-99D5-04C9AAF71C72}" destId="{4B206334-5A87-44A0-A650-108F40EAB568}" srcOrd="1" destOrd="0" presId="urn:microsoft.com/office/officeart/2005/8/layout/b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B1F2F-268C-45B2-9679-A79D1386F0ED}">
      <dsp:nvSpPr>
        <dsp:cNvPr id="0" name=""/>
        <dsp:cNvSpPr/>
      </dsp:nvSpPr>
      <dsp:spPr>
        <a:xfrm rot="5400000">
          <a:off x="-307657" y="986214"/>
          <a:ext cx="1365296" cy="16501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AF5ADC-39EE-4A8A-B4F4-C1AA2A41BDE5}">
      <dsp:nvSpPr>
        <dsp:cNvPr id="0" name=""/>
        <dsp:cNvSpPr/>
      </dsp:nvSpPr>
      <dsp:spPr>
        <a:xfrm>
          <a:off x="3378" y="110390"/>
          <a:ext cx="1833496" cy="1100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i="0" kern="1200" dirty="0" smtClean="0"/>
            <a:t>1.Data Collection:</a:t>
          </a:r>
          <a:r>
            <a:rPr lang="en-US" sz="900" b="0" i="0" kern="1200" dirty="0" smtClean="0"/>
            <a:t> Gather a comprehensive dataset of housing information, including both numerical and categorical features.</a:t>
          </a:r>
          <a:endParaRPr lang="en-US" sz="900" kern="1200" dirty="0" smtClean="0"/>
        </a:p>
      </dsp:txBody>
      <dsp:txXfrm>
        <a:off x="35599" y="142611"/>
        <a:ext cx="1769054" cy="1035656"/>
      </dsp:txXfrm>
    </dsp:sp>
    <dsp:sp modelId="{A43FDBC2-699F-4506-8EB4-BC54EF91BDFB}">
      <dsp:nvSpPr>
        <dsp:cNvPr id="0" name=""/>
        <dsp:cNvSpPr/>
      </dsp:nvSpPr>
      <dsp:spPr>
        <a:xfrm rot="5400000">
          <a:off x="-307657" y="2361337"/>
          <a:ext cx="1365296" cy="16501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3EC5AB-28D1-4CDA-8B6F-01CF7918C608}">
      <dsp:nvSpPr>
        <dsp:cNvPr id="0" name=""/>
        <dsp:cNvSpPr/>
      </dsp:nvSpPr>
      <dsp:spPr>
        <a:xfrm>
          <a:off x="3378" y="1485513"/>
          <a:ext cx="1833496" cy="1100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i="0" kern="1200" dirty="0" smtClean="0"/>
            <a:t>2.Data Preprocessing:</a:t>
          </a:r>
          <a:r>
            <a:rPr lang="en-US" sz="900" b="0" i="0" kern="1200" dirty="0" smtClean="0"/>
            <a:t> Clean and prepare the data by handling missing values, encoding categorical variables, and scaling numerical attributes.</a:t>
          </a:r>
          <a:endParaRPr lang="en-US" sz="900" kern="1200" dirty="0" smtClean="0"/>
        </a:p>
      </dsp:txBody>
      <dsp:txXfrm>
        <a:off x="35599" y="1517734"/>
        <a:ext cx="1769054" cy="1035656"/>
      </dsp:txXfrm>
    </dsp:sp>
    <dsp:sp modelId="{77F8E424-86C0-4891-87CE-BB68B9CBD2E7}">
      <dsp:nvSpPr>
        <dsp:cNvPr id="0" name=""/>
        <dsp:cNvSpPr/>
      </dsp:nvSpPr>
      <dsp:spPr>
        <a:xfrm rot="21487797">
          <a:off x="379291" y="3011372"/>
          <a:ext cx="2299935" cy="16501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3CDEC7-7491-4BB8-891D-A6865F526B58}">
      <dsp:nvSpPr>
        <dsp:cNvPr id="0" name=""/>
        <dsp:cNvSpPr/>
      </dsp:nvSpPr>
      <dsp:spPr>
        <a:xfrm>
          <a:off x="3378" y="2860636"/>
          <a:ext cx="1833496" cy="1100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i="0" kern="1200" dirty="0" smtClean="0"/>
            <a:t>3.Feature Selection:</a:t>
          </a:r>
          <a:r>
            <a:rPr lang="en-US" sz="900" b="0" i="0" kern="1200" dirty="0" smtClean="0"/>
            <a:t> Identify the most relevant features that contribute significantly to house price predictions.</a:t>
          </a:r>
        </a:p>
      </dsp:txBody>
      <dsp:txXfrm>
        <a:off x="35599" y="2892857"/>
        <a:ext cx="1769054" cy="1035656"/>
      </dsp:txXfrm>
    </dsp:sp>
    <dsp:sp modelId="{9FBCFA76-7DFA-409B-863B-4D3BCCDF83A0}">
      <dsp:nvSpPr>
        <dsp:cNvPr id="0" name=""/>
        <dsp:cNvSpPr/>
      </dsp:nvSpPr>
      <dsp:spPr>
        <a:xfrm rot="16545246">
          <a:off x="2100145" y="2323811"/>
          <a:ext cx="1296777" cy="16501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2E561F-1F30-483C-B42A-BA5D5B8A498F}">
      <dsp:nvSpPr>
        <dsp:cNvPr id="0" name=""/>
        <dsp:cNvSpPr/>
      </dsp:nvSpPr>
      <dsp:spPr>
        <a:xfrm>
          <a:off x="2307002" y="2780669"/>
          <a:ext cx="1833496" cy="1100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i="0" kern="1200" dirty="0" smtClean="0"/>
            <a:t>4.Model Selection:</a:t>
          </a:r>
          <a:r>
            <a:rPr lang="en-US" sz="900" b="0" i="0" kern="1200" dirty="0" smtClean="0"/>
            <a:t> Choose appropriate machine learning algorithms  for the task.</a:t>
          </a:r>
          <a:endParaRPr lang="en-US" sz="900" kern="1200" dirty="0" smtClean="0"/>
        </a:p>
      </dsp:txBody>
      <dsp:txXfrm>
        <a:off x="2339223" y="2812890"/>
        <a:ext cx="1769054" cy="1035656"/>
      </dsp:txXfrm>
    </dsp:sp>
    <dsp:sp modelId="{CC063C24-41A3-47CA-A047-0CB462AB05AB}">
      <dsp:nvSpPr>
        <dsp:cNvPr id="0" name=""/>
        <dsp:cNvSpPr/>
      </dsp:nvSpPr>
      <dsp:spPr>
        <a:xfrm rot="16200000">
          <a:off x="2130893" y="986214"/>
          <a:ext cx="1365296" cy="16501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841DA4-ADA1-4497-A185-7DE90EF4D6C4}">
      <dsp:nvSpPr>
        <dsp:cNvPr id="0" name=""/>
        <dsp:cNvSpPr/>
      </dsp:nvSpPr>
      <dsp:spPr>
        <a:xfrm>
          <a:off x="2441929" y="1485513"/>
          <a:ext cx="1833496" cy="1100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i="0" kern="1200" dirty="0" smtClean="0"/>
            <a:t>5.Model Training:</a:t>
          </a:r>
          <a:r>
            <a:rPr lang="en-US" sz="900" b="0" i="0" kern="1200" dirty="0" smtClean="0"/>
            <a:t> Train the selected model(s) on the prepared dataset, using techniques such as cross-validation.</a:t>
          </a:r>
          <a:endParaRPr lang="en-US" sz="900" kern="1200" dirty="0" smtClean="0"/>
        </a:p>
      </dsp:txBody>
      <dsp:txXfrm>
        <a:off x="2474150" y="1517734"/>
        <a:ext cx="1769054" cy="1035656"/>
      </dsp:txXfrm>
    </dsp:sp>
    <dsp:sp modelId="{4334859A-8663-4131-BF3A-1BD5710926AF}">
      <dsp:nvSpPr>
        <dsp:cNvPr id="0" name=""/>
        <dsp:cNvSpPr/>
      </dsp:nvSpPr>
      <dsp:spPr>
        <a:xfrm>
          <a:off x="2818454" y="298653"/>
          <a:ext cx="2428724" cy="16501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0E236E-F276-4495-8767-A2B189C1336D}">
      <dsp:nvSpPr>
        <dsp:cNvPr id="0" name=""/>
        <dsp:cNvSpPr/>
      </dsp:nvSpPr>
      <dsp:spPr>
        <a:xfrm>
          <a:off x="2441929" y="110390"/>
          <a:ext cx="1833496" cy="1100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i="0" kern="1200" dirty="0" smtClean="0"/>
            <a:t>6.Evaluation:</a:t>
          </a:r>
          <a:r>
            <a:rPr lang="en-US" sz="900" b="0" i="0" kern="1200" dirty="0" smtClean="0"/>
            <a:t> Assess the model's performance using relevant metrics (e.g., mean squared error, R-squared) and fine-tune it for optimal results.</a:t>
          </a:r>
          <a:endParaRPr lang="en-US" sz="900" kern="1200" dirty="0" smtClean="0"/>
        </a:p>
      </dsp:txBody>
      <dsp:txXfrm>
        <a:off x="2474150" y="142611"/>
        <a:ext cx="1769054" cy="1035656"/>
      </dsp:txXfrm>
    </dsp:sp>
    <dsp:sp modelId="{24F55B4C-7B81-4F63-8F96-6DE7F783DD51}">
      <dsp:nvSpPr>
        <dsp:cNvPr id="0" name=""/>
        <dsp:cNvSpPr/>
      </dsp:nvSpPr>
      <dsp:spPr>
        <a:xfrm rot="5400000">
          <a:off x="4569444" y="986214"/>
          <a:ext cx="1365296" cy="16501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16811F-90F8-4106-AA45-EEA3EEB4705F}">
      <dsp:nvSpPr>
        <dsp:cNvPr id="0" name=""/>
        <dsp:cNvSpPr/>
      </dsp:nvSpPr>
      <dsp:spPr>
        <a:xfrm>
          <a:off x="4880479" y="110390"/>
          <a:ext cx="1833496" cy="1100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i="0" kern="1200" dirty="0" smtClean="0"/>
            <a:t>7.Prediction:</a:t>
          </a:r>
          <a:r>
            <a:rPr lang="en-US" sz="900" b="0" i="0" kern="1200" dirty="0" smtClean="0"/>
            <a:t> Deploy the trained model to predict house prices for new listings or scenarios.</a:t>
          </a:r>
          <a:endParaRPr lang="en-US" sz="900" kern="1200" dirty="0" smtClean="0"/>
        </a:p>
      </dsp:txBody>
      <dsp:txXfrm>
        <a:off x="4912700" y="142611"/>
        <a:ext cx="1769054" cy="1035656"/>
      </dsp:txXfrm>
    </dsp:sp>
    <dsp:sp modelId="{4B206334-5A87-44A0-A650-108F40EAB568}">
      <dsp:nvSpPr>
        <dsp:cNvPr id="0" name=""/>
        <dsp:cNvSpPr/>
      </dsp:nvSpPr>
      <dsp:spPr>
        <a:xfrm>
          <a:off x="4880479" y="1485513"/>
          <a:ext cx="1833496" cy="11000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i="0" kern="1200" dirty="0" smtClean="0"/>
            <a:t>8.Interpretability:</a:t>
          </a:r>
          <a:r>
            <a:rPr lang="en-US" sz="900" b="0" i="0" kern="1200" dirty="0" smtClean="0"/>
            <a:t> Provide insights into how the model makes predictions, ensuring transparency and trustworthiness.</a:t>
          </a:r>
          <a:endParaRPr lang="en-US" sz="900" b="0" i="0" kern="1200" dirty="0"/>
        </a:p>
      </dsp:txBody>
      <dsp:txXfrm>
        <a:off x="4912700" y="1517734"/>
        <a:ext cx="1769054" cy="1035656"/>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5.png"/><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409" y="949806"/>
            <a:ext cx="8825658" cy="2677648"/>
          </a:xfrm>
        </p:spPr>
        <p:txBody>
          <a:bodyPr anchor="ctr"/>
          <a:lstStyle/>
          <a:p>
            <a:r>
              <a:rPr lang="en-US" b="1" dirty="0" smtClean="0">
                <a:ln w="22225">
                  <a:solidFill>
                    <a:schemeClr val="accent2"/>
                  </a:solidFill>
                  <a:prstDash val="solid"/>
                </a:ln>
                <a:solidFill>
                  <a:schemeClr val="accent2">
                    <a:lumMod val="40000"/>
                    <a:lumOff val="60000"/>
                  </a:schemeClr>
                </a:solidFill>
              </a:rPr>
              <a:t>PREDICTING H</a:t>
            </a:r>
            <a:r>
              <a:rPr lang="en-US" b="1" dirty="0" smtClean="0">
                <a:ln w="22225">
                  <a:solidFill>
                    <a:schemeClr val="accent2"/>
                  </a:solidFill>
                  <a:prstDash val="solid"/>
                </a:ln>
                <a:solidFill>
                  <a:schemeClr val="accent2">
                    <a:lumMod val="40000"/>
                    <a:lumOff val="60000"/>
                  </a:schemeClr>
                </a:solidFill>
              </a:rPr>
              <a:t>OUSE PRICE USING </a:t>
            </a:r>
            <a:r>
              <a:rPr lang="en-US" b="1" dirty="0" smtClean="0">
                <a:ln w="22225">
                  <a:solidFill>
                    <a:schemeClr val="accent2"/>
                  </a:solidFill>
                  <a:prstDash val="solid"/>
                </a:ln>
                <a:solidFill>
                  <a:schemeClr val="accent2">
                    <a:lumMod val="40000"/>
                    <a:lumOff val="60000"/>
                  </a:schemeClr>
                </a:solidFill>
              </a:rPr>
              <a:t>MACHINE </a:t>
            </a:r>
            <a:r>
              <a:rPr lang="en-US" b="1" dirty="0" smtClean="0">
                <a:ln w="22225">
                  <a:solidFill>
                    <a:schemeClr val="accent2"/>
                  </a:solidFill>
                  <a:prstDash val="solid"/>
                </a:ln>
                <a:solidFill>
                  <a:schemeClr val="accent2">
                    <a:lumMod val="40000"/>
                    <a:lumOff val="60000"/>
                  </a:schemeClr>
                </a:solidFill>
              </a:rPr>
              <a:t>LEARNING</a:t>
            </a:r>
            <a:endParaRPr lang="en-US" b="1" dirty="0">
              <a:ln w="22225">
                <a:solidFill>
                  <a:schemeClr val="accent2"/>
                </a:solidFill>
                <a:prstDash val="solid"/>
              </a:ln>
              <a:solidFill>
                <a:schemeClr val="accent2">
                  <a:lumMod val="40000"/>
                  <a:lumOff val="6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305" y="3250421"/>
            <a:ext cx="5075525" cy="3053918"/>
          </a:xfrm>
          <a:prstGeom prst="rect">
            <a:avLst/>
          </a:prstGeom>
        </p:spPr>
      </p:pic>
      <p:sp>
        <p:nvSpPr>
          <p:cNvPr id="7" name="Subtitle 6"/>
          <p:cNvSpPr>
            <a:spLocks noGrp="1"/>
          </p:cNvSpPr>
          <p:nvPr>
            <p:ph type="subTitle" idx="1"/>
          </p:nvPr>
        </p:nvSpPr>
        <p:spPr/>
        <p:txBody>
          <a:bodyPr>
            <a:normAutofit/>
          </a:bodyPr>
          <a:lstStyle/>
          <a:p>
            <a:endParaRPr lang="en-US" dirty="0" smtClean="0"/>
          </a:p>
        </p:txBody>
      </p:sp>
    </p:spTree>
    <p:extLst>
      <p:ext uri="{BB962C8B-B14F-4D97-AF65-F5344CB8AC3E}">
        <p14:creationId xmlns:p14="http://schemas.microsoft.com/office/powerpoint/2010/main" val="459194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normAutofit fontScale="92500" lnSpcReduction="20000"/>
          </a:bodyPr>
          <a:lstStyle/>
          <a:p>
            <a:pPr marL="457200" indent="-457200">
              <a:buAutoNum type="arabicPeriod"/>
            </a:pPr>
            <a:r>
              <a:rPr lang="en-US" dirty="0" smtClean="0"/>
              <a:t>ABSTRACT</a:t>
            </a:r>
          </a:p>
          <a:p>
            <a:pPr marL="457200" indent="-457200">
              <a:buAutoNum type="arabicPeriod"/>
            </a:pPr>
            <a:r>
              <a:rPr lang="en-US" dirty="0" smtClean="0"/>
              <a:t>PROBLEM DESCRIPTION</a:t>
            </a:r>
          </a:p>
          <a:p>
            <a:pPr marL="457200" indent="-457200">
              <a:buAutoNum type="arabicPeriod"/>
            </a:pPr>
            <a:r>
              <a:rPr lang="en-US" dirty="0" smtClean="0"/>
              <a:t>KEY OBJECTIVES</a:t>
            </a:r>
          </a:p>
          <a:p>
            <a:pPr marL="457200" indent="-457200">
              <a:buAutoNum type="arabicPeriod"/>
            </a:pPr>
            <a:r>
              <a:rPr lang="en-US" dirty="0" smtClean="0"/>
              <a:t>EXPECTED OUTCOMES</a:t>
            </a:r>
          </a:p>
          <a:p>
            <a:pPr marL="457200" indent="-457200">
              <a:buAutoNum type="arabicPeriod"/>
            </a:pPr>
            <a:r>
              <a:rPr lang="en-US" dirty="0" smtClean="0"/>
              <a:t>BENEFITS</a:t>
            </a:r>
          </a:p>
          <a:p>
            <a:pPr marL="457200" indent="-457200">
              <a:buAutoNum type="arabicPeriod"/>
            </a:pPr>
            <a:r>
              <a:rPr lang="en-US" dirty="0" smtClean="0"/>
              <a:t>CONCLUSION</a:t>
            </a:r>
          </a:p>
          <a:p>
            <a:pPr marL="457200" indent="-457200">
              <a:buAutoNum type="arabicPeriod"/>
            </a:pPr>
            <a:endParaRPr lang="en-US" dirty="0"/>
          </a:p>
        </p:txBody>
      </p:sp>
    </p:spTree>
    <p:extLst>
      <p:ext uri="{BB962C8B-B14F-4D97-AF65-F5344CB8AC3E}">
        <p14:creationId xmlns:p14="http://schemas.microsoft.com/office/powerpoint/2010/main" val="2964554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In this project, we will delve into the fascinating world of house price prediction using machine learning techniques . we will explore how historical data ,comprising a multitude of features like location , amenities , size and market trends can be harnessed to create predictive models that estimate the market value of a house. This endeavor not only empowers individuals in the real estate market but also showcases the potential of machine learning to solve complex real-world problems.</a:t>
            </a:r>
            <a:endParaRPr lang="en-US" dirty="0"/>
          </a:p>
        </p:txBody>
      </p:sp>
      <p:sp>
        <p:nvSpPr>
          <p:cNvPr id="11" name="Content Placeholder 10"/>
          <p:cNvSpPr>
            <a:spLocks noGrp="1"/>
          </p:cNvSpPr>
          <p:nvPr>
            <p:ph sz="half" idx="2"/>
          </p:nvPr>
        </p:nvSpPr>
        <p:spPr/>
        <p:txBody>
          <a:bodyPr>
            <a:normAutofit fontScale="92500" lnSpcReduction="10000"/>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837" y="2324462"/>
            <a:ext cx="4786607" cy="369004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38252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PROBLEM DESCRIPTION</a:t>
            </a:r>
            <a:endParaRPr lang="en-US" dirty="0"/>
          </a:p>
        </p:txBody>
      </p:sp>
      <p:sp>
        <p:nvSpPr>
          <p:cNvPr id="12" name="Content Placeholder 11"/>
          <p:cNvSpPr>
            <a:spLocks noGrp="1"/>
          </p:cNvSpPr>
          <p:nvPr>
            <p:ph idx="1"/>
          </p:nvPr>
        </p:nvSpPr>
        <p:spPr/>
        <p:txBody>
          <a:bodyPr/>
          <a:lstStyle/>
          <a:p>
            <a:r>
              <a:rPr lang="en-US" dirty="0"/>
              <a:t>The challenge is to develop a robust machine learning model that can accurately estimate the selling price of a house based on various features.</a:t>
            </a:r>
          </a:p>
          <a:p>
            <a:r>
              <a:rPr lang="en-US" dirty="0"/>
              <a:t>We will be working with a dataset containing historical data on houses, including attributes such as square footage, number of bedrooms, location, and more.</a:t>
            </a:r>
          </a:p>
          <a:p>
            <a:r>
              <a:rPr lang="en-US" dirty="0"/>
              <a:t>The goal is to create a predictive model that can assist homebuyers in making informed decisions and help sellers set competitive prices.</a:t>
            </a:r>
          </a:p>
          <a:p>
            <a:endParaRPr lang="en-US" dirty="0"/>
          </a:p>
        </p:txBody>
      </p:sp>
      <p:sp>
        <p:nvSpPr>
          <p:cNvPr id="6" name="Text Placeholder 5"/>
          <p:cNvSpPr>
            <a:spLocks noGrp="1"/>
          </p:cNvSpPr>
          <p:nvPr>
            <p:ph type="body" sz="half" idx="2"/>
          </p:nvPr>
        </p:nvSpPr>
        <p:spPr/>
        <p:txBody>
          <a:bodyPr>
            <a:normAutofit/>
          </a:bodyPr>
          <a:lstStyle/>
          <a:p>
            <a:r>
              <a:rPr lang="en-US" dirty="0"/>
              <a:t/>
            </a:r>
            <a:br>
              <a:rPr lang="en-US" dirty="0"/>
            </a:b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841693"/>
            <a:ext cx="2705100" cy="1685925"/>
          </a:xfrm>
          <a:prstGeom prst="rect">
            <a:avLst/>
          </a:prstGeom>
        </p:spPr>
      </p:pic>
    </p:spTree>
    <p:extLst>
      <p:ext uri="{BB962C8B-B14F-4D97-AF65-F5344CB8AC3E}">
        <p14:creationId xmlns:p14="http://schemas.microsoft.com/office/powerpoint/2010/main" val="3603846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19389187"/>
              </p:ext>
            </p:extLst>
          </p:nvPr>
        </p:nvGraphicFramePr>
        <p:xfrm>
          <a:off x="3054679" y="2391093"/>
          <a:ext cx="8128000" cy="2298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1943357796"/>
              </p:ext>
            </p:extLst>
          </p:nvPr>
        </p:nvGraphicFramePr>
        <p:xfrm>
          <a:off x="2148114" y="2255595"/>
          <a:ext cx="8128000" cy="37010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p:cNvGraphicFramePr/>
          <p:nvPr>
            <p:extLst>
              <p:ext uri="{D42A27DB-BD31-4B8C-83A1-F6EECF244321}">
                <p14:modId xmlns:p14="http://schemas.microsoft.com/office/powerpoint/2010/main" val="308521257"/>
              </p:ext>
            </p:extLst>
          </p:nvPr>
        </p:nvGraphicFramePr>
        <p:xfrm>
          <a:off x="5127462" y="1504552"/>
          <a:ext cx="6717355" cy="40711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7" name="Title 16"/>
          <p:cNvSpPr>
            <a:spLocks noGrp="1"/>
          </p:cNvSpPr>
          <p:nvPr>
            <p:ph type="title"/>
          </p:nvPr>
        </p:nvSpPr>
        <p:spPr/>
        <p:txBody>
          <a:bodyPr/>
          <a:lstStyle/>
          <a:p>
            <a:r>
              <a:rPr lang="en-US" dirty="0" smtClean="0"/>
              <a:t>KEY OBJECTIVES</a:t>
            </a:r>
            <a:endParaRPr lang="en-US" dirty="0"/>
          </a:p>
        </p:txBody>
      </p:sp>
      <p:pic>
        <p:nvPicPr>
          <p:cNvPr id="20" name="Content Placeholder 19"/>
          <p:cNvPicPr>
            <a:picLocks noGrp="1" noChangeAspect="1"/>
          </p:cNvPicPr>
          <p:nvPr>
            <p:ph idx="1"/>
          </p:nvPr>
        </p:nvPicPr>
        <p:blipFill>
          <a:blip r:embed="rId17">
            <a:extLst>
              <a:ext uri="{28A0092B-C50C-407E-A947-70E740481C1C}">
                <a14:useLocalDpi xmlns:a14="http://schemas.microsoft.com/office/drawing/2010/main" val="0"/>
              </a:ext>
            </a:extLst>
          </a:blip>
          <a:stretch>
            <a:fillRect/>
          </a:stretch>
        </p:blipFill>
        <p:spPr>
          <a:xfrm>
            <a:off x="579411" y="2897055"/>
            <a:ext cx="3935302" cy="3350291"/>
          </a:xfrm>
        </p:spPr>
      </p:pic>
      <p:sp>
        <p:nvSpPr>
          <p:cNvPr id="19" name="Text Placeholder 18"/>
          <p:cNvSpPr>
            <a:spLocks noGrp="1"/>
          </p:cNvSpPr>
          <p:nvPr>
            <p:ph type="body" sz="half" idx="2"/>
          </p:nvPr>
        </p:nvSpPr>
        <p:spPr>
          <a:xfrm>
            <a:off x="6336554" y="979479"/>
            <a:ext cx="2793158" cy="2895599"/>
          </a:xfrm>
        </p:spPr>
        <p:txBody>
          <a:bodyPr/>
          <a:lstStyle/>
          <a:p>
            <a:endParaRPr lang="en-US" dirty="0"/>
          </a:p>
        </p:txBody>
      </p:sp>
    </p:spTree>
    <p:extLst>
      <p:ext uri="{BB962C8B-B14F-4D97-AF65-F5344CB8AC3E}">
        <p14:creationId xmlns:p14="http://schemas.microsoft.com/office/powerpoint/2010/main" val="1554300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OUTCOMES</a:t>
            </a:r>
            <a:endParaRPr lang="en-US" dirty="0"/>
          </a:p>
        </p:txBody>
      </p:sp>
      <p:sp>
        <p:nvSpPr>
          <p:cNvPr id="3" name="Content Placeholder 2"/>
          <p:cNvSpPr>
            <a:spLocks noGrp="1"/>
          </p:cNvSpPr>
          <p:nvPr>
            <p:ph idx="1"/>
          </p:nvPr>
        </p:nvSpPr>
        <p:spPr/>
        <p:txBody>
          <a:bodyPr/>
          <a:lstStyle/>
          <a:p>
            <a:r>
              <a:rPr lang="en-US" dirty="0"/>
              <a:t>A machine learning model capable of accurately predicting house prices based on various attributes.</a:t>
            </a:r>
          </a:p>
          <a:p>
            <a:r>
              <a:rPr lang="en-US" dirty="0"/>
              <a:t>Improved decision-making for both buyers and sellers in the real estate market.</a:t>
            </a:r>
          </a:p>
          <a:p>
            <a:r>
              <a:rPr lang="en-US" dirty="0"/>
              <a:t>Insights into the key factors influencing house prices in the given dataset.</a:t>
            </a:r>
          </a:p>
          <a:p>
            <a:pPr marL="0" indent="0">
              <a:buNone/>
            </a:pPr>
            <a:r>
              <a:rPr lang="en-US" dirty="0"/>
              <a:t/>
            </a:r>
            <a:br>
              <a:rPr lang="en-US" dirty="0"/>
            </a:br>
            <a:endParaRPr lang="en-US" dirty="0"/>
          </a:p>
        </p:txBody>
      </p:sp>
    </p:spTree>
    <p:extLst>
      <p:ext uri="{BB962C8B-B14F-4D97-AF65-F5344CB8AC3E}">
        <p14:creationId xmlns:p14="http://schemas.microsoft.com/office/powerpoint/2010/main" val="1601727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Text Placeholder 2"/>
          <p:cNvSpPr>
            <a:spLocks noGrp="1"/>
          </p:cNvSpPr>
          <p:nvPr>
            <p:ph type="body" idx="1"/>
          </p:nvPr>
        </p:nvSpPr>
        <p:spPr>
          <a:xfrm>
            <a:off x="6690578" y="1126988"/>
            <a:ext cx="5501422" cy="5385138"/>
          </a:xfrm>
        </p:spPr>
        <p:txBody>
          <a:bodyPr>
            <a:normAutofit fontScale="92500" lnSpcReduction="20000"/>
          </a:bodyPr>
          <a:lstStyle/>
          <a:p>
            <a:endParaRPr lang="en-US" cap="none" dirty="0">
              <a:solidFill>
                <a:schemeClr val="tx1"/>
              </a:solidFill>
            </a:endParaRPr>
          </a:p>
          <a:p>
            <a:r>
              <a:rPr lang="en-US" cap="none" dirty="0" smtClean="0">
                <a:solidFill>
                  <a:schemeClr val="tx1"/>
                </a:solidFill>
              </a:rPr>
              <a:t>1.Empowering stakeholders in the real estate industry with a reliable  tools for pricing homes</a:t>
            </a:r>
            <a:r>
              <a:rPr lang="en-US" dirty="0" smtClean="0"/>
              <a:t>.</a:t>
            </a:r>
            <a:endParaRPr lang="en-US" i="1" u="sng" dirty="0">
              <a:solidFill>
                <a:schemeClr val="tx1"/>
              </a:solidFill>
            </a:endParaRPr>
          </a:p>
          <a:p>
            <a:r>
              <a:rPr lang="en-US" cap="none" dirty="0" smtClean="0">
                <a:solidFill>
                  <a:schemeClr val="tx1"/>
                </a:solidFill>
              </a:rPr>
              <a:t>2.Enhancing the efficiency of real estate transactions.</a:t>
            </a:r>
          </a:p>
          <a:p>
            <a:r>
              <a:rPr lang="en-US" cap="none" dirty="0" smtClean="0">
                <a:solidFill>
                  <a:schemeClr val="tx1"/>
                </a:solidFill>
              </a:rPr>
              <a:t>3.Potential for wider applications in property valuation and investment strategies.</a:t>
            </a:r>
          </a:p>
          <a:p>
            <a:r>
              <a:rPr lang="en-US" dirty="0" smtClean="0">
                <a:solidFill>
                  <a:schemeClr val="tx1"/>
                </a:solidFill>
              </a:rPr>
              <a:t>4.</a:t>
            </a:r>
            <a:r>
              <a:rPr lang="en-US" cap="none" dirty="0" smtClean="0"/>
              <a:t> </a:t>
            </a:r>
            <a:r>
              <a:rPr lang="en-US" cap="none" dirty="0">
                <a:solidFill>
                  <a:schemeClr val="tx1"/>
                </a:solidFill>
              </a:rPr>
              <a:t>I</a:t>
            </a:r>
            <a:r>
              <a:rPr lang="en-US" cap="none" dirty="0" smtClean="0">
                <a:solidFill>
                  <a:schemeClr val="tx1"/>
                </a:solidFill>
              </a:rPr>
              <a:t>t helps assess the risk associated with property investments, allowing investors to make more informed decisions about buying, selling, or holding properties.</a:t>
            </a:r>
          </a:p>
          <a:p>
            <a:r>
              <a:rPr lang="en-US" cap="none" dirty="0" smtClean="0">
                <a:solidFill>
                  <a:schemeClr val="tx1"/>
                </a:solidFill>
              </a:rPr>
              <a:t>5.</a:t>
            </a:r>
            <a:r>
              <a:rPr lang="en-US" dirty="0"/>
              <a:t> </a:t>
            </a:r>
            <a:r>
              <a:rPr lang="en-US" cap="none" dirty="0">
                <a:solidFill>
                  <a:schemeClr val="tx1"/>
                </a:solidFill>
              </a:rPr>
              <a:t>B</a:t>
            </a:r>
            <a:r>
              <a:rPr lang="en-US" cap="none" dirty="0" smtClean="0">
                <a:solidFill>
                  <a:schemeClr val="tx1"/>
                </a:solidFill>
              </a:rPr>
              <a:t>y analyzing historical data, the project can provide insights into market trends, helping users understand whether property values are likely to appreciate or depreciate in a given area.</a:t>
            </a:r>
          </a:p>
          <a:p>
            <a:r>
              <a:rPr lang="en-US" dirty="0"/>
              <a:t/>
            </a:r>
            <a:br>
              <a:rPr lang="en-US" dirty="0"/>
            </a:br>
            <a:endParaRPr lang="en-US" cap="none" dirty="0">
              <a:solidFill>
                <a:schemeClr val="tx1"/>
              </a:solidFill>
            </a:endParaRPr>
          </a:p>
        </p:txBody>
      </p:sp>
      <p:sp>
        <p:nvSpPr>
          <p:cNvPr id="5" name="Rectangle 4"/>
          <p:cNvSpPr/>
          <p:nvPr/>
        </p:nvSpPr>
        <p:spPr>
          <a:xfrm>
            <a:off x="6486750" y="218462"/>
            <a:ext cx="3441033" cy="646331"/>
          </a:xfrm>
          <a:prstGeom prst="rect">
            <a:avLst/>
          </a:prstGeom>
        </p:spPr>
        <p:txBody>
          <a:bodyPr>
            <a:spAutoFit/>
          </a:bodyPr>
          <a:lstStyle/>
          <a:p>
            <a:r>
              <a:rPr lang="en-US" dirty="0">
                <a:solidFill>
                  <a:srgbClr val="222222"/>
                </a:solidFill>
                <a:latin typeface="Arial" panose="020B0604020202020204" pitchFamily="34" charset="0"/>
              </a:rPr>
              <a:t>Predicting house prices using machine learning offers several benefits:</a:t>
            </a:r>
            <a:endParaRPr lang="en-US" dirty="0"/>
          </a:p>
        </p:txBody>
      </p:sp>
    </p:spTree>
    <p:extLst>
      <p:ext uri="{BB962C8B-B14F-4D97-AF65-F5344CB8AC3E}">
        <p14:creationId xmlns:p14="http://schemas.microsoft.com/office/powerpoint/2010/main" val="258648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6" name="Text Placeholder 5"/>
          <p:cNvSpPr>
            <a:spLocks noGrp="1"/>
          </p:cNvSpPr>
          <p:nvPr>
            <p:ph type="body" sz="half" idx="2"/>
          </p:nvPr>
        </p:nvSpPr>
        <p:spPr/>
        <p:txBody>
          <a:bodyPr/>
          <a:lstStyle/>
          <a:p>
            <a:endParaRPr lang="en-US" dirty="0"/>
          </a:p>
        </p:txBody>
      </p:sp>
      <p:sp>
        <p:nvSpPr>
          <p:cNvPr id="8" name="Content Placeholder 7"/>
          <p:cNvSpPr>
            <a:spLocks noGrp="1"/>
          </p:cNvSpPr>
          <p:nvPr>
            <p:ph idx="1"/>
          </p:nvPr>
        </p:nvSpPr>
        <p:spPr>
          <a:xfrm>
            <a:off x="5587183" y="1295400"/>
            <a:ext cx="5190066" cy="4572000"/>
          </a:xfrm>
        </p:spPr>
        <p:txBody>
          <a:bodyPr>
            <a:normAutofit fontScale="92500" lnSpcReduction="10000"/>
          </a:bodyPr>
          <a:lstStyle/>
          <a:p>
            <a:r>
              <a:rPr lang="en-US" dirty="0"/>
              <a:t>In conclusion, our ongoing project on house price prediction using machine learning holds great promise in revolutionizing the real estate industry. </a:t>
            </a:r>
            <a:r>
              <a:rPr lang="en-US" dirty="0" smtClean="0"/>
              <a:t>Through </a:t>
            </a:r>
            <a:r>
              <a:rPr lang="en-US" dirty="0"/>
              <a:t>the application of advanced algorithms and data-driven insights, we aim to provide accurate and reliable predictions for property values. This project has the potential to benefit various stakeholders, including homebuyers, sellers, and investors, by facilitating informed decision-making in the housing market. As we continue to refine our models and analyze additional data, we anticipate even greater accuracy and utility in our predictions. Ultimately, our goal is to contribute to a more transparent and efficient real estate market, where everyone can make well-informed choices when it comes to buying or selling a property. </a:t>
            </a:r>
          </a:p>
          <a:p>
            <a:endParaRPr lang="en-US" dirty="0"/>
          </a:p>
        </p:txBody>
      </p:sp>
    </p:spTree>
    <p:extLst>
      <p:ext uri="{BB962C8B-B14F-4D97-AF65-F5344CB8AC3E}">
        <p14:creationId xmlns:p14="http://schemas.microsoft.com/office/powerpoint/2010/main" val="13730021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295</TotalTime>
  <Words>479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PREDICTING HOUSE PRICE USING MACHINE LEARNING</vt:lpstr>
      <vt:lpstr>AGENDA</vt:lpstr>
      <vt:lpstr>INTRODUCTION</vt:lpstr>
      <vt:lpstr>PROBLEM DESCRIPTION</vt:lpstr>
      <vt:lpstr>KEY OBJECTIVES</vt:lpstr>
      <vt:lpstr>EXPECTED OUTCOMES</vt:lpstr>
      <vt:lpstr>BENEFITS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 using Machine Learning</dc:title>
  <dc:creator>AE</dc:creator>
  <cp:lastModifiedBy>AE</cp:lastModifiedBy>
  <cp:revision>22</cp:revision>
  <dcterms:created xsi:type="dcterms:W3CDTF">2023-09-28T13:13:05Z</dcterms:created>
  <dcterms:modified xsi:type="dcterms:W3CDTF">2023-09-28T19:03:31Z</dcterms:modified>
</cp:coreProperties>
</file>