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65" r:id="rId5"/>
    <p:sldId id="262" r:id="rId6"/>
    <p:sldId id="263" r:id="rId7"/>
    <p:sldId id="267" r:id="rId8"/>
  </p:sldIdLst>
  <p:sldSz cx="18288000" cy="10287000"/>
  <p:notesSz cx="6858000" cy="9144000"/>
  <p:embeddedFontLst>
    <p:embeddedFont>
      <p:font typeface="Active Heart" panose="020B0604020202020204" charset="-128"/>
      <p:regular r:id="rId9"/>
    </p:embeddedFont>
    <p:embeddedFont>
      <p:font typeface="Algerian" panose="04020705040A02060702" pitchFamily="82" charset="0"/>
      <p:regular r:id="rId10"/>
    </p:embeddedFont>
    <p:embeddedFont>
      <p:font typeface="Antonio Bold" panose="020B0604020202020204" charset="0"/>
      <p:regular r:id="rId11"/>
    </p:embeddedFont>
    <p:embeddedFont>
      <p:font typeface="Elephant" panose="02020904090505020303" pitchFamily="18" charset="0"/>
      <p:regular r:id="rId12"/>
      <p:italic r:id="rId13"/>
    </p:embeddedFont>
    <p:embeddedFont>
      <p:font typeface="Paalalabas Wide" panose="020B0604020202020204" charset="0"/>
      <p:regular r:id="rId14"/>
    </p:embeddedFont>
    <p:embeddedFont>
      <p:font typeface="Poppins" panose="00000500000000000000" pitchFamily="2" charset="0"/>
      <p:regular r:id="rId15"/>
    </p:embeddedFont>
    <p:embeddedFont>
      <p:font typeface="Poppins Bold" panose="00000800000000000000" charset="0"/>
      <p:regular r:id="rId16"/>
    </p:embeddedFont>
    <p:embeddedFont>
      <p:font typeface="Poppins Semi-Bold" panose="020B0604020202020204" charset="0"/>
      <p:regular r:id="rId17"/>
    </p:embeddedFont>
    <p:embeddedFont>
      <p:font typeface="Source Sans Pro Italics"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45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23" Type="http://schemas.microsoft.com/office/2016/11/relationships/changesInfo" Target="changesInfos/changesInfo1.xml"/><Relationship Id="rId10" Type="http://schemas.openxmlformats.org/officeDocument/2006/relationships/font" Target="fonts/font2.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thulya P" userId="65b200615b878222" providerId="LiveId" clId="{EEE38318-6A0A-4A0D-9C87-0D33E38846E3}"/>
    <pc:docChg chg="undo custSel addSld delSld modSld sldOrd">
      <pc:chgData name="Athulya P" userId="65b200615b878222" providerId="LiveId" clId="{EEE38318-6A0A-4A0D-9C87-0D33E38846E3}" dt="2024-05-05T05:17:56.087" v="91" actId="255"/>
      <pc:docMkLst>
        <pc:docMk/>
      </pc:docMkLst>
      <pc:sldChg chg="delSp mod">
        <pc:chgData name="Athulya P" userId="65b200615b878222" providerId="LiveId" clId="{EEE38318-6A0A-4A0D-9C87-0D33E38846E3}" dt="2024-05-05T05:12:52.362" v="27" actId="478"/>
        <pc:sldMkLst>
          <pc:docMk/>
          <pc:sldMk cId="0" sldId="258"/>
        </pc:sldMkLst>
        <pc:spChg chg="del">
          <ac:chgData name="Athulya P" userId="65b200615b878222" providerId="LiveId" clId="{EEE38318-6A0A-4A0D-9C87-0D33E38846E3}" dt="2024-05-05T05:12:27.760" v="23" actId="478"/>
          <ac:spMkLst>
            <pc:docMk/>
            <pc:sldMk cId="0" sldId="258"/>
            <ac:spMk id="4" creationId="{00000000-0000-0000-0000-000000000000}"/>
          </ac:spMkLst>
        </pc:spChg>
        <pc:spChg chg="del">
          <ac:chgData name="Athulya P" userId="65b200615b878222" providerId="LiveId" clId="{EEE38318-6A0A-4A0D-9C87-0D33E38846E3}" dt="2024-05-05T05:12:52.362" v="27" actId="478"/>
          <ac:spMkLst>
            <pc:docMk/>
            <pc:sldMk cId="0" sldId="258"/>
            <ac:spMk id="7" creationId="{00000000-0000-0000-0000-000000000000}"/>
          </ac:spMkLst>
        </pc:spChg>
        <pc:spChg chg="del">
          <ac:chgData name="Athulya P" userId="65b200615b878222" providerId="LiveId" clId="{EEE38318-6A0A-4A0D-9C87-0D33E38846E3}" dt="2024-05-05T05:12:42.425" v="26" actId="478"/>
          <ac:spMkLst>
            <pc:docMk/>
            <pc:sldMk cId="0" sldId="258"/>
            <ac:spMk id="8" creationId="{00000000-0000-0000-0000-000000000000}"/>
          </ac:spMkLst>
        </pc:spChg>
        <pc:spChg chg="del">
          <ac:chgData name="Athulya P" userId="65b200615b878222" providerId="LiveId" clId="{EEE38318-6A0A-4A0D-9C87-0D33E38846E3}" dt="2024-05-05T05:12:30.286" v="24" actId="478"/>
          <ac:spMkLst>
            <pc:docMk/>
            <pc:sldMk cId="0" sldId="258"/>
            <ac:spMk id="9" creationId="{00000000-0000-0000-0000-000000000000}"/>
          </ac:spMkLst>
        </pc:spChg>
        <pc:spChg chg="del">
          <ac:chgData name="Athulya P" userId="65b200615b878222" providerId="LiveId" clId="{EEE38318-6A0A-4A0D-9C87-0D33E38846E3}" dt="2024-05-05T05:12:33.419" v="25" actId="478"/>
          <ac:spMkLst>
            <pc:docMk/>
            <pc:sldMk cId="0" sldId="258"/>
            <ac:spMk id="10" creationId="{00000000-0000-0000-0000-000000000000}"/>
          </ac:spMkLst>
        </pc:spChg>
        <pc:spChg chg="del">
          <ac:chgData name="Athulya P" userId="65b200615b878222" providerId="LiveId" clId="{EEE38318-6A0A-4A0D-9C87-0D33E38846E3}" dt="2024-05-05T05:12:20.089" v="22" actId="478"/>
          <ac:spMkLst>
            <pc:docMk/>
            <pc:sldMk cId="0" sldId="258"/>
            <ac:spMk id="11" creationId="{00000000-0000-0000-0000-000000000000}"/>
          </ac:spMkLst>
        </pc:spChg>
      </pc:sldChg>
      <pc:sldChg chg="del">
        <pc:chgData name="Athulya P" userId="65b200615b878222" providerId="LiveId" clId="{EEE38318-6A0A-4A0D-9C87-0D33E38846E3}" dt="2024-05-05T05:12:08.626" v="21" actId="2696"/>
        <pc:sldMkLst>
          <pc:docMk/>
          <pc:sldMk cId="0" sldId="264"/>
        </pc:sldMkLst>
      </pc:sldChg>
      <pc:sldChg chg="addSp delSp modSp add del mod ord">
        <pc:chgData name="Athulya P" userId="65b200615b878222" providerId="LiveId" clId="{EEE38318-6A0A-4A0D-9C87-0D33E38846E3}" dt="2024-05-05T05:16:50.428" v="83" actId="2696"/>
        <pc:sldMkLst>
          <pc:docMk/>
          <pc:sldMk cId="2788470251" sldId="266"/>
        </pc:sldMkLst>
        <pc:spChg chg="add mod">
          <ac:chgData name="Athulya P" userId="65b200615b878222" providerId="LiveId" clId="{EEE38318-6A0A-4A0D-9C87-0D33E38846E3}" dt="2024-05-05T05:12:02.819" v="20" actId="1076"/>
          <ac:spMkLst>
            <pc:docMk/>
            <pc:sldMk cId="2788470251" sldId="266"/>
            <ac:spMk id="2" creationId="{2860905A-6620-798C-DAC1-088AD1D90FC4}"/>
          </ac:spMkLst>
        </pc:spChg>
        <pc:spChg chg="del">
          <ac:chgData name="Athulya P" userId="65b200615b878222" providerId="LiveId" clId="{EEE38318-6A0A-4A0D-9C87-0D33E38846E3}" dt="2024-05-05T05:10:59.216" v="4" actId="478"/>
          <ac:spMkLst>
            <pc:docMk/>
            <pc:sldMk cId="2788470251" sldId="266"/>
            <ac:spMk id="6" creationId="{00000000-0000-0000-0000-000000000000}"/>
          </ac:spMkLst>
        </pc:spChg>
        <pc:spChg chg="del mod">
          <ac:chgData name="Athulya P" userId="65b200615b878222" providerId="LiveId" clId="{EEE38318-6A0A-4A0D-9C87-0D33E38846E3}" dt="2024-05-05T05:10:59.216" v="6"/>
          <ac:spMkLst>
            <pc:docMk/>
            <pc:sldMk cId="2788470251" sldId="266"/>
            <ac:spMk id="12" creationId="{00000000-0000-0000-0000-000000000000}"/>
          </ac:spMkLst>
        </pc:spChg>
        <pc:spChg chg="del mod">
          <ac:chgData name="Athulya P" userId="65b200615b878222" providerId="LiveId" clId="{EEE38318-6A0A-4A0D-9C87-0D33E38846E3}" dt="2024-05-05T05:11:07.550" v="13"/>
          <ac:spMkLst>
            <pc:docMk/>
            <pc:sldMk cId="2788470251" sldId="266"/>
            <ac:spMk id="13" creationId="{00000000-0000-0000-0000-000000000000}"/>
          </ac:spMkLst>
        </pc:spChg>
      </pc:sldChg>
      <pc:sldChg chg="addSp delSp modSp add mod ord">
        <pc:chgData name="Athulya P" userId="65b200615b878222" providerId="LiveId" clId="{EEE38318-6A0A-4A0D-9C87-0D33E38846E3}" dt="2024-05-05T05:17:56.087" v="91" actId="255"/>
        <pc:sldMkLst>
          <pc:docMk/>
          <pc:sldMk cId="1338114076" sldId="267"/>
        </pc:sldMkLst>
        <pc:spChg chg="mod">
          <ac:chgData name="Athulya P" userId="65b200615b878222" providerId="LiveId" clId="{EEE38318-6A0A-4A0D-9C87-0D33E38846E3}" dt="2024-05-05T05:16:31.622" v="82" actId="1076"/>
          <ac:spMkLst>
            <pc:docMk/>
            <pc:sldMk cId="1338114076" sldId="267"/>
            <ac:spMk id="2" creationId="{00000000-0000-0000-0000-000000000000}"/>
          </ac:spMkLst>
        </pc:spChg>
        <pc:spChg chg="mod">
          <ac:chgData name="Athulya P" userId="65b200615b878222" providerId="LiveId" clId="{EEE38318-6A0A-4A0D-9C87-0D33E38846E3}" dt="2024-05-05T05:16:59.540" v="84" actId="1076"/>
          <ac:spMkLst>
            <pc:docMk/>
            <pc:sldMk cId="1338114076" sldId="267"/>
            <ac:spMk id="3" creationId="{00000000-0000-0000-0000-000000000000}"/>
          </ac:spMkLst>
        </pc:spChg>
        <pc:spChg chg="add del mod">
          <ac:chgData name="Athulya P" userId="65b200615b878222" providerId="LiveId" clId="{EEE38318-6A0A-4A0D-9C87-0D33E38846E3}" dt="2024-05-05T05:17:09.879" v="86" actId="478"/>
          <ac:spMkLst>
            <pc:docMk/>
            <pc:sldMk cId="1338114076" sldId="267"/>
            <ac:spMk id="6" creationId="{00000000-0000-0000-0000-000000000000}"/>
          </ac:spMkLst>
        </pc:spChg>
        <pc:spChg chg="mod">
          <ac:chgData name="Athulya P" userId="65b200615b878222" providerId="LiveId" clId="{EEE38318-6A0A-4A0D-9C87-0D33E38846E3}" dt="2024-05-05T05:17:56.087" v="91" actId="255"/>
          <ac:spMkLst>
            <pc:docMk/>
            <pc:sldMk cId="1338114076" sldId="267"/>
            <ac:spMk id="12" creationId="{00000000-0000-0000-0000-000000000000}"/>
          </ac:spMkLst>
        </pc:spChg>
        <pc:spChg chg="add del mod">
          <ac:chgData name="Athulya P" userId="65b200615b878222" providerId="LiveId" clId="{EEE38318-6A0A-4A0D-9C87-0D33E38846E3}" dt="2024-05-05T05:16:05.520" v="79"/>
          <ac:spMkLst>
            <pc:docMk/>
            <pc:sldMk cId="1338114076" sldId="267"/>
            <ac:spMk id="1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7"/>
          <p:cNvGrpSpPr/>
          <p:nvPr/>
        </p:nvGrpSpPr>
        <p:grpSpPr>
          <a:xfrm>
            <a:off x="0" y="7109187"/>
            <a:ext cx="11842469" cy="3177813"/>
            <a:chOff x="0" y="0"/>
            <a:chExt cx="9357013" cy="2510865"/>
          </a:xfrm>
        </p:grpSpPr>
        <p:sp>
          <p:nvSpPr>
            <p:cNvPr id="8" name="Freeform 8"/>
            <p:cNvSpPr/>
            <p:nvPr/>
          </p:nvSpPr>
          <p:spPr>
            <a:xfrm>
              <a:off x="0" y="0"/>
              <a:ext cx="9357013" cy="2510865"/>
            </a:xfrm>
            <a:custGeom>
              <a:avLst/>
              <a:gdLst/>
              <a:ahLst/>
              <a:cxnLst/>
              <a:rect l="l" t="t" r="r" b="b"/>
              <a:pathLst>
                <a:path w="9357013" h="2510865">
                  <a:moveTo>
                    <a:pt x="0" y="0"/>
                  </a:moveTo>
                  <a:lnTo>
                    <a:pt x="9357013" y="0"/>
                  </a:lnTo>
                  <a:lnTo>
                    <a:pt x="9357013" y="2510865"/>
                  </a:lnTo>
                  <a:lnTo>
                    <a:pt x="0" y="2510865"/>
                  </a:lnTo>
                  <a:close/>
                </a:path>
              </a:pathLst>
            </a:custGeom>
            <a:solidFill>
              <a:srgbClr val="F6F6F6"/>
            </a:solidFill>
          </p:spPr>
          <p:txBody>
            <a:bodyPr/>
            <a:lstStyle/>
            <a:p>
              <a:endParaRPr lang="en-US"/>
            </a:p>
          </p:txBody>
        </p:sp>
        <p:sp>
          <p:nvSpPr>
            <p:cNvPr id="9" name="TextBox 9"/>
            <p:cNvSpPr txBox="1"/>
            <p:nvPr/>
          </p:nvSpPr>
          <p:spPr>
            <a:xfrm>
              <a:off x="0" y="-38100"/>
              <a:ext cx="9357013" cy="2548965"/>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609914" y="0"/>
            <a:ext cx="1694792" cy="10287000"/>
            <a:chOff x="0" y="0"/>
            <a:chExt cx="446365" cy="2709333"/>
          </a:xfrm>
        </p:grpSpPr>
        <p:sp>
          <p:nvSpPr>
            <p:cNvPr id="14" name="Freeform 14"/>
            <p:cNvSpPr/>
            <p:nvPr/>
          </p:nvSpPr>
          <p:spPr>
            <a:xfrm>
              <a:off x="0" y="0"/>
              <a:ext cx="446365" cy="2709333"/>
            </a:xfrm>
            <a:custGeom>
              <a:avLst/>
              <a:gdLst/>
              <a:ahLst/>
              <a:cxnLst/>
              <a:rect l="l" t="t" r="r" b="b"/>
              <a:pathLst>
                <a:path w="446365" h="2709333">
                  <a:moveTo>
                    <a:pt x="223183" y="0"/>
                  </a:moveTo>
                  <a:lnTo>
                    <a:pt x="223183" y="0"/>
                  </a:lnTo>
                  <a:cubicBezTo>
                    <a:pt x="282374" y="0"/>
                    <a:pt x="339142" y="23514"/>
                    <a:pt x="380996" y="65369"/>
                  </a:cubicBezTo>
                  <a:cubicBezTo>
                    <a:pt x="422851" y="107224"/>
                    <a:pt x="446365" y="163991"/>
                    <a:pt x="446365" y="223183"/>
                  </a:cubicBezTo>
                  <a:lnTo>
                    <a:pt x="446365" y="2486151"/>
                  </a:lnTo>
                  <a:cubicBezTo>
                    <a:pt x="446365" y="2609411"/>
                    <a:pt x="346443" y="2709333"/>
                    <a:pt x="223183" y="2709333"/>
                  </a:cubicBezTo>
                  <a:lnTo>
                    <a:pt x="223183" y="2709333"/>
                  </a:lnTo>
                  <a:cubicBezTo>
                    <a:pt x="99922" y="2709333"/>
                    <a:pt x="0" y="2609411"/>
                    <a:pt x="0" y="2486151"/>
                  </a:cubicBezTo>
                  <a:lnTo>
                    <a:pt x="0" y="223183"/>
                  </a:lnTo>
                  <a:cubicBezTo>
                    <a:pt x="0" y="99922"/>
                    <a:pt x="99922" y="0"/>
                    <a:pt x="223183" y="0"/>
                  </a:cubicBezTo>
                  <a:close/>
                </a:path>
              </a:pathLst>
            </a:custGeom>
            <a:solidFill>
              <a:srgbClr val="0345E4"/>
            </a:solidFill>
          </p:spPr>
          <p:txBody>
            <a:bodyPr/>
            <a:lstStyle/>
            <a:p>
              <a:endParaRPr lang="en-US"/>
            </a:p>
          </p:txBody>
        </p:sp>
        <p:sp>
          <p:nvSpPr>
            <p:cNvPr id="15" name="TextBox 15"/>
            <p:cNvSpPr txBox="1"/>
            <p:nvPr/>
          </p:nvSpPr>
          <p:spPr>
            <a:xfrm>
              <a:off x="0" y="-38100"/>
              <a:ext cx="446365" cy="2747433"/>
            </a:xfrm>
            <a:prstGeom prst="rect">
              <a:avLst/>
            </a:prstGeom>
          </p:spPr>
          <p:txBody>
            <a:bodyPr lIns="50800" tIns="50800" rIns="50800" bIns="50800" rtlCol="0" anchor="ctr"/>
            <a:lstStyle/>
            <a:p>
              <a:pPr algn="ctr">
                <a:lnSpc>
                  <a:spcPts val="2659"/>
                </a:lnSpc>
              </a:pPr>
              <a:endParaRPr/>
            </a:p>
          </p:txBody>
        </p:sp>
      </p:grpSp>
      <p:sp>
        <p:nvSpPr>
          <p:cNvPr id="20" name="TextBox 20"/>
          <p:cNvSpPr txBox="1"/>
          <p:nvPr/>
        </p:nvSpPr>
        <p:spPr>
          <a:xfrm>
            <a:off x="1917570" y="2355015"/>
            <a:ext cx="8795646" cy="4616648"/>
          </a:xfrm>
          <a:prstGeom prst="rect">
            <a:avLst/>
          </a:prstGeom>
        </p:spPr>
        <p:txBody>
          <a:bodyPr lIns="0" tIns="0" rIns="0" bIns="0" rtlCol="0" anchor="t">
            <a:spAutoFit/>
          </a:bodyPr>
          <a:lstStyle/>
          <a:p>
            <a:pPr>
              <a:lnSpc>
                <a:spcPts val="11960"/>
              </a:lnSpc>
            </a:pPr>
            <a:r>
              <a:rPr lang="en-US" sz="8800" dirty="0">
                <a:solidFill>
                  <a:srgbClr val="000000"/>
                </a:solidFill>
                <a:latin typeface="Elephant" panose="02020904090505020303" pitchFamily="18" charset="0"/>
              </a:rPr>
              <a:t>AMAZON SALES ANALYSIS</a:t>
            </a:r>
          </a:p>
        </p:txBody>
      </p:sp>
      <p:sp>
        <p:nvSpPr>
          <p:cNvPr id="24" name="TextBox 24"/>
          <p:cNvSpPr txBox="1"/>
          <p:nvPr/>
        </p:nvSpPr>
        <p:spPr>
          <a:xfrm>
            <a:off x="5802457" y="7770511"/>
            <a:ext cx="4927699" cy="397032"/>
          </a:xfrm>
          <a:prstGeom prst="rect">
            <a:avLst/>
          </a:prstGeom>
        </p:spPr>
        <p:txBody>
          <a:bodyPr lIns="0" tIns="0" rIns="0" bIns="0" rtlCol="0" anchor="t">
            <a:spAutoFit/>
          </a:bodyPr>
          <a:lstStyle/>
          <a:p>
            <a:pPr algn="ctr">
              <a:lnSpc>
                <a:spcPts val="3359"/>
              </a:lnSpc>
              <a:spcBef>
                <a:spcPct val="0"/>
              </a:spcBef>
            </a:pPr>
            <a:r>
              <a:rPr lang="en-US" sz="2399" b="1" dirty="0">
                <a:solidFill>
                  <a:srgbClr val="000000"/>
                </a:solidFill>
                <a:latin typeface="Arial" panose="020B0604020202020204" pitchFamily="34" charset="0"/>
                <a:cs typeface="Arial" panose="020B0604020202020204" pitchFamily="34" charset="0"/>
              </a:rPr>
              <a:t>PRESENTED BY – ATHULYA P</a:t>
            </a:r>
          </a:p>
        </p:txBody>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AFC1D0"/>
        </a:solidFill>
        <a:effectLst/>
      </p:bgPr>
    </p:bg>
    <p:spTree>
      <p:nvGrpSpPr>
        <p:cNvPr id="1" name=""/>
        <p:cNvGrpSpPr/>
        <p:nvPr/>
      </p:nvGrpSpPr>
      <p:grpSpPr>
        <a:xfrm>
          <a:off x="0" y="0"/>
          <a:ext cx="0" cy="0"/>
          <a:chOff x="0" y="0"/>
          <a:chExt cx="0" cy="0"/>
        </a:xfrm>
      </p:grpSpPr>
      <p:sp>
        <p:nvSpPr>
          <p:cNvPr id="6" name="AutoShape 6"/>
          <p:cNvSpPr/>
          <p:nvPr/>
        </p:nvSpPr>
        <p:spPr>
          <a:xfrm>
            <a:off x="1728115" y="3588561"/>
            <a:ext cx="7415885" cy="0"/>
          </a:xfrm>
          <a:prstGeom prst="line">
            <a:avLst/>
          </a:prstGeom>
          <a:ln w="28575" cap="rnd">
            <a:solidFill>
              <a:srgbClr val="2C273F"/>
            </a:solidFill>
            <a:prstDash val="solid"/>
            <a:headEnd type="none" w="sm" len="sm"/>
            <a:tailEnd type="none" w="sm" len="sm"/>
          </a:ln>
        </p:spPr>
        <p:txBody>
          <a:bodyPr/>
          <a:lstStyle/>
          <a:p>
            <a:endParaRPr lang="en-US"/>
          </a:p>
        </p:txBody>
      </p:sp>
      <p:sp>
        <p:nvSpPr>
          <p:cNvPr id="12" name="TextBox 12"/>
          <p:cNvSpPr txBox="1"/>
          <p:nvPr/>
        </p:nvSpPr>
        <p:spPr>
          <a:xfrm>
            <a:off x="1352896" y="1680046"/>
            <a:ext cx="10817035" cy="1073657"/>
          </a:xfrm>
          <a:prstGeom prst="rect">
            <a:avLst/>
          </a:prstGeom>
        </p:spPr>
        <p:txBody>
          <a:bodyPr lIns="0" tIns="0" rIns="0" bIns="0" rtlCol="0" anchor="t">
            <a:spAutoFit/>
          </a:bodyPr>
          <a:lstStyle/>
          <a:p>
            <a:pPr>
              <a:lnSpc>
                <a:spcPts val="7655"/>
              </a:lnSpc>
            </a:pPr>
            <a:r>
              <a:rPr lang="en-US" sz="8799">
                <a:solidFill>
                  <a:srgbClr val="2C273F"/>
                </a:solidFill>
                <a:latin typeface="Paalalabas Wide"/>
              </a:rPr>
              <a:t>INTRODUCTION</a:t>
            </a:r>
          </a:p>
        </p:txBody>
      </p:sp>
      <p:sp>
        <p:nvSpPr>
          <p:cNvPr id="13" name="TextBox 13"/>
          <p:cNvSpPr txBox="1"/>
          <p:nvPr/>
        </p:nvSpPr>
        <p:spPr>
          <a:xfrm>
            <a:off x="1067170" y="4017299"/>
            <a:ext cx="8889808" cy="4542155"/>
          </a:xfrm>
          <a:prstGeom prst="rect">
            <a:avLst/>
          </a:prstGeom>
        </p:spPr>
        <p:txBody>
          <a:bodyPr lIns="0" tIns="0" rIns="0" bIns="0" rtlCol="0" anchor="t">
            <a:spAutoFit/>
          </a:bodyPr>
          <a:lstStyle/>
          <a:p>
            <a:pPr algn="just">
              <a:lnSpc>
                <a:spcPts val="4000"/>
              </a:lnSpc>
            </a:pPr>
            <a:r>
              <a:rPr lang="en-US" sz="3200" spc="-230">
                <a:solidFill>
                  <a:srgbClr val="0B1320"/>
                </a:solidFill>
                <a:latin typeface="Source Sans Pro Italics"/>
              </a:rPr>
              <a:t>Sales management has gained importance to meet increasing competition and the need for improved methods of distribution to reduce costs and increase profits. Sales management today is the most important function in a commercial and business enterprise. </a:t>
            </a:r>
          </a:p>
          <a:p>
            <a:pPr algn="just">
              <a:lnSpc>
                <a:spcPts val="4000"/>
              </a:lnSpc>
            </a:pPr>
            <a:endParaRPr lang="en-US" sz="3200" spc="-230">
              <a:solidFill>
                <a:srgbClr val="0B1320"/>
              </a:solidFill>
              <a:latin typeface="Source Sans Pro Italics"/>
            </a:endParaRPr>
          </a:p>
          <a:p>
            <a:pPr algn="just">
              <a:lnSpc>
                <a:spcPts val="4000"/>
              </a:lnSpc>
            </a:pPr>
            <a:r>
              <a:rPr lang="en-US" sz="3200" spc="-163">
                <a:solidFill>
                  <a:srgbClr val="0B1320"/>
                </a:solidFill>
                <a:latin typeface="Source Sans Pro Italics"/>
              </a:rPr>
              <a:t>             Sales analytics is the method by which sales data is collected and analyzed to improve sales performance and increase revenue.</a:t>
            </a:r>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FC1D0"/>
        </a:solidFill>
        <a:effectLst/>
      </p:bgPr>
    </p:bg>
    <p:spTree>
      <p:nvGrpSpPr>
        <p:cNvPr id="1" name=""/>
        <p:cNvGrpSpPr/>
        <p:nvPr/>
      </p:nvGrpSpPr>
      <p:grpSpPr>
        <a:xfrm>
          <a:off x="0" y="0"/>
          <a:ext cx="0" cy="0"/>
          <a:chOff x="0" y="0"/>
          <a:chExt cx="0" cy="0"/>
        </a:xfrm>
      </p:grpSpPr>
      <p:sp>
        <p:nvSpPr>
          <p:cNvPr id="2" name="Freeform 2"/>
          <p:cNvSpPr/>
          <p:nvPr/>
        </p:nvSpPr>
        <p:spPr>
          <a:xfrm>
            <a:off x="-1345613" y="-1923110"/>
            <a:ext cx="8671638" cy="8671638"/>
          </a:xfrm>
          <a:custGeom>
            <a:avLst/>
            <a:gdLst/>
            <a:ahLst/>
            <a:cxnLst/>
            <a:rect l="l" t="t" r="r" b="b"/>
            <a:pathLst>
              <a:path w="8671638" h="8671638">
                <a:moveTo>
                  <a:pt x="0" y="0"/>
                </a:moveTo>
                <a:lnTo>
                  <a:pt x="8671638" y="0"/>
                </a:lnTo>
                <a:lnTo>
                  <a:pt x="8671638" y="8671637"/>
                </a:lnTo>
                <a:lnTo>
                  <a:pt x="0" y="86716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990230" y="2154169"/>
            <a:ext cx="12468650" cy="12468650"/>
          </a:xfrm>
          <a:custGeom>
            <a:avLst/>
            <a:gdLst/>
            <a:ahLst/>
            <a:cxnLst/>
            <a:rect l="l" t="t" r="r" b="b"/>
            <a:pathLst>
              <a:path w="12468650" h="12468650">
                <a:moveTo>
                  <a:pt x="0" y="0"/>
                </a:moveTo>
                <a:lnTo>
                  <a:pt x="12468649" y="0"/>
                </a:lnTo>
                <a:lnTo>
                  <a:pt x="12468649" y="12468650"/>
                </a:lnTo>
                <a:lnTo>
                  <a:pt x="0" y="1246865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Freeform 5"/>
          <p:cNvSpPr/>
          <p:nvPr/>
        </p:nvSpPr>
        <p:spPr>
          <a:xfrm>
            <a:off x="13500230" y="5951181"/>
            <a:ext cx="8671638" cy="8671638"/>
          </a:xfrm>
          <a:custGeom>
            <a:avLst/>
            <a:gdLst/>
            <a:ahLst/>
            <a:cxnLst/>
            <a:rect l="l" t="t" r="r" b="b"/>
            <a:pathLst>
              <a:path w="8671638" h="8671638">
                <a:moveTo>
                  <a:pt x="0" y="0"/>
                </a:moveTo>
                <a:lnTo>
                  <a:pt x="8671637" y="0"/>
                </a:lnTo>
                <a:lnTo>
                  <a:pt x="8671637" y="8671638"/>
                </a:lnTo>
                <a:lnTo>
                  <a:pt x="0" y="86716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AutoShape 6"/>
          <p:cNvSpPr/>
          <p:nvPr/>
        </p:nvSpPr>
        <p:spPr>
          <a:xfrm>
            <a:off x="1490104" y="3348943"/>
            <a:ext cx="5835871" cy="20238"/>
          </a:xfrm>
          <a:prstGeom prst="line">
            <a:avLst/>
          </a:prstGeom>
          <a:ln w="28575" cap="rnd">
            <a:solidFill>
              <a:srgbClr val="2C273F"/>
            </a:solidFill>
            <a:prstDash val="solid"/>
            <a:headEnd type="none" w="sm" len="sm"/>
            <a:tailEnd type="none" w="sm" len="sm"/>
          </a:ln>
        </p:spPr>
        <p:txBody>
          <a:bodyPr/>
          <a:lstStyle/>
          <a:p>
            <a:endParaRPr lang="en-US"/>
          </a:p>
        </p:txBody>
      </p:sp>
      <p:sp>
        <p:nvSpPr>
          <p:cNvPr id="12" name="TextBox 12"/>
          <p:cNvSpPr txBox="1"/>
          <p:nvPr/>
        </p:nvSpPr>
        <p:spPr>
          <a:xfrm>
            <a:off x="1537684" y="1077306"/>
            <a:ext cx="9940735" cy="2045207"/>
          </a:xfrm>
          <a:prstGeom prst="rect">
            <a:avLst/>
          </a:prstGeom>
        </p:spPr>
        <p:txBody>
          <a:bodyPr lIns="0" tIns="0" rIns="0" bIns="0" rtlCol="0" anchor="t">
            <a:spAutoFit/>
          </a:bodyPr>
          <a:lstStyle/>
          <a:p>
            <a:pPr>
              <a:lnSpc>
                <a:spcPts val="7655"/>
              </a:lnSpc>
            </a:pPr>
            <a:r>
              <a:rPr lang="en-US" sz="8799">
                <a:solidFill>
                  <a:srgbClr val="2C273F"/>
                </a:solidFill>
                <a:latin typeface="Paalalabas Wide"/>
              </a:rPr>
              <a:t>PROBLEM STATEMENT</a:t>
            </a:r>
          </a:p>
        </p:txBody>
      </p:sp>
      <p:sp>
        <p:nvSpPr>
          <p:cNvPr id="13" name="TextBox 13"/>
          <p:cNvSpPr txBox="1"/>
          <p:nvPr/>
        </p:nvSpPr>
        <p:spPr>
          <a:xfrm>
            <a:off x="1028700" y="4161454"/>
            <a:ext cx="8246073" cy="2801620"/>
          </a:xfrm>
          <a:prstGeom prst="rect">
            <a:avLst/>
          </a:prstGeom>
        </p:spPr>
        <p:txBody>
          <a:bodyPr lIns="0" tIns="0" rIns="0" bIns="0" rtlCol="0" anchor="t">
            <a:spAutoFit/>
          </a:bodyPr>
          <a:lstStyle/>
          <a:p>
            <a:pPr algn="just">
              <a:lnSpc>
                <a:spcPts val="3680"/>
              </a:lnSpc>
            </a:pPr>
            <a:r>
              <a:rPr lang="en-US" sz="3200" spc="96">
                <a:solidFill>
                  <a:srgbClr val="0B1320"/>
                </a:solidFill>
                <a:latin typeface="Source Sans Pro Italics"/>
              </a:rPr>
              <a:t>Have to conduct a detailed year-wise analysis of Amazon sales data to understand sales trends by identifying key metrics and other factors and show the meaningful relationship between attributes.</a:t>
            </a:r>
          </a:p>
          <a:p>
            <a:pPr algn="just">
              <a:lnSpc>
                <a:spcPts val="3680"/>
              </a:lnSpc>
            </a:pPr>
            <a:endParaRPr lang="en-US" sz="3200" spc="96">
              <a:solidFill>
                <a:srgbClr val="0B1320"/>
              </a:solidFill>
              <a:latin typeface="Source Sans Pro Italics"/>
            </a:endParaRP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4683C25-4CCF-CF5D-4356-DFC7A53A7A0C}"/>
              </a:ext>
            </a:extLst>
          </p:cNvPr>
          <p:cNvSpPr txBox="1"/>
          <p:nvPr/>
        </p:nvSpPr>
        <p:spPr>
          <a:xfrm>
            <a:off x="5105400" y="495300"/>
            <a:ext cx="8915400" cy="1446550"/>
          </a:xfrm>
          <a:prstGeom prst="rect">
            <a:avLst/>
          </a:prstGeom>
          <a:noFill/>
        </p:spPr>
        <p:txBody>
          <a:bodyPr wrap="square" rtlCol="0">
            <a:spAutoFit/>
          </a:bodyPr>
          <a:lstStyle/>
          <a:p>
            <a:pPr algn="ctr"/>
            <a:r>
              <a:rPr lang="en-US" sz="8800" b="1" dirty="0">
                <a:latin typeface="Algerian" panose="04020705040A02060702" pitchFamily="82" charset="0"/>
              </a:rPr>
              <a:t>MY DASHBOARD</a:t>
            </a:r>
            <a:endParaRPr lang="en-IN" sz="8800" b="1" dirty="0">
              <a:latin typeface="Algerian" panose="04020705040A02060702" pitchFamily="82" charset="0"/>
            </a:endParaRPr>
          </a:p>
        </p:txBody>
      </p:sp>
      <p:pic>
        <p:nvPicPr>
          <p:cNvPr id="6" name="Picture 5">
            <a:extLst>
              <a:ext uri="{FF2B5EF4-FFF2-40B4-BE49-F238E27FC236}">
                <a16:creationId xmlns:a16="http://schemas.microsoft.com/office/drawing/2014/main" id="{8D353656-C5FD-2BFC-F369-C9345730DE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14500"/>
            <a:ext cx="18287999" cy="8686799"/>
          </a:xfrm>
          <a:prstGeom prst="rect">
            <a:avLst/>
          </a:prstGeom>
        </p:spPr>
      </p:pic>
    </p:spTree>
    <p:extLst>
      <p:ext uri="{BB962C8B-B14F-4D97-AF65-F5344CB8AC3E}">
        <p14:creationId xmlns:p14="http://schemas.microsoft.com/office/powerpoint/2010/main" val="1372242829"/>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10800000">
            <a:off x="1028700" y="9239250"/>
            <a:ext cx="16221216" cy="0"/>
          </a:xfrm>
          <a:prstGeom prst="line">
            <a:avLst/>
          </a:prstGeom>
          <a:ln w="38100" cap="flat">
            <a:solidFill>
              <a:srgbClr val="000000"/>
            </a:solidFill>
            <a:prstDash val="solid"/>
            <a:headEnd type="diamond" w="lg" len="lg"/>
            <a:tailEnd type="none" w="sm" len="sm"/>
          </a:ln>
        </p:spPr>
        <p:txBody>
          <a:bodyPr/>
          <a:lstStyle/>
          <a:p>
            <a:endParaRPr lang="en-US"/>
          </a:p>
        </p:txBody>
      </p:sp>
      <p:sp>
        <p:nvSpPr>
          <p:cNvPr id="3" name="AutoShape 3"/>
          <p:cNvSpPr/>
          <p:nvPr/>
        </p:nvSpPr>
        <p:spPr>
          <a:xfrm rot="-10800000">
            <a:off x="4961425" y="990600"/>
            <a:ext cx="12246450" cy="0"/>
          </a:xfrm>
          <a:prstGeom prst="line">
            <a:avLst/>
          </a:prstGeom>
          <a:ln w="38100" cap="flat">
            <a:solidFill>
              <a:srgbClr val="000000"/>
            </a:solidFill>
            <a:prstDash val="solid"/>
            <a:headEnd type="diamond" w="lg" len="lg"/>
            <a:tailEnd type="none" w="sm" len="sm"/>
          </a:ln>
        </p:spPr>
        <p:txBody>
          <a:bodyPr/>
          <a:lstStyle/>
          <a:p>
            <a:endParaRPr lang="en-US"/>
          </a:p>
        </p:txBody>
      </p:sp>
      <p:grpSp>
        <p:nvGrpSpPr>
          <p:cNvPr id="4" name="Group 4"/>
          <p:cNvGrpSpPr/>
          <p:nvPr/>
        </p:nvGrpSpPr>
        <p:grpSpPr>
          <a:xfrm>
            <a:off x="323886" y="647701"/>
            <a:ext cx="5638801" cy="4359701"/>
            <a:chOff x="0" y="0"/>
            <a:chExt cx="816877" cy="707379"/>
          </a:xfrm>
        </p:grpSpPr>
        <p:sp>
          <p:nvSpPr>
            <p:cNvPr id="5" name="Freeform 5"/>
            <p:cNvSpPr/>
            <p:nvPr/>
          </p:nvSpPr>
          <p:spPr>
            <a:xfrm>
              <a:off x="0" y="0"/>
              <a:ext cx="816877" cy="707379"/>
            </a:xfrm>
            <a:custGeom>
              <a:avLst/>
              <a:gdLst/>
              <a:ahLst/>
              <a:cxnLst/>
              <a:rect l="l" t="t" r="r" b="b"/>
              <a:pathLst>
                <a:path w="816877" h="707379">
                  <a:moveTo>
                    <a:pt x="816877" y="353690"/>
                  </a:moveTo>
                  <a:lnTo>
                    <a:pt x="613677" y="707379"/>
                  </a:lnTo>
                  <a:lnTo>
                    <a:pt x="203200" y="707379"/>
                  </a:lnTo>
                  <a:lnTo>
                    <a:pt x="0" y="353690"/>
                  </a:lnTo>
                  <a:lnTo>
                    <a:pt x="203200" y="0"/>
                  </a:lnTo>
                  <a:lnTo>
                    <a:pt x="613677" y="0"/>
                  </a:lnTo>
                  <a:lnTo>
                    <a:pt x="816877" y="353690"/>
                  </a:lnTo>
                  <a:close/>
                </a:path>
              </a:pathLst>
            </a:custGeom>
            <a:solidFill>
              <a:srgbClr val="004AAD"/>
            </a:solidFill>
          </p:spPr>
          <p:txBody>
            <a:bodyPr/>
            <a:lstStyle/>
            <a:p>
              <a:endParaRPr lang="en-US"/>
            </a:p>
          </p:txBody>
        </p:sp>
        <p:sp>
          <p:nvSpPr>
            <p:cNvPr id="6" name="TextBox 6"/>
            <p:cNvSpPr txBox="1"/>
            <p:nvPr/>
          </p:nvSpPr>
          <p:spPr>
            <a:xfrm>
              <a:off x="114300" y="-66675"/>
              <a:ext cx="588277" cy="774054"/>
            </a:xfrm>
            <a:prstGeom prst="rect">
              <a:avLst/>
            </a:prstGeom>
          </p:spPr>
          <p:txBody>
            <a:bodyPr lIns="50800" tIns="50800" rIns="50800" bIns="50800" rtlCol="0" anchor="ctr"/>
            <a:lstStyle/>
            <a:p>
              <a:pPr algn="ctr">
                <a:lnSpc>
                  <a:spcPts val="3640"/>
                </a:lnSpc>
              </a:pPr>
              <a:endParaRPr/>
            </a:p>
          </p:txBody>
        </p:sp>
      </p:grpSp>
      <p:grpSp>
        <p:nvGrpSpPr>
          <p:cNvPr id="7" name="Group 7"/>
          <p:cNvGrpSpPr/>
          <p:nvPr/>
        </p:nvGrpSpPr>
        <p:grpSpPr>
          <a:xfrm>
            <a:off x="323886" y="5167745"/>
            <a:ext cx="5638801" cy="3911161"/>
            <a:chOff x="0" y="0"/>
            <a:chExt cx="816877" cy="707379"/>
          </a:xfrm>
        </p:grpSpPr>
        <p:sp>
          <p:nvSpPr>
            <p:cNvPr id="8" name="Freeform 8"/>
            <p:cNvSpPr/>
            <p:nvPr/>
          </p:nvSpPr>
          <p:spPr>
            <a:xfrm>
              <a:off x="0" y="0"/>
              <a:ext cx="816877" cy="707379"/>
            </a:xfrm>
            <a:custGeom>
              <a:avLst/>
              <a:gdLst/>
              <a:ahLst/>
              <a:cxnLst/>
              <a:rect l="l" t="t" r="r" b="b"/>
              <a:pathLst>
                <a:path w="816877" h="707379">
                  <a:moveTo>
                    <a:pt x="816877" y="353690"/>
                  </a:moveTo>
                  <a:lnTo>
                    <a:pt x="613677" y="707379"/>
                  </a:lnTo>
                  <a:lnTo>
                    <a:pt x="203200" y="707379"/>
                  </a:lnTo>
                  <a:lnTo>
                    <a:pt x="0" y="353690"/>
                  </a:lnTo>
                  <a:lnTo>
                    <a:pt x="203200" y="0"/>
                  </a:lnTo>
                  <a:lnTo>
                    <a:pt x="613677" y="0"/>
                  </a:lnTo>
                  <a:lnTo>
                    <a:pt x="816877" y="353690"/>
                  </a:lnTo>
                  <a:close/>
                </a:path>
              </a:pathLst>
            </a:custGeom>
            <a:solidFill>
              <a:srgbClr val="004AAD"/>
            </a:solidFill>
          </p:spPr>
          <p:txBody>
            <a:bodyPr/>
            <a:lstStyle/>
            <a:p>
              <a:endParaRPr lang="en-US"/>
            </a:p>
          </p:txBody>
        </p:sp>
        <p:sp>
          <p:nvSpPr>
            <p:cNvPr id="9" name="TextBox 9"/>
            <p:cNvSpPr txBox="1"/>
            <p:nvPr/>
          </p:nvSpPr>
          <p:spPr>
            <a:xfrm>
              <a:off x="114300" y="-66675"/>
              <a:ext cx="588277" cy="774054"/>
            </a:xfrm>
            <a:prstGeom prst="rect">
              <a:avLst/>
            </a:prstGeom>
          </p:spPr>
          <p:txBody>
            <a:bodyPr lIns="50800" tIns="50800" rIns="50800" bIns="50800" rtlCol="0" anchor="ctr"/>
            <a:lstStyle/>
            <a:p>
              <a:pPr algn="ctr">
                <a:lnSpc>
                  <a:spcPts val="3640"/>
                </a:lnSpc>
              </a:pPr>
              <a:endParaRPr/>
            </a:p>
          </p:txBody>
        </p:sp>
      </p:grpSp>
      <p:sp>
        <p:nvSpPr>
          <p:cNvPr id="10" name="TextBox 10"/>
          <p:cNvSpPr txBox="1"/>
          <p:nvPr/>
        </p:nvSpPr>
        <p:spPr>
          <a:xfrm>
            <a:off x="8657242" y="267218"/>
            <a:ext cx="6572084" cy="742432"/>
          </a:xfrm>
          <a:prstGeom prst="rect">
            <a:avLst/>
          </a:prstGeom>
        </p:spPr>
        <p:txBody>
          <a:bodyPr lIns="0" tIns="0" rIns="0" bIns="0" rtlCol="0" anchor="t">
            <a:spAutoFit/>
          </a:bodyPr>
          <a:lstStyle/>
          <a:p>
            <a:pPr>
              <a:lnSpc>
                <a:spcPts val="5604"/>
              </a:lnSpc>
            </a:pPr>
            <a:r>
              <a:rPr lang="en-US" sz="5604" dirty="0">
                <a:solidFill>
                  <a:srgbClr val="004AAD"/>
                </a:solidFill>
                <a:latin typeface="Antonio Bold"/>
              </a:rPr>
              <a:t>INSIGHTS GENERATED</a:t>
            </a:r>
          </a:p>
        </p:txBody>
      </p:sp>
      <p:sp>
        <p:nvSpPr>
          <p:cNvPr id="11" name="TextBox 11"/>
          <p:cNvSpPr txBox="1"/>
          <p:nvPr/>
        </p:nvSpPr>
        <p:spPr>
          <a:xfrm>
            <a:off x="7382379" y="1485265"/>
            <a:ext cx="9121810" cy="8557214"/>
          </a:xfrm>
          <a:prstGeom prst="rect">
            <a:avLst/>
          </a:prstGeom>
        </p:spPr>
        <p:txBody>
          <a:bodyPr wrap="square" lIns="0" tIns="0" rIns="0" bIns="0" rtlCol="0" anchor="t">
            <a:spAutoFit/>
          </a:bodyPr>
          <a:lstStyle/>
          <a:p>
            <a:pPr algn="just">
              <a:lnSpc>
                <a:spcPts val="3640"/>
              </a:lnSpc>
            </a:pPr>
            <a:endParaRPr dirty="0"/>
          </a:p>
          <a:p>
            <a:pPr marL="561344" lvl="1" indent="-280672" algn="just">
              <a:lnSpc>
                <a:spcPts val="3640"/>
              </a:lnSpc>
              <a:buFont typeface="Arial"/>
              <a:buChar char="•"/>
            </a:pPr>
            <a:r>
              <a:rPr lang="en-US" sz="2600" dirty="0">
                <a:solidFill>
                  <a:srgbClr val="000000"/>
                </a:solidFill>
                <a:latin typeface="Poppins Bold"/>
              </a:rPr>
              <a:t>Top 5 Gross Profit Margin Categories</a:t>
            </a:r>
            <a:r>
              <a:rPr lang="en-US" sz="2600" dirty="0">
                <a:solidFill>
                  <a:srgbClr val="000000"/>
                </a:solidFill>
                <a:latin typeface="Poppins Semi-Bold"/>
              </a:rPr>
              <a:t>:</a:t>
            </a:r>
          </a:p>
          <a:p>
            <a:pPr algn="just">
              <a:lnSpc>
                <a:spcPts val="3640"/>
              </a:lnSpc>
            </a:pPr>
            <a:r>
              <a:rPr lang="en-US" sz="2600" dirty="0">
                <a:solidFill>
                  <a:srgbClr val="000000"/>
                </a:solidFill>
                <a:latin typeface="Poppins"/>
              </a:rPr>
              <a:t>     Cosmetics, Households, Office Supplies, Clothes, </a:t>
            </a:r>
          </a:p>
          <a:p>
            <a:pPr algn="just">
              <a:lnSpc>
                <a:spcPts val="3640"/>
              </a:lnSpc>
            </a:pPr>
            <a:r>
              <a:rPr lang="en-US" sz="2600" dirty="0">
                <a:solidFill>
                  <a:srgbClr val="000000"/>
                </a:solidFill>
                <a:latin typeface="Poppins"/>
              </a:rPr>
              <a:t>     and Baby Food are the top-performing categories in </a:t>
            </a:r>
          </a:p>
          <a:p>
            <a:pPr algn="just">
              <a:lnSpc>
                <a:spcPts val="3640"/>
              </a:lnSpc>
            </a:pPr>
            <a:r>
              <a:rPr lang="en-US" sz="2600" dirty="0">
                <a:solidFill>
                  <a:srgbClr val="000000"/>
                </a:solidFill>
                <a:latin typeface="Poppins"/>
              </a:rPr>
              <a:t>     terms of gross profit margin.</a:t>
            </a:r>
          </a:p>
          <a:p>
            <a:pPr algn="just">
              <a:lnSpc>
                <a:spcPts val="3640"/>
              </a:lnSpc>
            </a:pPr>
            <a:endParaRPr lang="en-US" sz="2600" dirty="0">
              <a:solidFill>
                <a:srgbClr val="000000"/>
              </a:solidFill>
              <a:latin typeface="Poppins"/>
            </a:endParaRPr>
          </a:p>
          <a:p>
            <a:pPr marL="561344" lvl="1" indent="-280672" algn="just">
              <a:lnSpc>
                <a:spcPts val="3640"/>
              </a:lnSpc>
              <a:buFont typeface="Arial"/>
              <a:buChar char="•"/>
            </a:pPr>
            <a:r>
              <a:rPr lang="en-US" sz="2600" dirty="0">
                <a:solidFill>
                  <a:srgbClr val="000000"/>
                </a:solidFill>
                <a:latin typeface="Poppins Bold"/>
              </a:rPr>
              <a:t>Profit Percentage by Sales Channels:</a:t>
            </a:r>
          </a:p>
          <a:p>
            <a:pPr algn="just">
              <a:lnSpc>
                <a:spcPts val="3640"/>
              </a:lnSpc>
            </a:pPr>
            <a:r>
              <a:rPr lang="en-US" sz="2600" dirty="0">
                <a:solidFill>
                  <a:srgbClr val="000000"/>
                </a:solidFill>
                <a:latin typeface="Poppins"/>
              </a:rPr>
              <a:t>    Online sales contribute to 44% of the total profit, </a:t>
            </a:r>
          </a:p>
          <a:p>
            <a:pPr algn="just">
              <a:lnSpc>
                <a:spcPts val="3640"/>
              </a:lnSpc>
            </a:pPr>
            <a:r>
              <a:rPr lang="en-US" sz="2600" dirty="0">
                <a:solidFill>
                  <a:srgbClr val="000000"/>
                </a:solidFill>
                <a:latin typeface="Poppins"/>
              </a:rPr>
              <a:t>    while offline sales contribute to the remaining 56%.</a:t>
            </a:r>
          </a:p>
          <a:p>
            <a:pPr marL="532362" lvl="1" indent="-266181" algn="just">
              <a:lnSpc>
                <a:spcPts val="3353"/>
              </a:lnSpc>
              <a:buFont typeface="Arial"/>
              <a:buChar char="•"/>
            </a:pPr>
            <a:r>
              <a:rPr lang="en-US" sz="2465" dirty="0">
                <a:solidFill>
                  <a:srgbClr val="000000"/>
                </a:solidFill>
                <a:latin typeface="Poppins Bold"/>
              </a:rPr>
              <a:t>Monthly Trends:</a:t>
            </a:r>
          </a:p>
          <a:p>
            <a:pPr algn="just">
              <a:lnSpc>
                <a:spcPts val="3217"/>
              </a:lnSpc>
            </a:pPr>
            <a:r>
              <a:rPr lang="en-US" sz="2365" spc="-130" dirty="0">
                <a:solidFill>
                  <a:srgbClr val="000000"/>
                </a:solidFill>
                <a:latin typeface="Poppins"/>
              </a:rPr>
              <a:t>     February, July, and November exhibit the highest number of </a:t>
            </a:r>
          </a:p>
          <a:p>
            <a:pPr algn="just">
              <a:lnSpc>
                <a:spcPts val="3217"/>
              </a:lnSpc>
            </a:pPr>
            <a:r>
              <a:rPr lang="en-US" sz="2365" spc="-130" dirty="0">
                <a:solidFill>
                  <a:srgbClr val="000000"/>
                </a:solidFill>
                <a:latin typeface="Poppins"/>
              </a:rPr>
              <a:t>     orders, while March, June, and August show the Lowest order   </a:t>
            </a:r>
          </a:p>
          <a:p>
            <a:pPr algn="just">
              <a:lnSpc>
                <a:spcPts val="3217"/>
              </a:lnSpc>
            </a:pPr>
            <a:r>
              <a:rPr lang="en-US" sz="2365" spc="-130" dirty="0">
                <a:solidFill>
                  <a:srgbClr val="000000"/>
                </a:solidFill>
                <a:latin typeface="Poppins"/>
              </a:rPr>
              <a:t>     volumes.</a:t>
            </a:r>
          </a:p>
          <a:p>
            <a:pPr algn="just">
              <a:lnSpc>
                <a:spcPts val="3452"/>
              </a:lnSpc>
            </a:pPr>
            <a:endParaRPr lang="en-US" sz="2365" spc="-130" dirty="0">
              <a:solidFill>
                <a:srgbClr val="000000"/>
              </a:solidFill>
              <a:latin typeface="Poppins"/>
            </a:endParaRPr>
          </a:p>
          <a:p>
            <a:pPr algn="just">
              <a:lnSpc>
                <a:spcPts val="3640"/>
              </a:lnSpc>
            </a:pPr>
            <a:endParaRPr lang="en-US" sz="2600" dirty="0">
              <a:solidFill>
                <a:srgbClr val="000000"/>
              </a:solidFill>
              <a:latin typeface="Poppins"/>
            </a:endParaRPr>
          </a:p>
          <a:p>
            <a:pPr algn="just">
              <a:lnSpc>
                <a:spcPts val="3640"/>
              </a:lnSpc>
            </a:pPr>
            <a:endParaRPr lang="en-US" sz="2600" dirty="0">
              <a:solidFill>
                <a:srgbClr val="000000"/>
              </a:solidFill>
              <a:latin typeface="Poppins"/>
            </a:endParaRPr>
          </a:p>
          <a:p>
            <a:pPr algn="just">
              <a:lnSpc>
                <a:spcPts val="3640"/>
              </a:lnSpc>
            </a:pPr>
            <a:endParaRPr lang="en-US" sz="2600" dirty="0">
              <a:solidFill>
                <a:srgbClr val="000000"/>
              </a:solidFill>
              <a:latin typeface="Poppins"/>
            </a:endParaRPr>
          </a:p>
          <a:p>
            <a:pPr algn="just">
              <a:lnSpc>
                <a:spcPts val="3640"/>
              </a:lnSpc>
            </a:pPr>
            <a:endParaRPr lang="en-US" sz="2600" dirty="0">
              <a:solidFill>
                <a:srgbClr val="000000"/>
              </a:solidFill>
              <a:latin typeface="Poppins"/>
            </a:endParaRPr>
          </a:p>
          <a:p>
            <a:pPr algn="just">
              <a:lnSpc>
                <a:spcPts val="3640"/>
              </a:lnSpc>
              <a:spcBef>
                <a:spcPct val="0"/>
              </a:spcBef>
            </a:pPr>
            <a:endParaRPr lang="en-US" sz="2600" dirty="0">
              <a:solidFill>
                <a:srgbClr val="000000"/>
              </a:solidFill>
              <a:latin typeface="Poppins"/>
            </a:endParaRPr>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10800000">
            <a:off x="1028700" y="9239250"/>
            <a:ext cx="16221216" cy="0"/>
          </a:xfrm>
          <a:prstGeom prst="line">
            <a:avLst/>
          </a:prstGeom>
          <a:ln w="38100" cap="flat">
            <a:solidFill>
              <a:srgbClr val="000000"/>
            </a:solidFill>
            <a:prstDash val="solid"/>
            <a:headEnd type="diamond" w="lg" len="lg"/>
            <a:tailEnd type="none" w="sm" len="sm"/>
          </a:ln>
        </p:spPr>
        <p:txBody>
          <a:bodyPr/>
          <a:lstStyle/>
          <a:p>
            <a:endParaRPr lang="en-US"/>
          </a:p>
        </p:txBody>
      </p:sp>
      <p:sp>
        <p:nvSpPr>
          <p:cNvPr id="3" name="AutoShape 3"/>
          <p:cNvSpPr/>
          <p:nvPr/>
        </p:nvSpPr>
        <p:spPr>
          <a:xfrm rot="-10800000">
            <a:off x="1428754" y="990600"/>
            <a:ext cx="15821161" cy="0"/>
          </a:xfrm>
          <a:prstGeom prst="line">
            <a:avLst/>
          </a:prstGeom>
          <a:ln w="38100" cap="flat">
            <a:solidFill>
              <a:srgbClr val="000000"/>
            </a:solidFill>
            <a:prstDash val="solid"/>
            <a:headEnd type="diamond" w="lg" len="lg"/>
            <a:tailEnd type="none" w="sm" len="sm"/>
          </a:ln>
        </p:spPr>
        <p:txBody>
          <a:bodyPr/>
          <a:lstStyle/>
          <a:p>
            <a:endParaRPr lang="en-US"/>
          </a:p>
        </p:txBody>
      </p:sp>
      <p:grpSp>
        <p:nvGrpSpPr>
          <p:cNvPr id="4" name="Group 4"/>
          <p:cNvGrpSpPr/>
          <p:nvPr/>
        </p:nvGrpSpPr>
        <p:grpSpPr>
          <a:xfrm>
            <a:off x="0" y="4919677"/>
            <a:ext cx="4964838" cy="4234327"/>
            <a:chOff x="0" y="0"/>
            <a:chExt cx="816877" cy="707379"/>
          </a:xfrm>
        </p:grpSpPr>
        <p:sp>
          <p:nvSpPr>
            <p:cNvPr id="5" name="Freeform 5"/>
            <p:cNvSpPr/>
            <p:nvPr/>
          </p:nvSpPr>
          <p:spPr>
            <a:xfrm>
              <a:off x="0" y="0"/>
              <a:ext cx="816877" cy="707379"/>
            </a:xfrm>
            <a:custGeom>
              <a:avLst/>
              <a:gdLst/>
              <a:ahLst/>
              <a:cxnLst/>
              <a:rect l="l" t="t" r="r" b="b"/>
              <a:pathLst>
                <a:path w="816877" h="707379">
                  <a:moveTo>
                    <a:pt x="816877" y="353690"/>
                  </a:moveTo>
                  <a:lnTo>
                    <a:pt x="613677" y="707379"/>
                  </a:lnTo>
                  <a:lnTo>
                    <a:pt x="203200" y="707379"/>
                  </a:lnTo>
                  <a:lnTo>
                    <a:pt x="0" y="353690"/>
                  </a:lnTo>
                  <a:lnTo>
                    <a:pt x="203200" y="0"/>
                  </a:lnTo>
                  <a:lnTo>
                    <a:pt x="613677" y="0"/>
                  </a:lnTo>
                  <a:lnTo>
                    <a:pt x="816877" y="353690"/>
                  </a:lnTo>
                  <a:close/>
                </a:path>
              </a:pathLst>
            </a:custGeom>
            <a:solidFill>
              <a:srgbClr val="004AAD"/>
            </a:solidFill>
          </p:spPr>
          <p:txBody>
            <a:bodyPr/>
            <a:lstStyle/>
            <a:p>
              <a:endParaRPr lang="en-US"/>
            </a:p>
          </p:txBody>
        </p:sp>
        <p:sp>
          <p:nvSpPr>
            <p:cNvPr id="6" name="TextBox 6"/>
            <p:cNvSpPr txBox="1"/>
            <p:nvPr/>
          </p:nvSpPr>
          <p:spPr>
            <a:xfrm>
              <a:off x="114300" y="-66675"/>
              <a:ext cx="588277" cy="774054"/>
            </a:xfrm>
            <a:prstGeom prst="rect">
              <a:avLst/>
            </a:prstGeom>
          </p:spPr>
          <p:txBody>
            <a:bodyPr lIns="50800" tIns="50800" rIns="50800" bIns="50800" rtlCol="0" anchor="ctr"/>
            <a:lstStyle/>
            <a:p>
              <a:pPr algn="ctr">
                <a:lnSpc>
                  <a:spcPts val="3640"/>
                </a:lnSpc>
              </a:pPr>
              <a:endParaRPr/>
            </a:p>
          </p:txBody>
        </p:sp>
      </p:grpSp>
      <p:grpSp>
        <p:nvGrpSpPr>
          <p:cNvPr id="7" name="Group 7"/>
          <p:cNvGrpSpPr/>
          <p:nvPr/>
        </p:nvGrpSpPr>
        <p:grpSpPr>
          <a:xfrm>
            <a:off x="0" y="600105"/>
            <a:ext cx="5056226" cy="4234327"/>
            <a:chOff x="0" y="0"/>
            <a:chExt cx="816877" cy="707379"/>
          </a:xfrm>
        </p:grpSpPr>
        <p:sp>
          <p:nvSpPr>
            <p:cNvPr id="8" name="Freeform 8"/>
            <p:cNvSpPr/>
            <p:nvPr/>
          </p:nvSpPr>
          <p:spPr>
            <a:xfrm>
              <a:off x="0" y="0"/>
              <a:ext cx="816877" cy="707379"/>
            </a:xfrm>
            <a:custGeom>
              <a:avLst/>
              <a:gdLst/>
              <a:ahLst/>
              <a:cxnLst/>
              <a:rect l="l" t="t" r="r" b="b"/>
              <a:pathLst>
                <a:path w="816877" h="707379">
                  <a:moveTo>
                    <a:pt x="816877" y="353690"/>
                  </a:moveTo>
                  <a:lnTo>
                    <a:pt x="613677" y="707379"/>
                  </a:lnTo>
                  <a:lnTo>
                    <a:pt x="203200" y="707379"/>
                  </a:lnTo>
                  <a:lnTo>
                    <a:pt x="0" y="353690"/>
                  </a:lnTo>
                  <a:lnTo>
                    <a:pt x="203200" y="0"/>
                  </a:lnTo>
                  <a:lnTo>
                    <a:pt x="613677" y="0"/>
                  </a:lnTo>
                  <a:lnTo>
                    <a:pt x="816877" y="353690"/>
                  </a:lnTo>
                  <a:close/>
                </a:path>
              </a:pathLst>
            </a:custGeom>
            <a:solidFill>
              <a:srgbClr val="004AAD"/>
            </a:solidFill>
          </p:spPr>
          <p:txBody>
            <a:bodyPr/>
            <a:lstStyle/>
            <a:p>
              <a:endParaRPr lang="en-US"/>
            </a:p>
          </p:txBody>
        </p:sp>
        <p:sp>
          <p:nvSpPr>
            <p:cNvPr id="9" name="TextBox 9"/>
            <p:cNvSpPr txBox="1"/>
            <p:nvPr/>
          </p:nvSpPr>
          <p:spPr>
            <a:xfrm>
              <a:off x="114300" y="-66675"/>
              <a:ext cx="588277" cy="774054"/>
            </a:xfrm>
            <a:prstGeom prst="rect">
              <a:avLst/>
            </a:prstGeom>
          </p:spPr>
          <p:txBody>
            <a:bodyPr lIns="50800" tIns="50800" rIns="50800" bIns="50800" rtlCol="0" anchor="ctr"/>
            <a:lstStyle/>
            <a:p>
              <a:pPr algn="ctr">
                <a:lnSpc>
                  <a:spcPts val="3640"/>
                </a:lnSpc>
              </a:pPr>
              <a:endParaRPr/>
            </a:p>
          </p:txBody>
        </p:sp>
      </p:grpSp>
      <p:sp>
        <p:nvSpPr>
          <p:cNvPr id="10" name="TextBox 10"/>
          <p:cNvSpPr txBox="1"/>
          <p:nvPr/>
        </p:nvSpPr>
        <p:spPr>
          <a:xfrm>
            <a:off x="7239000" y="267218"/>
            <a:ext cx="8477084" cy="742432"/>
          </a:xfrm>
          <a:prstGeom prst="rect">
            <a:avLst/>
          </a:prstGeom>
        </p:spPr>
        <p:txBody>
          <a:bodyPr wrap="square" lIns="0" tIns="0" rIns="0" bIns="0" rtlCol="0" anchor="t">
            <a:spAutoFit/>
          </a:bodyPr>
          <a:lstStyle/>
          <a:p>
            <a:pPr>
              <a:lnSpc>
                <a:spcPts val="5604"/>
              </a:lnSpc>
            </a:pPr>
            <a:r>
              <a:rPr lang="en-US" sz="5604" dirty="0">
                <a:solidFill>
                  <a:srgbClr val="004AAD"/>
                </a:solidFill>
                <a:latin typeface="Antonio Bold"/>
              </a:rPr>
              <a:t>INSIGHTS GENERATED</a:t>
            </a:r>
          </a:p>
        </p:txBody>
      </p:sp>
      <p:sp>
        <p:nvSpPr>
          <p:cNvPr id="11" name="TextBox 11"/>
          <p:cNvSpPr txBox="1"/>
          <p:nvPr/>
        </p:nvSpPr>
        <p:spPr>
          <a:xfrm>
            <a:off x="5391145" y="1337849"/>
            <a:ext cx="9512634" cy="6814366"/>
          </a:xfrm>
          <a:prstGeom prst="rect">
            <a:avLst/>
          </a:prstGeom>
        </p:spPr>
        <p:txBody>
          <a:bodyPr lIns="0" tIns="0" rIns="0" bIns="0" rtlCol="0" anchor="t">
            <a:spAutoFit/>
          </a:bodyPr>
          <a:lstStyle/>
          <a:p>
            <a:pPr algn="just">
              <a:lnSpc>
                <a:spcPts val="3217"/>
              </a:lnSpc>
            </a:pPr>
            <a:endParaRPr dirty="0"/>
          </a:p>
          <a:p>
            <a:pPr marL="532362" lvl="1" indent="-266181" algn="just">
              <a:lnSpc>
                <a:spcPts val="3452"/>
              </a:lnSpc>
              <a:buFont typeface="Arial"/>
              <a:buChar char="•"/>
            </a:pPr>
            <a:r>
              <a:rPr lang="en-US" sz="2465" dirty="0">
                <a:solidFill>
                  <a:srgbClr val="000000"/>
                </a:solidFill>
                <a:latin typeface="Poppins Bold"/>
              </a:rPr>
              <a:t>Profit Percentage by Regions:</a:t>
            </a:r>
          </a:p>
          <a:p>
            <a:pPr algn="just">
              <a:lnSpc>
                <a:spcPts val="3312"/>
              </a:lnSpc>
            </a:pPr>
            <a:r>
              <a:rPr lang="en-US" sz="2365" dirty="0">
                <a:solidFill>
                  <a:srgbClr val="000000"/>
                </a:solidFill>
                <a:latin typeface="Poppins"/>
              </a:rPr>
              <a:t>Europe and Sub-Saharan Africa are the most profitable regions, contributing 25% and 28% respectively to the total profit. Other significant regions include Asia (14%), Australia and Oceania (11%), Central America and the Caribbean (6%), and Middle East &amp; North America (13%).</a:t>
            </a:r>
          </a:p>
          <a:p>
            <a:pPr algn="just">
              <a:lnSpc>
                <a:spcPts val="3452"/>
              </a:lnSpc>
            </a:pPr>
            <a:endParaRPr lang="en-US" sz="2365" dirty="0">
              <a:solidFill>
                <a:srgbClr val="000000"/>
              </a:solidFill>
              <a:latin typeface="Poppins"/>
            </a:endParaRPr>
          </a:p>
          <a:p>
            <a:pPr marL="532362" lvl="1" indent="-266181" algn="just">
              <a:lnSpc>
                <a:spcPts val="3452"/>
              </a:lnSpc>
              <a:buFont typeface="Arial"/>
              <a:buChar char="•"/>
            </a:pPr>
            <a:r>
              <a:rPr lang="en-US" sz="2465" dirty="0">
                <a:solidFill>
                  <a:srgbClr val="000000"/>
                </a:solidFill>
                <a:latin typeface="Poppins Bold"/>
              </a:rPr>
              <a:t>Most Profitable Countries:</a:t>
            </a:r>
          </a:p>
          <a:p>
            <a:pPr algn="just">
              <a:lnSpc>
                <a:spcPts val="3312"/>
              </a:lnSpc>
            </a:pPr>
            <a:r>
              <a:rPr lang="en-US" sz="2365" spc="-59" dirty="0">
                <a:solidFill>
                  <a:srgbClr val="000000"/>
                </a:solidFill>
                <a:latin typeface="Poppins"/>
              </a:rPr>
              <a:t>Djibouti and Myanmar emerge as the most profitable countries within the regions analyzed.</a:t>
            </a:r>
          </a:p>
          <a:p>
            <a:pPr algn="just">
              <a:lnSpc>
                <a:spcPts val="3312"/>
              </a:lnSpc>
            </a:pPr>
            <a:endParaRPr lang="en-US" sz="2365" spc="-59" dirty="0">
              <a:solidFill>
                <a:srgbClr val="000000"/>
              </a:solidFill>
              <a:latin typeface="Poppins"/>
            </a:endParaRPr>
          </a:p>
          <a:p>
            <a:pPr algn="just">
              <a:lnSpc>
                <a:spcPts val="3312"/>
              </a:lnSpc>
            </a:pPr>
            <a:endParaRPr lang="en-US" sz="2365" spc="-59" dirty="0">
              <a:solidFill>
                <a:srgbClr val="000000"/>
              </a:solidFill>
              <a:latin typeface="Poppins"/>
            </a:endParaRPr>
          </a:p>
          <a:p>
            <a:pPr algn="just">
              <a:lnSpc>
                <a:spcPts val="3312"/>
              </a:lnSpc>
            </a:pPr>
            <a:endParaRPr lang="en-US" sz="2365" spc="-59" dirty="0">
              <a:solidFill>
                <a:srgbClr val="000000"/>
              </a:solidFill>
              <a:latin typeface="Poppins"/>
            </a:endParaRPr>
          </a:p>
          <a:p>
            <a:pPr algn="just">
              <a:lnSpc>
                <a:spcPts val="3312"/>
              </a:lnSpc>
            </a:pPr>
            <a:endParaRPr lang="en-US" sz="2365" spc="-59" dirty="0">
              <a:solidFill>
                <a:srgbClr val="000000"/>
              </a:solidFill>
              <a:latin typeface="Poppins"/>
            </a:endParaRPr>
          </a:p>
          <a:p>
            <a:pPr algn="just">
              <a:lnSpc>
                <a:spcPts val="3312"/>
              </a:lnSpc>
              <a:spcBef>
                <a:spcPct val="0"/>
              </a:spcBef>
            </a:pPr>
            <a:endParaRPr lang="en-US" sz="2365" spc="-59" dirty="0">
              <a:solidFill>
                <a:srgbClr val="000000"/>
              </a:solidFill>
              <a:latin typeface="Poppins"/>
            </a:endParaRPr>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AFC1D0"/>
        </a:solidFill>
        <a:effectLst/>
      </p:bgPr>
    </p:bg>
    <p:spTree>
      <p:nvGrpSpPr>
        <p:cNvPr id="1" name=""/>
        <p:cNvGrpSpPr/>
        <p:nvPr/>
      </p:nvGrpSpPr>
      <p:grpSpPr>
        <a:xfrm>
          <a:off x="0" y="0"/>
          <a:ext cx="0" cy="0"/>
          <a:chOff x="0" y="0"/>
          <a:chExt cx="0" cy="0"/>
        </a:xfrm>
      </p:grpSpPr>
      <p:sp>
        <p:nvSpPr>
          <p:cNvPr id="2" name="Freeform 2"/>
          <p:cNvSpPr/>
          <p:nvPr/>
        </p:nvSpPr>
        <p:spPr>
          <a:xfrm>
            <a:off x="-1676400" y="-2324100"/>
            <a:ext cx="8671638" cy="8671638"/>
          </a:xfrm>
          <a:custGeom>
            <a:avLst/>
            <a:gdLst/>
            <a:ahLst/>
            <a:cxnLst/>
            <a:rect l="l" t="t" r="r" b="b"/>
            <a:pathLst>
              <a:path w="8671638" h="8671638">
                <a:moveTo>
                  <a:pt x="0" y="0"/>
                </a:moveTo>
                <a:lnTo>
                  <a:pt x="8671638" y="0"/>
                </a:lnTo>
                <a:lnTo>
                  <a:pt x="8671638" y="8671637"/>
                </a:lnTo>
                <a:lnTo>
                  <a:pt x="0" y="86716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sp>
        <p:nvSpPr>
          <p:cNvPr id="3" name="Freeform 3"/>
          <p:cNvSpPr/>
          <p:nvPr/>
        </p:nvSpPr>
        <p:spPr>
          <a:xfrm>
            <a:off x="-1981200" y="2223355"/>
            <a:ext cx="12468650" cy="12468650"/>
          </a:xfrm>
          <a:custGeom>
            <a:avLst/>
            <a:gdLst/>
            <a:ahLst/>
            <a:cxnLst/>
            <a:rect l="l" t="t" r="r" b="b"/>
            <a:pathLst>
              <a:path w="12468650" h="12468650">
                <a:moveTo>
                  <a:pt x="0" y="0"/>
                </a:moveTo>
                <a:lnTo>
                  <a:pt x="12468649" y="0"/>
                </a:lnTo>
                <a:lnTo>
                  <a:pt x="12468649" y="12468650"/>
                </a:lnTo>
                <a:lnTo>
                  <a:pt x="0" y="1246865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Freeform 5"/>
          <p:cNvSpPr/>
          <p:nvPr/>
        </p:nvSpPr>
        <p:spPr>
          <a:xfrm>
            <a:off x="13500230" y="5951181"/>
            <a:ext cx="8671638" cy="8671638"/>
          </a:xfrm>
          <a:custGeom>
            <a:avLst/>
            <a:gdLst/>
            <a:ahLst/>
            <a:cxnLst/>
            <a:rect l="l" t="t" r="r" b="b"/>
            <a:pathLst>
              <a:path w="8671638" h="8671638">
                <a:moveTo>
                  <a:pt x="0" y="0"/>
                </a:moveTo>
                <a:lnTo>
                  <a:pt x="8671637" y="0"/>
                </a:lnTo>
                <a:lnTo>
                  <a:pt x="8671637" y="8671638"/>
                </a:lnTo>
                <a:lnTo>
                  <a:pt x="0" y="86716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2" name="TextBox 12"/>
          <p:cNvSpPr txBox="1"/>
          <p:nvPr/>
        </p:nvSpPr>
        <p:spPr>
          <a:xfrm>
            <a:off x="3200400" y="5360088"/>
            <a:ext cx="9940735" cy="1974900"/>
          </a:xfrm>
          <a:prstGeom prst="rect">
            <a:avLst/>
          </a:prstGeom>
        </p:spPr>
        <p:txBody>
          <a:bodyPr lIns="0" tIns="0" rIns="0" bIns="0" rtlCol="0" anchor="t">
            <a:spAutoFit/>
          </a:bodyPr>
          <a:lstStyle/>
          <a:p>
            <a:pPr algn="ctr">
              <a:lnSpc>
                <a:spcPts val="7655"/>
              </a:lnSpc>
            </a:pPr>
            <a:r>
              <a:rPr lang="en-US" sz="8800" b="1" spc="837" dirty="0">
                <a:latin typeface="Active Heart"/>
              </a:rPr>
              <a:t>THANK YOU!</a:t>
            </a:r>
          </a:p>
          <a:p>
            <a:pPr>
              <a:lnSpc>
                <a:spcPts val="7655"/>
              </a:lnSpc>
            </a:pPr>
            <a:endParaRPr lang="en-US" sz="8799" dirty="0">
              <a:solidFill>
                <a:srgbClr val="2C273F"/>
              </a:solidFill>
              <a:latin typeface="Paalalabas Wide"/>
            </a:endParaRPr>
          </a:p>
        </p:txBody>
      </p:sp>
    </p:spTree>
    <p:extLst>
      <p:ext uri="{BB962C8B-B14F-4D97-AF65-F5344CB8AC3E}">
        <p14:creationId xmlns:p14="http://schemas.microsoft.com/office/powerpoint/2010/main" val="1338114076"/>
      </p:ext>
    </p:extLst>
  </p:cSld>
  <p:clrMapOvr>
    <a:masterClrMapping/>
  </p:clrMapOvr>
  <p:transition spd="slow">
    <p:push/>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280</Words>
  <Application>Microsoft Office PowerPoint</Application>
  <PresentationFormat>Custom</PresentationFormat>
  <Paragraphs>38</Paragraphs>
  <Slides>7</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7</vt:i4>
      </vt:variant>
    </vt:vector>
  </HeadingPairs>
  <TitlesOfParts>
    <vt:vector size="19" baseType="lpstr">
      <vt:lpstr>Algerian</vt:lpstr>
      <vt:lpstr>Poppins Bold</vt:lpstr>
      <vt:lpstr>Source Sans Pro Italics</vt:lpstr>
      <vt:lpstr>Poppins Semi-Bold</vt:lpstr>
      <vt:lpstr>Calibri</vt:lpstr>
      <vt:lpstr>Poppins</vt:lpstr>
      <vt:lpstr>Active Heart</vt:lpstr>
      <vt:lpstr>Elephant</vt:lpstr>
      <vt:lpstr>Antonio Bold</vt:lpstr>
      <vt:lpstr>Paalalabas Wide</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Manager</dc:title>
  <dc:creator>Athulya P</dc:creator>
  <cp:lastModifiedBy>Athulya P</cp:lastModifiedBy>
  <cp:revision>3</cp:revision>
  <dcterms:created xsi:type="dcterms:W3CDTF">2006-08-16T00:00:00Z</dcterms:created>
  <dcterms:modified xsi:type="dcterms:W3CDTF">2024-05-05T05:18:04Z</dcterms:modified>
  <dc:identifier>DAGAlgUMyGE</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2024-03-26T08:16:25Z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362fbd3a-2abf-4a05-bfa5-bb280e59d3df</vt:lpwstr>
  </property>
  <property fmtid="{D5CDD505-2E9C-101B-9397-08002B2CF9AE}" pid="7" name="MSIP_Label_defa4170-0d19-0005-0004-bc88714345d2_ActionId">
    <vt:lpwstr>675ad84c-6a1c-433e-adb2-3c3eb5782e59</vt:lpwstr>
  </property>
  <property fmtid="{D5CDD505-2E9C-101B-9397-08002B2CF9AE}" pid="8" name="MSIP_Label_defa4170-0d19-0005-0004-bc88714345d2_ContentBits">
    <vt:lpwstr>0</vt:lpwstr>
  </property>
</Properties>
</file>