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307" r:id="rId2"/>
    <p:sldId id="256" r:id="rId3"/>
    <p:sldId id="258" r:id="rId4"/>
    <p:sldId id="260" r:id="rId5"/>
    <p:sldId id="309" r:id="rId6"/>
    <p:sldId id="263" r:id="rId7"/>
    <p:sldId id="308" r:id="rId8"/>
    <p:sldId id="265" r:id="rId9"/>
    <p:sldId id="267" r:id="rId10"/>
    <p:sldId id="274" r:id="rId11"/>
    <p:sldId id="298" r:id="rId12"/>
    <p:sldId id="301" r:id="rId13"/>
    <p:sldId id="302" r:id="rId14"/>
    <p:sldId id="279" r:id="rId15"/>
    <p:sldId id="294" r:id="rId16"/>
    <p:sldId id="292" r:id="rId17"/>
    <p:sldId id="293" r:id="rId18"/>
    <p:sldId id="295" r:id="rId19"/>
    <p:sldId id="296" r:id="rId20"/>
  </p:sldIdLst>
  <p:sldSz cx="12192000" cy="6858000"/>
  <p:notesSz cx="6858000" cy="9144000"/>
  <p:embeddedFontLst>
    <p:embeddedFont>
      <p:font typeface="Algerian" panose="04020705040A02060702" pitchFamily="82" charset="0"/>
      <p:regular r:id="rId22"/>
    </p:embeddedFont>
    <p:embeddedFont>
      <p:font typeface="Century Schoolbook" panose="02040604050505020304" pitchFamily="18"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Imprint MT Shadow" panose="04020605060303030202" pitchFamily="8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90" autoAdjust="0"/>
  </p:normalViewPr>
  <p:slideViewPr>
    <p:cSldViewPr snapToGrid="0">
      <p:cViewPr varScale="1">
        <p:scale>
          <a:sx n="79" d="100"/>
          <a:sy n="79" d="100"/>
        </p:scale>
        <p:origin x="396" y="96"/>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lya P" userId="65b200615b878222" providerId="LiveId" clId="{B0F6CFD9-CDA4-4E3C-AACE-EF343E211917}"/>
    <pc:docChg chg="undo custSel modSld">
      <pc:chgData name="Athulya P" userId="65b200615b878222" providerId="LiveId" clId="{B0F6CFD9-CDA4-4E3C-AACE-EF343E211917}" dt="2024-04-25T04:58:01.817" v="14" actId="2710"/>
      <pc:docMkLst>
        <pc:docMk/>
      </pc:docMkLst>
      <pc:sldChg chg="modSp mod">
        <pc:chgData name="Athulya P" userId="65b200615b878222" providerId="LiveId" clId="{B0F6CFD9-CDA4-4E3C-AACE-EF343E211917}" dt="2024-04-25T04:58:01.817" v="14" actId="2710"/>
        <pc:sldMkLst>
          <pc:docMk/>
          <pc:sldMk cId="0" sldId="292"/>
        </pc:sldMkLst>
        <pc:spChg chg="mod">
          <ac:chgData name="Athulya P" userId="65b200615b878222" providerId="LiveId" clId="{B0F6CFD9-CDA4-4E3C-AACE-EF343E211917}" dt="2024-04-25T04:58:01.817" v="14" actId="2710"/>
          <ac:spMkLst>
            <pc:docMk/>
            <pc:sldMk cId="0" sldId="292"/>
            <ac:spMk id="2" creationId="{96AD034F-39F0-9CF7-0C8D-BE9D414D0E2F}"/>
          </ac:spMkLst>
        </pc:spChg>
      </pc:sldChg>
    </pc:docChg>
  </pc:docChgLst>
  <pc:docChgLst>
    <pc:chgData name="Athulya P" userId="65b200615b878222" providerId="LiveId" clId="{EBD76331-92A1-4609-8DEF-FF0EBF2F3F25}"/>
    <pc:docChg chg="undo custSel addSld delSld modSld">
      <pc:chgData name="Athulya P" userId="65b200615b878222" providerId="LiveId" clId="{EBD76331-92A1-4609-8DEF-FF0EBF2F3F25}" dt="2024-02-29T15:25:24.202" v="42" actId="2696"/>
      <pc:docMkLst>
        <pc:docMk/>
      </pc:docMkLst>
      <pc:sldChg chg="modSp add del mod">
        <pc:chgData name="Athulya P" userId="65b200615b878222" providerId="LiveId" clId="{EBD76331-92A1-4609-8DEF-FF0EBF2F3F25}" dt="2024-02-29T15:25:24.202" v="42" actId="2696"/>
        <pc:sldMkLst>
          <pc:docMk/>
          <pc:sldMk cId="0" sldId="261"/>
        </pc:sldMkLst>
        <pc:picChg chg="mod">
          <ac:chgData name="Athulya P" userId="65b200615b878222" providerId="LiveId" clId="{EBD76331-92A1-4609-8DEF-FF0EBF2F3F25}" dt="2024-02-29T15:22:46.992" v="7" actId="1076"/>
          <ac:picMkLst>
            <pc:docMk/>
            <pc:sldMk cId="0" sldId="261"/>
            <ac:picMk id="4" creationId="{84D9BB3D-734E-7C99-AF46-0DCABAC5F59D}"/>
          </ac:picMkLst>
        </pc:picChg>
      </pc:sldChg>
      <pc:sldChg chg="modSp mod">
        <pc:chgData name="Athulya P" userId="65b200615b878222" providerId="LiveId" clId="{EBD76331-92A1-4609-8DEF-FF0EBF2F3F25}" dt="2024-01-30T22:24:04.691" v="0" actId="255"/>
        <pc:sldMkLst>
          <pc:docMk/>
          <pc:sldMk cId="0" sldId="263"/>
        </pc:sldMkLst>
        <pc:spChg chg="mod">
          <ac:chgData name="Athulya P" userId="65b200615b878222" providerId="LiveId" clId="{EBD76331-92A1-4609-8DEF-FF0EBF2F3F25}" dt="2024-01-30T22:24:04.691" v="0" actId="255"/>
          <ac:spMkLst>
            <pc:docMk/>
            <pc:sldMk cId="0" sldId="263"/>
            <ac:spMk id="21" creationId="{2BE69F57-B9A0-EF8C-6770-231BA89F3CE0}"/>
          </ac:spMkLst>
        </pc:spChg>
      </pc:sldChg>
      <pc:sldChg chg="modSp mod">
        <pc:chgData name="Athulya P" userId="65b200615b878222" providerId="LiveId" clId="{EBD76331-92A1-4609-8DEF-FF0EBF2F3F25}" dt="2024-01-30T22:24:36.072" v="1" actId="2711"/>
        <pc:sldMkLst>
          <pc:docMk/>
          <pc:sldMk cId="0" sldId="292"/>
        </pc:sldMkLst>
        <pc:spChg chg="mod">
          <ac:chgData name="Athulya P" userId="65b200615b878222" providerId="LiveId" clId="{EBD76331-92A1-4609-8DEF-FF0EBF2F3F25}" dt="2024-01-30T22:24:36.072" v="1" actId="2711"/>
          <ac:spMkLst>
            <pc:docMk/>
            <pc:sldMk cId="0" sldId="292"/>
            <ac:spMk id="2" creationId="{96AD034F-39F0-9CF7-0C8D-BE9D414D0E2F}"/>
          </ac:spMkLst>
        </pc:spChg>
      </pc:sldChg>
      <pc:sldChg chg="addSp modSp new mod">
        <pc:chgData name="Athulya P" userId="65b200615b878222" providerId="LiveId" clId="{EBD76331-92A1-4609-8DEF-FF0EBF2F3F25}" dt="2024-02-29T15:25:04.917" v="39" actId="1076"/>
        <pc:sldMkLst>
          <pc:docMk/>
          <pc:sldMk cId="176469111" sldId="309"/>
        </pc:sldMkLst>
        <pc:spChg chg="mod">
          <ac:chgData name="Athulya P" userId="65b200615b878222" providerId="LiveId" clId="{EBD76331-92A1-4609-8DEF-FF0EBF2F3F25}" dt="2024-02-29T15:23:44.595" v="30" actId="2711"/>
          <ac:spMkLst>
            <pc:docMk/>
            <pc:sldMk cId="176469111" sldId="309"/>
            <ac:spMk id="2" creationId="{4C3A3C87-B4B7-B118-1DD2-9EDEFD78819A}"/>
          </ac:spMkLst>
        </pc:spChg>
        <pc:picChg chg="add mod">
          <ac:chgData name="Athulya P" userId="65b200615b878222" providerId="LiveId" clId="{EBD76331-92A1-4609-8DEF-FF0EBF2F3F25}" dt="2024-02-29T15:25:04.917" v="39" actId="1076"/>
          <ac:picMkLst>
            <pc:docMk/>
            <pc:sldMk cId="176469111" sldId="309"/>
            <ac:picMk id="4" creationId="{D395A9E6-AA32-E832-4D09-098C297C87F6}"/>
          </ac:picMkLst>
        </pc:picChg>
      </pc:sldChg>
      <pc:sldChg chg="new del">
        <pc:chgData name="Athulya P" userId="65b200615b878222" providerId="LiveId" clId="{EBD76331-92A1-4609-8DEF-FF0EBF2F3F25}" dt="2024-02-29T15:25:14.586" v="41" actId="680"/>
        <pc:sldMkLst>
          <pc:docMk/>
          <pc:sldMk cId="2645125726"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19d57008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119d570088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119d570088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1C7E-B9DA-DBDB-3C9C-302CE27D9D8D}"/>
              </a:ext>
            </a:extLst>
          </p:cNvPr>
          <p:cNvSpPr txBox="1"/>
          <p:nvPr/>
        </p:nvSpPr>
        <p:spPr>
          <a:xfrm>
            <a:off x="1726230" y="2755531"/>
            <a:ext cx="922421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t>Project conducted on </a:t>
            </a:r>
          </a:p>
          <a:p>
            <a:pPr algn="ctr"/>
            <a:endParaRPr lang="en-US" dirty="0">
              <a:solidFill>
                <a:srgbClr val="002060"/>
              </a:solidFill>
              <a:latin typeface="Century Schoolbook" panose="02040604050505020304" pitchFamily="18" charset="0"/>
            </a:endParaRPr>
          </a:p>
          <a:p>
            <a:pPr algn="ctr"/>
            <a:r>
              <a:rPr lang="en-US" sz="3200" b="1" dirty="0">
                <a:solidFill>
                  <a:srgbClr val="002060"/>
                </a:solidFill>
                <a:latin typeface="Algerian" panose="04020705040A02060702" pitchFamily="82" charset="0"/>
              </a:rPr>
              <a:t>ASD DATA DRIVEN ANALYTICS</a:t>
            </a:r>
          </a:p>
        </p:txBody>
      </p:sp>
    </p:spTree>
    <p:extLst>
      <p:ext uri="{BB962C8B-B14F-4D97-AF65-F5344CB8AC3E}">
        <p14:creationId xmlns:p14="http://schemas.microsoft.com/office/powerpoint/2010/main" val="169904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2"/>
        <p:cNvGrpSpPr/>
        <p:nvPr/>
      </p:nvGrpSpPr>
      <p:grpSpPr>
        <a:xfrm>
          <a:off x="0" y="0"/>
          <a:ext cx="0" cy="0"/>
          <a:chOff x="0" y="0"/>
          <a:chExt cx="0" cy="0"/>
        </a:xfrm>
      </p:grpSpPr>
      <p:sp useBgFill="1">
        <p:nvSpPr>
          <p:cNvPr id="275" name="Rectangle 274">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Google Shape;263;p25"/>
          <p:cNvSpPr txBox="1">
            <a:spLocks noGrp="1"/>
          </p:cNvSpPr>
          <p:nvPr>
            <p:ph type="title"/>
          </p:nvPr>
        </p:nvSpPr>
        <p:spPr>
          <a:xfrm>
            <a:off x="2019300" y="533003"/>
            <a:ext cx="8985250" cy="1118394"/>
          </a:xfrm>
          <a:prstGeom prst="rect">
            <a:avLst/>
          </a:prstGeom>
        </p:spPr>
        <p:txBody>
          <a:bodyPr spcFirstLastPara="1" vert="horz" lIns="91440" tIns="45720" rIns="91440" bIns="45720" rtlCol="0" anchor="t" anchorCtr="0">
            <a:normAutofit/>
          </a:bodyPr>
          <a:lstStyle/>
          <a:p>
            <a:pPr marL="0" lvl="0" indent="0">
              <a:spcBef>
                <a:spcPct val="0"/>
              </a:spcBef>
              <a:spcAft>
                <a:spcPts val="0"/>
              </a:spcAft>
              <a:buClr>
                <a:schemeClr val="dk1"/>
              </a:buClr>
              <a:buSzPts val="2300"/>
            </a:pPr>
            <a:r>
              <a:rPr lang="en-US" sz="4000" b="1" kern="1200" dirty="0">
                <a:solidFill>
                  <a:srgbClr val="002060"/>
                </a:solidFill>
                <a:latin typeface="Imprint MT Shadow" panose="04020605060303030202" pitchFamily="82" charset="0"/>
                <a:ea typeface="+mj-ea"/>
                <a:cs typeface="+mj-cs"/>
                <a:sym typeface="Times New Roman"/>
              </a:rPr>
              <a:t>Exploratory Data Analysis [EDA]</a:t>
            </a:r>
            <a:endParaRPr lang="en-US" sz="4000" kern="1200" dirty="0">
              <a:solidFill>
                <a:srgbClr val="002060"/>
              </a:solidFill>
              <a:latin typeface="Imprint MT Shadow" panose="04020605060303030202" pitchFamily="82" charset="0"/>
              <a:ea typeface="+mj-ea"/>
              <a:cs typeface="+mj-cs"/>
              <a:sym typeface="Times New Roman"/>
            </a:endParaRPr>
          </a:p>
        </p:txBody>
      </p:sp>
      <p:pic>
        <p:nvPicPr>
          <p:cNvPr id="265" name="Google Shape;265;p25"/>
          <p:cNvPicPr preferRelativeResize="0"/>
          <p:nvPr/>
        </p:nvPicPr>
        <p:blipFill rotWithShape="1">
          <a:blip r:embed="rId3"/>
          <a:stretch/>
        </p:blipFill>
        <p:spPr>
          <a:xfrm>
            <a:off x="9540562" y="6217057"/>
            <a:ext cx="1457638" cy="436733"/>
          </a:xfrm>
          <a:prstGeom prst="rect">
            <a:avLst/>
          </a:prstGeom>
          <a:noFill/>
        </p:spPr>
      </p:pic>
      <p:sp>
        <p:nvSpPr>
          <p:cNvPr id="266" name="Google Shape;266;p25"/>
          <p:cNvSpPr txBox="1"/>
          <p:nvPr/>
        </p:nvSpPr>
        <p:spPr>
          <a:xfrm>
            <a:off x="1009650" y="1847849"/>
            <a:ext cx="9994900" cy="4254501"/>
          </a:xfrm>
          <a:prstGeom prst="rect">
            <a:avLst/>
          </a:prstGeom>
        </p:spPr>
        <p:txBody>
          <a:bodyPr spcFirstLastPara="1"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sz="2400" kern="1200" dirty="0">
                <a:solidFill>
                  <a:schemeClr val="tx1"/>
                </a:solidFill>
                <a:latin typeface="Times New Roman" panose="02020603050405020304" pitchFamily="18" charset="0"/>
                <a:ea typeface="+mn-ea"/>
                <a:cs typeface="Times New Roman" panose="02020603050405020304" pitchFamily="18" charset="0"/>
              </a:rPr>
              <a:t>Exploratory Data Analysis (EDA) is an analysis approach that identifies general patterns in the data . These patterns include outliers and features of the data that might be unexpected. EDA is an important first step in any data analysis.</a:t>
            </a:r>
          </a:p>
          <a:p>
            <a:pPr marL="0" lvl="0" indent="-228600">
              <a:lnSpc>
                <a:spcPct val="90000"/>
              </a:lnSpc>
              <a:spcBef>
                <a:spcPts val="0"/>
              </a:spcBef>
              <a:spcAft>
                <a:spcPts val="600"/>
              </a:spcAft>
              <a:buFont typeface="Arial" panose="020B0604020202020204" pitchFamily="34" charset="0"/>
              <a:buChar char="•"/>
            </a:pPr>
            <a:endParaRPr lang="en-US" sz="2000" kern="1200" dirty="0">
              <a:solidFill>
                <a:schemeClr val="tx1"/>
              </a:solidFill>
              <a:latin typeface="+mn-lt"/>
              <a:ea typeface="+mn-ea"/>
              <a:cs typeface="+mn-cs"/>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09321-A8F2-98DE-78F3-4D4C9D6F680C}"/>
              </a:ext>
            </a:extLst>
          </p:cNvPr>
          <p:cNvSpPr>
            <a:spLocks noGrp="1"/>
          </p:cNvSpPr>
          <p:nvPr>
            <p:ph type="title"/>
          </p:nvPr>
        </p:nvSpPr>
        <p:spPr>
          <a:xfrm>
            <a:off x="256032" y="184805"/>
            <a:ext cx="11097768" cy="851515"/>
          </a:xfrm>
        </p:spPr>
        <p:txBody>
          <a:bodyPr vert="horz" lIns="91440" tIns="45720" rIns="91440" bIns="45720" rtlCol="0" anchor="ctr">
            <a:normAutofit/>
          </a:bodyPr>
          <a:lstStyle/>
          <a:p>
            <a:pPr>
              <a:spcBef>
                <a:spcPct val="0"/>
              </a:spcBef>
            </a:pPr>
            <a:r>
              <a:rPr lang="en-US" sz="5200" kern="1200" dirty="0">
                <a:solidFill>
                  <a:srgbClr val="002060"/>
                </a:solidFill>
                <a:latin typeface="Algerian" panose="04020705040A02060702" pitchFamily="82" charset="0"/>
                <a:ea typeface="+mj-ea"/>
                <a:cs typeface="+mj-cs"/>
              </a:rPr>
              <a:t>EDA</a:t>
            </a:r>
          </a:p>
        </p:txBody>
      </p:sp>
      <p:graphicFrame>
        <p:nvGraphicFramePr>
          <p:cNvPr id="5" name="Table 4">
            <a:extLst>
              <a:ext uri="{FF2B5EF4-FFF2-40B4-BE49-F238E27FC236}">
                <a16:creationId xmlns:a16="http://schemas.microsoft.com/office/drawing/2014/main" id="{070D3ADF-DD44-A7A8-990B-BB326B1A8A9A}"/>
              </a:ext>
            </a:extLst>
          </p:cNvPr>
          <p:cNvGraphicFramePr>
            <a:graphicFrameLocks noGrp="1"/>
          </p:cNvGraphicFramePr>
          <p:nvPr>
            <p:extLst>
              <p:ext uri="{D42A27DB-BD31-4B8C-83A1-F6EECF244321}">
                <p14:modId xmlns:p14="http://schemas.microsoft.com/office/powerpoint/2010/main" val="2822771771"/>
              </p:ext>
            </p:extLst>
          </p:nvPr>
        </p:nvGraphicFramePr>
        <p:xfrm>
          <a:off x="475488" y="1775057"/>
          <a:ext cx="11430955" cy="1989472"/>
        </p:xfrm>
        <a:graphic>
          <a:graphicData uri="http://schemas.openxmlformats.org/drawingml/2006/table">
            <a:tbl>
              <a:tblPr>
                <a:tableStyleId>{2C2D7396-3E8A-4C48-A43C-EBEA59809495}</a:tableStyleId>
              </a:tblPr>
              <a:tblGrid>
                <a:gridCol w="1525957">
                  <a:extLst>
                    <a:ext uri="{9D8B030D-6E8A-4147-A177-3AD203B41FA5}">
                      <a16:colId xmlns:a16="http://schemas.microsoft.com/office/drawing/2014/main" val="2245230100"/>
                    </a:ext>
                  </a:extLst>
                </a:gridCol>
                <a:gridCol w="1141316">
                  <a:extLst>
                    <a:ext uri="{9D8B030D-6E8A-4147-A177-3AD203B41FA5}">
                      <a16:colId xmlns:a16="http://schemas.microsoft.com/office/drawing/2014/main" val="2771084464"/>
                    </a:ext>
                  </a:extLst>
                </a:gridCol>
                <a:gridCol w="1118025">
                  <a:extLst>
                    <a:ext uri="{9D8B030D-6E8A-4147-A177-3AD203B41FA5}">
                      <a16:colId xmlns:a16="http://schemas.microsoft.com/office/drawing/2014/main" val="1331691217"/>
                    </a:ext>
                  </a:extLst>
                </a:gridCol>
                <a:gridCol w="1214105">
                  <a:extLst>
                    <a:ext uri="{9D8B030D-6E8A-4147-A177-3AD203B41FA5}">
                      <a16:colId xmlns:a16="http://schemas.microsoft.com/office/drawing/2014/main" val="3487278826"/>
                    </a:ext>
                  </a:extLst>
                </a:gridCol>
                <a:gridCol w="1129670">
                  <a:extLst>
                    <a:ext uri="{9D8B030D-6E8A-4147-A177-3AD203B41FA5}">
                      <a16:colId xmlns:a16="http://schemas.microsoft.com/office/drawing/2014/main" val="529978160"/>
                    </a:ext>
                  </a:extLst>
                </a:gridCol>
                <a:gridCol w="1118025">
                  <a:extLst>
                    <a:ext uri="{9D8B030D-6E8A-4147-A177-3AD203B41FA5}">
                      <a16:colId xmlns:a16="http://schemas.microsoft.com/office/drawing/2014/main" val="3252773640"/>
                    </a:ext>
                  </a:extLst>
                </a:gridCol>
                <a:gridCol w="1036501">
                  <a:extLst>
                    <a:ext uri="{9D8B030D-6E8A-4147-A177-3AD203B41FA5}">
                      <a16:colId xmlns:a16="http://schemas.microsoft.com/office/drawing/2014/main" val="957677679"/>
                    </a:ext>
                  </a:extLst>
                </a:gridCol>
                <a:gridCol w="1479054">
                  <a:extLst>
                    <a:ext uri="{9D8B030D-6E8A-4147-A177-3AD203B41FA5}">
                      <a16:colId xmlns:a16="http://schemas.microsoft.com/office/drawing/2014/main" val="2823985261"/>
                    </a:ext>
                  </a:extLst>
                </a:gridCol>
                <a:gridCol w="1109290">
                  <a:extLst>
                    <a:ext uri="{9D8B030D-6E8A-4147-A177-3AD203B41FA5}">
                      <a16:colId xmlns:a16="http://schemas.microsoft.com/office/drawing/2014/main" val="2447443523"/>
                    </a:ext>
                  </a:extLst>
                </a:gridCol>
                <a:gridCol w="559012">
                  <a:extLst>
                    <a:ext uri="{9D8B030D-6E8A-4147-A177-3AD203B41FA5}">
                      <a16:colId xmlns:a16="http://schemas.microsoft.com/office/drawing/2014/main" val="1184007220"/>
                    </a:ext>
                  </a:extLst>
                </a:gridCol>
              </a:tblGrid>
              <a:tr h="0">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FIRST BUSINESS MOMENTS</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SECOND BUSINESS MOMENTS</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THIRD BUSINESS MOMENT</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FOURTH BUSINESS MOMENT</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tc>
                  <a:txBody>
                    <a:bodyPr/>
                    <a:lstStyle/>
                    <a:p>
                      <a:pPr algn="l" fontAlgn="b"/>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8122" marR="8122" marT="8122" marB="0" anchor="b">
                    <a:solidFill>
                      <a:srgbClr val="002060"/>
                    </a:solidFill>
                  </a:tcPr>
                </a:tc>
                <a:extLst>
                  <a:ext uri="{0D108BD9-81ED-4DB2-BD59-A6C34878D82A}">
                    <a16:rowId xmlns:a16="http://schemas.microsoft.com/office/drawing/2014/main" val="672762904"/>
                  </a:ext>
                </a:extLst>
              </a:tr>
              <a:tr h="246405">
                <a:tc>
                  <a:txBody>
                    <a:bodyPr/>
                    <a:lstStyle/>
                    <a:p>
                      <a:pPr algn="l" fontAlgn="b"/>
                      <a:r>
                        <a:rPr lang="en-IN" sz="1100" u="none" strike="noStrike" dirty="0">
                          <a:effectLst/>
                        </a:rPr>
                        <a:t> </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dirty="0">
                          <a:effectLst/>
                        </a:rPr>
                        <a:t>Mean</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Median</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Mode</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Std dev</a:t>
                      </a:r>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Variance</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Range</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Skewness</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Kurtosis</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 </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1211692786"/>
                  </a:ext>
                </a:extLst>
              </a:tr>
              <a:tr h="246405">
                <a:tc>
                  <a:txBody>
                    <a:bodyPr/>
                    <a:lstStyle/>
                    <a:p>
                      <a:pPr algn="l" fontAlgn="b"/>
                      <a:r>
                        <a:rPr lang="en-IN" sz="1100" u="none" strike="noStrike">
                          <a:effectLst/>
                        </a:rPr>
                        <a:t>duration</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41.69775551</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33.13</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1.2</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33.42819449</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1117.44419</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129.18</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0.69935737</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2.325016228</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 </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3964769175"/>
                  </a:ext>
                </a:extLst>
              </a:tr>
              <a:tr h="246405">
                <a:tc>
                  <a:txBody>
                    <a:bodyPr/>
                    <a:lstStyle/>
                    <a:p>
                      <a:pPr algn="l" fontAlgn="b"/>
                      <a:r>
                        <a:rPr lang="en-IN" sz="1100" u="none" strike="noStrike">
                          <a:effectLst/>
                        </a:rPr>
                        <a:t>asd_project34_video_id</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20.03543936</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15</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39</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14.45336398</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208.8997302</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38</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0.370612332</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a:effectLst/>
                        </a:rPr>
                        <a:t>1.482834768</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a:effectLst/>
                        </a:rPr>
                        <a:t> </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1413366035"/>
                  </a:ext>
                </a:extLst>
              </a:tr>
              <a:tr h="246405">
                <a:tc>
                  <a:txBody>
                    <a:bodyPr/>
                    <a:lstStyle/>
                    <a:p>
                      <a:pPr algn="l" fontAlgn="b"/>
                      <a:r>
                        <a:rPr lang="en-IN" sz="1100" u="none" strike="noStrike">
                          <a:effectLst/>
                        </a:rPr>
                        <a:t>probability</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0.9206</a:t>
                      </a: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 0.9919778</a:t>
                      </a:r>
                    </a:p>
                  </a:txBody>
                  <a:tcPr marL="8122" marR="8122" marT="8122" marB="0" anchor="b">
                    <a:solidFill>
                      <a:schemeClr val="accent1">
                        <a:lumMod val="60000"/>
                        <a:lumOff val="40000"/>
                      </a:schemeClr>
                    </a:solidFill>
                  </a:tcPr>
                </a:tc>
                <a:tc>
                  <a:txBody>
                    <a:bodyPr/>
                    <a:lstStyle/>
                    <a:p>
                      <a:pPr algn="r" fontAlgn="b"/>
                      <a:r>
                        <a:rPr lang="en-US" sz="1100" b="1" i="0" u="none" strike="noStrike" dirty="0">
                          <a:solidFill>
                            <a:srgbClr val="3F3F3F"/>
                          </a:solidFill>
                          <a:effectLst/>
                          <a:latin typeface="Calibri" panose="020F0502020204030204" pitchFamily="34" charset="0"/>
                        </a:rPr>
                        <a:t>1</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 0.1394956</a:t>
                      </a: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0.019459</a:t>
                      </a: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0.446225169</a:t>
                      </a: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296.05035</a:t>
                      </a:r>
                    </a:p>
                  </a:txBody>
                  <a:tcPr marL="8122" marR="8122" marT="8122" marB="0" anchor="b">
                    <a:solidFill>
                      <a:schemeClr val="accent1">
                        <a:lumMod val="60000"/>
                        <a:lumOff val="40000"/>
                      </a:schemeClr>
                    </a:solidFill>
                  </a:tcPr>
                </a:tc>
                <a:tc>
                  <a:txBody>
                    <a:bodyPr/>
                    <a:lstStyle/>
                    <a:p>
                      <a:pPr algn="r" fontAlgn="b"/>
                      <a:r>
                        <a:rPr lang="en-IN" sz="1100" b="1" i="0" u="none" strike="noStrike" dirty="0">
                          <a:solidFill>
                            <a:srgbClr val="3F3F3F"/>
                          </a:solidFill>
                          <a:effectLst/>
                          <a:latin typeface="Calibri" panose="020F0502020204030204" pitchFamily="34" charset="0"/>
                        </a:rPr>
                        <a:t>2034.268</a:t>
                      </a:r>
                    </a:p>
                  </a:txBody>
                  <a:tcPr marL="8122" marR="8122" marT="8122" marB="0" anchor="b">
                    <a:solidFill>
                      <a:schemeClr val="accent1">
                        <a:lumMod val="60000"/>
                        <a:lumOff val="40000"/>
                      </a:schemeClr>
                    </a:solidFill>
                  </a:tcPr>
                </a:tc>
                <a:tc>
                  <a:txBody>
                    <a:bodyPr/>
                    <a:lstStyle/>
                    <a:p>
                      <a:pPr algn="l" fontAlgn="b"/>
                      <a:r>
                        <a:rPr lang="en-IN" sz="1100" u="none" strike="noStrike">
                          <a:effectLst/>
                        </a:rPr>
                        <a:t> </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4120715631"/>
                  </a:ext>
                </a:extLst>
              </a:tr>
              <a:tr h="246405">
                <a:tc>
                  <a:txBody>
                    <a:bodyPr/>
                    <a:lstStyle/>
                    <a:p>
                      <a:pPr algn="l" fontAlgn="b"/>
                      <a:r>
                        <a:rPr lang="en-IN" sz="1100" u="none" strike="noStrike">
                          <a:effectLst/>
                        </a:rPr>
                        <a:t>fps</a:t>
                      </a:r>
                      <a:endParaRPr lang="en-IN" sz="1100" b="1" i="0" u="none" strike="noStrike">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23.26283029</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29.769</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12.496133</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8.043261229</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64.6940512</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17.548307</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-0.515791192</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r" fontAlgn="b"/>
                      <a:r>
                        <a:rPr lang="en-IN" sz="1100" u="none" strike="noStrike" dirty="0">
                          <a:effectLst/>
                        </a:rPr>
                        <a:t>1.375670608</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r>
                        <a:rPr lang="en-IN" sz="1100" u="none" strike="noStrike" dirty="0">
                          <a:effectLst/>
                        </a:rPr>
                        <a:t> </a:t>
                      </a:r>
                      <a:endParaRPr lang="en-IN" sz="1100" b="1" i="0" u="none" strike="noStrike" dirty="0">
                        <a:solidFill>
                          <a:srgbClr val="3F3F3F"/>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3503612125"/>
                  </a:ext>
                </a:extLst>
              </a:tr>
              <a:tr h="246405">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8122" marR="8122" marT="8122" marB="0" anchor="b">
                    <a:solidFill>
                      <a:schemeClr val="accent1">
                        <a:lumMod val="60000"/>
                        <a:lumOff val="40000"/>
                      </a:schemeClr>
                    </a:solidFill>
                  </a:tcPr>
                </a:tc>
                <a:extLst>
                  <a:ext uri="{0D108BD9-81ED-4DB2-BD59-A6C34878D82A}">
                    <a16:rowId xmlns:a16="http://schemas.microsoft.com/office/drawing/2014/main" val="2292803007"/>
                  </a:ext>
                </a:extLst>
              </a:tr>
            </a:tbl>
          </a:graphicData>
        </a:graphic>
      </p:graphicFrame>
      <p:graphicFrame>
        <p:nvGraphicFramePr>
          <p:cNvPr id="7" name="Table 6">
            <a:extLst>
              <a:ext uri="{FF2B5EF4-FFF2-40B4-BE49-F238E27FC236}">
                <a16:creationId xmlns:a16="http://schemas.microsoft.com/office/drawing/2014/main" id="{CE6AD296-7ACE-6589-9EF2-C9B4105DF2C9}"/>
              </a:ext>
            </a:extLst>
          </p:cNvPr>
          <p:cNvGraphicFramePr>
            <a:graphicFrameLocks noGrp="1"/>
          </p:cNvGraphicFramePr>
          <p:nvPr>
            <p:extLst>
              <p:ext uri="{D42A27DB-BD31-4B8C-83A1-F6EECF244321}">
                <p14:modId xmlns:p14="http://schemas.microsoft.com/office/powerpoint/2010/main" val="3792320875"/>
              </p:ext>
            </p:extLst>
          </p:nvPr>
        </p:nvGraphicFramePr>
        <p:xfrm>
          <a:off x="487680" y="1080114"/>
          <a:ext cx="2023872" cy="651149"/>
        </p:xfrm>
        <a:graphic>
          <a:graphicData uri="http://schemas.openxmlformats.org/drawingml/2006/table">
            <a:tbl>
              <a:tblPr>
                <a:tableStyleId>{2C2D7396-3E8A-4C48-A43C-EBEA59809495}</a:tableStyleId>
              </a:tblPr>
              <a:tblGrid>
                <a:gridCol w="2023872">
                  <a:extLst>
                    <a:ext uri="{9D8B030D-6E8A-4147-A177-3AD203B41FA5}">
                      <a16:colId xmlns:a16="http://schemas.microsoft.com/office/drawing/2014/main" val="4214391154"/>
                    </a:ext>
                  </a:extLst>
                </a:gridCol>
              </a:tblGrid>
              <a:tr h="271312">
                <a:tc>
                  <a:txBody>
                    <a:bodyPr/>
                    <a:lstStyle/>
                    <a:p>
                      <a:pPr algn="l" fontAlgn="b"/>
                      <a:r>
                        <a:rPr lang="en-IN" sz="1100" u="none" strike="noStrike" dirty="0">
                          <a:effectLst/>
                          <a:highlight>
                            <a:srgbClr val="C0C0C0"/>
                          </a:highlight>
                        </a:rPr>
                        <a:t>Name of dataset: data</a:t>
                      </a:r>
                      <a:endParaRPr lang="en-IN" sz="1100" b="0" i="0" u="none" strike="noStrike" dirty="0">
                        <a:solidFill>
                          <a:srgbClr val="000000"/>
                        </a:solidFill>
                        <a:effectLst/>
                        <a:highlight>
                          <a:srgbClr val="C0C0C0"/>
                        </a:highlight>
                        <a:latin typeface="Calibri" panose="020F0502020204030204" pitchFamily="34" charset="0"/>
                      </a:endParaRPr>
                    </a:p>
                  </a:txBody>
                  <a:tcPr marL="9525" marR="9525" marT="9525" marB="0" anchor="b"/>
                </a:tc>
                <a:extLst>
                  <a:ext uri="{0D108BD9-81ED-4DB2-BD59-A6C34878D82A}">
                    <a16:rowId xmlns:a16="http://schemas.microsoft.com/office/drawing/2014/main" val="1337549335"/>
                  </a:ext>
                </a:extLst>
              </a:tr>
              <a:tr h="379837">
                <a:tc>
                  <a:txBody>
                    <a:bodyPr/>
                    <a:lstStyle/>
                    <a:p>
                      <a:pPr algn="l" fontAlgn="b"/>
                      <a:r>
                        <a:rPr lang="en-IN" sz="1100" u="none" strike="noStrike" dirty="0">
                          <a:effectLst/>
                          <a:highlight>
                            <a:srgbClr val="C0C0C0"/>
                          </a:highlight>
                        </a:rPr>
                        <a:t>Count of rows: 28189</a:t>
                      </a:r>
                      <a:endParaRPr lang="en-IN" sz="1100" b="0" i="0" u="none" strike="noStrike" dirty="0">
                        <a:solidFill>
                          <a:srgbClr val="000000"/>
                        </a:solidFill>
                        <a:effectLst/>
                        <a:highlight>
                          <a:srgbClr val="C0C0C0"/>
                        </a:highlight>
                        <a:latin typeface="Calibri" panose="020F0502020204030204" pitchFamily="34" charset="0"/>
                      </a:endParaRPr>
                    </a:p>
                  </a:txBody>
                  <a:tcPr marL="9525" marR="9525" marT="9525" marB="0" anchor="b"/>
                </a:tc>
                <a:extLst>
                  <a:ext uri="{0D108BD9-81ED-4DB2-BD59-A6C34878D82A}">
                    <a16:rowId xmlns:a16="http://schemas.microsoft.com/office/drawing/2014/main" val="2598020373"/>
                  </a:ext>
                </a:extLst>
              </a:tr>
            </a:tbl>
          </a:graphicData>
        </a:graphic>
      </p:graphicFrame>
      <p:graphicFrame>
        <p:nvGraphicFramePr>
          <p:cNvPr id="10" name="Table 9">
            <a:extLst>
              <a:ext uri="{FF2B5EF4-FFF2-40B4-BE49-F238E27FC236}">
                <a16:creationId xmlns:a16="http://schemas.microsoft.com/office/drawing/2014/main" id="{262C094F-43C9-24BA-AF8F-F1074F5327BF}"/>
              </a:ext>
            </a:extLst>
          </p:cNvPr>
          <p:cNvGraphicFramePr>
            <a:graphicFrameLocks noGrp="1"/>
          </p:cNvGraphicFramePr>
          <p:nvPr>
            <p:extLst>
              <p:ext uri="{D42A27DB-BD31-4B8C-83A1-F6EECF244321}">
                <p14:modId xmlns:p14="http://schemas.microsoft.com/office/powerpoint/2010/main" val="1673186812"/>
              </p:ext>
            </p:extLst>
          </p:nvPr>
        </p:nvGraphicFramePr>
        <p:xfrm>
          <a:off x="487680" y="4047743"/>
          <a:ext cx="4206240" cy="2458919"/>
        </p:xfrm>
        <a:graphic>
          <a:graphicData uri="http://schemas.openxmlformats.org/drawingml/2006/table">
            <a:tbl>
              <a:tblPr>
                <a:tableStyleId>{2C2D7396-3E8A-4C48-A43C-EBEA59809495}</a:tableStyleId>
              </a:tblPr>
              <a:tblGrid>
                <a:gridCol w="1405951">
                  <a:extLst>
                    <a:ext uri="{9D8B030D-6E8A-4147-A177-3AD203B41FA5}">
                      <a16:colId xmlns:a16="http://schemas.microsoft.com/office/drawing/2014/main" val="869157958"/>
                    </a:ext>
                  </a:extLst>
                </a:gridCol>
                <a:gridCol w="2800289">
                  <a:extLst>
                    <a:ext uri="{9D8B030D-6E8A-4147-A177-3AD203B41FA5}">
                      <a16:colId xmlns:a16="http://schemas.microsoft.com/office/drawing/2014/main" val="3031744604"/>
                    </a:ext>
                  </a:extLst>
                </a:gridCol>
              </a:tblGrid>
              <a:tr h="182215">
                <a:tc gridSpan="2">
                  <a:txBody>
                    <a:bodyPr/>
                    <a:lstStyle/>
                    <a:p>
                      <a:pPr algn="l" fontAlgn="b"/>
                      <a:r>
                        <a:rPr lang="en-US" sz="1100" u="none" strike="noStrike" dirty="0">
                          <a:effectLst/>
                        </a:rPr>
                        <a:t>Name of dataset: </a:t>
                      </a:r>
                      <a:r>
                        <a:rPr lang="en-US" sz="1100" u="none" strike="noStrike" dirty="0" err="1">
                          <a:effectLst/>
                        </a:rPr>
                        <a:t>Video_details</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hMerge="1">
                  <a:txBody>
                    <a:bodyPr/>
                    <a:lstStyle/>
                    <a:p>
                      <a:endParaRPr lang="en-IN"/>
                    </a:p>
                  </a:txBody>
                  <a:tcPr/>
                </a:tc>
                <a:extLst>
                  <a:ext uri="{0D108BD9-81ED-4DB2-BD59-A6C34878D82A}">
                    <a16:rowId xmlns:a16="http://schemas.microsoft.com/office/drawing/2014/main" val="1601905983"/>
                  </a:ext>
                </a:extLst>
              </a:tr>
              <a:tr h="195930">
                <a:tc gridSpan="2">
                  <a:txBody>
                    <a:bodyPr/>
                    <a:lstStyle/>
                    <a:p>
                      <a:pPr algn="l" fontAlgn="b"/>
                      <a:r>
                        <a:rPr lang="en-IN" sz="1100" u="none" strike="noStrike" dirty="0">
                          <a:effectLst/>
                        </a:rPr>
                        <a:t>Count of rows: 41</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hMerge="1">
                  <a:txBody>
                    <a:bodyPr/>
                    <a:lstStyle/>
                    <a:p>
                      <a:endParaRPr lang="en-IN"/>
                    </a:p>
                  </a:txBody>
                  <a:tcPr/>
                </a:tc>
                <a:extLst>
                  <a:ext uri="{0D108BD9-81ED-4DB2-BD59-A6C34878D82A}">
                    <a16:rowId xmlns:a16="http://schemas.microsoft.com/office/drawing/2014/main" val="2831826599"/>
                  </a:ext>
                </a:extLst>
              </a:tr>
              <a:tr h="195930">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350527465"/>
                  </a:ext>
                </a:extLst>
              </a:tr>
              <a:tr h="354632">
                <a:tc>
                  <a:txBody>
                    <a:bodyPr/>
                    <a:lstStyle/>
                    <a:p>
                      <a:pPr algn="l" fontAlgn="b"/>
                      <a:endParaRPr lang="en-IN" sz="1100" b="0" i="0" u="none" strike="noStrike" dirty="0">
                        <a:solidFill>
                          <a:schemeClr val="bg1"/>
                        </a:solidFill>
                        <a:effectLst/>
                        <a:latin typeface="Calibri" panose="020F0502020204030204" pitchFamily="34" charset="0"/>
                      </a:endParaRPr>
                    </a:p>
                  </a:txBody>
                  <a:tcPr marL="9525" marR="9525" marT="9525" marB="0" anchor="b">
                    <a:solidFill>
                      <a:srgbClr val="002060"/>
                    </a:solidFill>
                  </a:tcPr>
                </a:tc>
                <a:tc>
                  <a:txBody>
                    <a:bodyPr/>
                    <a:lstStyle/>
                    <a:p>
                      <a:pPr algn="l" fontAlgn="b"/>
                      <a:r>
                        <a:rPr lang="en-IN" sz="1100" u="none" strike="noStrike" dirty="0">
                          <a:solidFill>
                            <a:schemeClr val="bg1"/>
                          </a:solidFill>
                          <a:effectLst/>
                        </a:rPr>
                        <a:t>STATISTICAL INSIGHTS</a:t>
                      </a:r>
                      <a:endParaRPr lang="en-IN" sz="1100" b="0" i="0" u="none" strike="noStrike" dirty="0">
                        <a:solidFill>
                          <a:schemeClr val="bg1"/>
                        </a:solidFill>
                        <a:effectLst/>
                        <a:latin typeface="Calibri" panose="020F0502020204030204" pitchFamily="34" charset="0"/>
                      </a:endParaRPr>
                    </a:p>
                  </a:txBody>
                  <a:tcPr marL="9525" marR="9525" marT="9525" marB="0" anchor="b">
                    <a:solidFill>
                      <a:srgbClr val="002060"/>
                    </a:solidFill>
                  </a:tcPr>
                </a:tc>
                <a:extLst>
                  <a:ext uri="{0D108BD9-81ED-4DB2-BD59-A6C34878D82A}">
                    <a16:rowId xmlns:a16="http://schemas.microsoft.com/office/drawing/2014/main" val="3927103782"/>
                  </a:ext>
                </a:extLst>
              </a:tr>
              <a:tr h="354632">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IN" sz="1100" u="none" strike="noStrike" dirty="0">
                          <a:effectLst/>
                        </a:rPr>
                        <a:t>EDA after preprocessing</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3344228940"/>
                  </a:ext>
                </a:extLst>
              </a:tr>
              <a:tr h="19593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l" fontAlgn="b"/>
                      <a:r>
                        <a:rPr lang="en-IN" sz="1100" u="none" strike="noStrike" dirty="0">
                          <a:effectLst/>
                        </a:rPr>
                        <a:t>Length</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4094915113"/>
                  </a:ext>
                </a:extLst>
              </a:tr>
              <a:tr h="195930">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IN" sz="1100" u="none" strike="noStrike" dirty="0">
                          <a:effectLst/>
                        </a:rPr>
                        <a:t>24.3902</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4200363327"/>
                  </a:ext>
                </a:extLst>
              </a:tr>
              <a:tr h="195930">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IN" sz="1100" u="none" strike="noStrike" dirty="0">
                          <a:effectLst/>
                        </a:rPr>
                        <a:t>14</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1010312580"/>
                  </a:ext>
                </a:extLst>
              </a:tr>
              <a:tr h="195930">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676465653"/>
                  </a:ext>
                </a:extLst>
              </a:tr>
              <a:tr h="195930">
                <a:tc>
                  <a:txBody>
                    <a:bodyPr/>
                    <a:lstStyle/>
                    <a:p>
                      <a:pPr algn="l" fontAlgn="b"/>
                      <a:r>
                        <a:rPr lang="en-IN" sz="1100" u="none" strike="noStrike">
                          <a:effectLst/>
                        </a:rPr>
                        <a:t>Variance</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IN" sz="1100" u="none" strike="noStrike" dirty="0">
                          <a:effectLst/>
                        </a:rPr>
                        <a:t>412.2867</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619769954"/>
                  </a:ext>
                </a:extLst>
              </a:tr>
              <a:tr h="195930">
                <a:tc>
                  <a:txBody>
                    <a:bodyPr/>
                    <a:lstStyle/>
                    <a:p>
                      <a:pPr algn="l" fontAlgn="b"/>
                      <a:r>
                        <a:rPr lang="en-IN" sz="1100" u="none" strike="noStrike">
                          <a:effectLst/>
                        </a:rPr>
                        <a:t>STD dev</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IN" sz="1100" u="none" strike="noStrike" dirty="0">
                          <a:effectLst/>
                        </a:rPr>
                        <a:t>20.3048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extLst>
                  <a:ext uri="{0D108BD9-81ED-4DB2-BD59-A6C34878D82A}">
                    <a16:rowId xmlns:a16="http://schemas.microsoft.com/office/drawing/2014/main" val="2750034706"/>
                  </a:ext>
                </a:extLst>
              </a:tr>
            </a:tbl>
          </a:graphicData>
        </a:graphic>
      </p:graphicFrame>
    </p:spTree>
    <p:extLst>
      <p:ext uri="{BB962C8B-B14F-4D97-AF65-F5344CB8AC3E}">
        <p14:creationId xmlns:p14="http://schemas.microsoft.com/office/powerpoint/2010/main" val="405744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8578-1248-2902-94AD-F6C565349956}"/>
              </a:ext>
            </a:extLst>
          </p:cNvPr>
          <p:cNvSpPr>
            <a:spLocks noGrp="1"/>
          </p:cNvSpPr>
          <p:nvPr>
            <p:ph type="title"/>
          </p:nvPr>
        </p:nvSpPr>
        <p:spPr/>
        <p:txBody>
          <a:bodyPr/>
          <a:lstStyle/>
          <a:p>
            <a:r>
              <a:rPr lang="en-US" b="1" dirty="0">
                <a:solidFill>
                  <a:srgbClr val="002060"/>
                </a:solidFill>
              </a:rPr>
              <a:t>Inferences from EDA</a:t>
            </a:r>
          </a:p>
        </p:txBody>
      </p:sp>
      <p:sp>
        <p:nvSpPr>
          <p:cNvPr id="3" name="TextBox 2">
            <a:extLst>
              <a:ext uri="{FF2B5EF4-FFF2-40B4-BE49-F238E27FC236}">
                <a16:creationId xmlns:a16="http://schemas.microsoft.com/office/drawing/2014/main" id="{B9665241-CA6D-387F-BA1B-C00AF1A903F6}"/>
              </a:ext>
            </a:extLst>
          </p:cNvPr>
          <p:cNvSpPr txBox="1"/>
          <p:nvPr/>
        </p:nvSpPr>
        <p:spPr>
          <a:xfrm>
            <a:off x="441894" y="1174701"/>
            <a:ext cx="1113584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Times New Roman" panose="02020603050405020304" pitchFamily="18" charset="0"/>
                <a:cs typeface="Times New Roman" panose="02020603050405020304" pitchFamily="18" charset="0"/>
              </a:rPr>
              <a:t>First Business Moment</a:t>
            </a:r>
            <a:r>
              <a:rPr lang="en-US" sz="1800" dirty="0">
                <a:latin typeface="Times New Roman" panose="02020603050405020304" pitchFamily="18" charset="0"/>
                <a:cs typeface="Times New Roman" panose="02020603050405020304" pitchFamily="18" charset="0"/>
              </a:rPr>
              <a:t>: The mean, median and mode values ae determined for each variables which gives an idea about the </a:t>
            </a:r>
            <a:r>
              <a:rPr lang="en-US" sz="1800" b="1" dirty="0">
                <a:latin typeface="Times New Roman" panose="02020603050405020304" pitchFamily="18" charset="0"/>
                <a:cs typeface="Times New Roman" panose="02020603050405020304" pitchFamily="18" charset="0"/>
              </a:rPr>
              <a:t>average value</a:t>
            </a:r>
            <a:r>
              <a:rPr lang="en-US" sz="1800" dirty="0">
                <a:latin typeface="Times New Roman" panose="02020603050405020304" pitchFamily="18" charset="0"/>
                <a:cs typeface="Times New Roman" panose="02020603050405020304" pitchFamily="18" charset="0"/>
              </a:rPr>
              <a:t> and most frequently occurred values for each.</a:t>
            </a:r>
          </a:p>
          <a:p>
            <a:endParaRPr lang="en-US" sz="1800" dirty="0">
              <a:latin typeface="Times New Roman" panose="02020603050405020304" pitchFamily="18" charset="0"/>
              <a:cs typeface="Times New Roman" panose="02020603050405020304" pitchFamily="18" charset="0"/>
            </a:endParaRPr>
          </a:p>
          <a:p>
            <a:r>
              <a:rPr lang="en-US" sz="1800" b="1" dirty="0">
                <a:solidFill>
                  <a:srgbClr val="002060"/>
                </a:solidFill>
                <a:latin typeface="Times New Roman" panose="02020603050405020304" pitchFamily="18" charset="0"/>
                <a:cs typeface="Times New Roman" panose="02020603050405020304" pitchFamily="18" charset="0"/>
              </a:rPr>
              <a:t>Second Business Moment</a:t>
            </a:r>
            <a:r>
              <a:rPr lang="en-US" sz="1800" dirty="0">
                <a:latin typeface="Times New Roman" panose="02020603050405020304" pitchFamily="18" charset="0"/>
                <a:cs typeface="Times New Roman" panose="02020603050405020304" pitchFamily="18" charset="0"/>
              </a:rPr>
              <a:t>: Variance, standard deviation and range will give an idea about the spread of the data</a:t>
            </a:r>
          </a:p>
          <a:p>
            <a:pPr marL="285750" indent="-285750">
              <a:buChar char="•"/>
            </a:pPr>
            <a:r>
              <a:rPr lang="en-US" sz="1800" dirty="0">
                <a:latin typeface="Times New Roman" panose="02020603050405020304" pitchFamily="18" charset="0"/>
                <a:cs typeface="Times New Roman" panose="02020603050405020304" pitchFamily="18" charset="0"/>
              </a:rPr>
              <a:t>If the variance and standard deviation is near zero, which indicates that there is </a:t>
            </a:r>
            <a:r>
              <a:rPr lang="en-US" sz="1800" b="1" dirty="0">
                <a:latin typeface="Times New Roman" panose="02020603050405020304" pitchFamily="18" charset="0"/>
                <a:cs typeface="Times New Roman" panose="02020603050405020304" pitchFamily="18" charset="0"/>
              </a:rPr>
              <a:t>not that much difference between the points from the mean value</a:t>
            </a:r>
            <a:r>
              <a:rPr lang="en-US" sz="1800" dirty="0">
                <a:latin typeface="Times New Roman" panose="02020603050405020304" pitchFamily="18" charset="0"/>
                <a:cs typeface="Times New Roman" panose="02020603050405020304" pitchFamily="18" charset="0"/>
              </a:rPr>
              <a:t>. Ie, spread is less</a:t>
            </a:r>
          </a:p>
          <a:p>
            <a:pPr marL="285750" indent="-285750">
              <a:buChar char="•"/>
            </a:pPr>
            <a:r>
              <a:rPr lang="en-US" sz="1800" dirty="0">
                <a:latin typeface="Times New Roman" panose="02020603050405020304" pitchFamily="18" charset="0"/>
                <a:cs typeface="Times New Roman" panose="02020603050405020304" pitchFamily="18" charset="0"/>
              </a:rPr>
              <a:t>If the standard deviation and variance shows really large value which indicates the spread of the data in really large or </a:t>
            </a:r>
            <a:r>
              <a:rPr lang="en-US" sz="1800" b="1" dirty="0">
                <a:latin typeface="Times New Roman" panose="02020603050405020304" pitchFamily="18" charset="0"/>
                <a:cs typeface="Times New Roman" panose="02020603050405020304" pitchFamily="18" charset="0"/>
              </a:rPr>
              <a:t>fatter </a:t>
            </a:r>
            <a:r>
              <a:rPr lang="en-US" sz="1800" b="1" dirty="0">
                <a:solidFill>
                  <a:schemeClr val="tx1"/>
                </a:solidFill>
                <a:latin typeface="Times New Roman" panose="02020603050405020304" pitchFamily="18" charset="0"/>
                <a:cs typeface="Times New Roman" panose="02020603050405020304" pitchFamily="18" charset="0"/>
              </a:rPr>
              <a:t>distribution</a:t>
            </a:r>
          </a:p>
          <a:p>
            <a:pPr marL="285750" indent="-285750">
              <a:buChar char="•"/>
            </a:pPr>
            <a:endParaRPr lang="en-US" sz="1800" b="1" dirty="0">
              <a:latin typeface="Times New Roman" panose="02020603050405020304" pitchFamily="18" charset="0"/>
              <a:cs typeface="Times New Roman" panose="02020603050405020304" pitchFamily="18" charset="0"/>
            </a:endParaRPr>
          </a:p>
          <a:p>
            <a:r>
              <a:rPr lang="en-US" sz="1800" b="1" dirty="0">
                <a:solidFill>
                  <a:srgbClr val="002060"/>
                </a:solidFill>
                <a:latin typeface="Times New Roman" panose="02020603050405020304" pitchFamily="18" charset="0"/>
                <a:cs typeface="Times New Roman" panose="02020603050405020304" pitchFamily="18" charset="0"/>
              </a:rPr>
              <a:t>Third Business Moment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skewness is </a:t>
            </a:r>
            <a:r>
              <a:rPr lang="en-US" sz="1800" b="1" dirty="0">
                <a:latin typeface="Times New Roman" panose="02020603050405020304" pitchFamily="18" charset="0"/>
                <a:cs typeface="Times New Roman" panose="02020603050405020304" pitchFamily="18" charset="0"/>
              </a:rPr>
              <a:t>near zero which implies it is almost normal distribution</a:t>
            </a:r>
            <a:r>
              <a:rPr lang="en-US" sz="1800" dirty="0">
                <a:latin typeface="Times New Roman" panose="02020603050405020304" pitchFamily="18" charset="0"/>
                <a:cs typeface="Times New Roman" panose="02020603050405020304" pitchFamily="18" charset="0"/>
              </a:rPr>
              <a:t>.</a:t>
            </a:r>
          </a:p>
          <a:p>
            <a:endParaRPr lang="en-US" sz="1800" b="1" dirty="0">
              <a:latin typeface="Times New Roman" panose="02020603050405020304" pitchFamily="18" charset="0"/>
              <a:cs typeface="Times New Roman" panose="02020603050405020304" pitchFamily="18" charset="0"/>
            </a:endParaRPr>
          </a:p>
          <a:p>
            <a:r>
              <a:rPr lang="en-US" sz="1800" b="1" dirty="0">
                <a:solidFill>
                  <a:srgbClr val="002060"/>
                </a:solidFill>
                <a:latin typeface="Times New Roman" panose="02020603050405020304" pitchFamily="18" charset="0"/>
                <a:cs typeface="Times New Roman" panose="02020603050405020304" pitchFamily="18" charset="0"/>
              </a:rPr>
              <a:t>Fourth Business Moment</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really big kurtosis values which indicates the </a:t>
            </a:r>
            <a:r>
              <a:rPr lang="en-US" sz="1800" b="1" dirty="0">
                <a:latin typeface="Times New Roman" panose="02020603050405020304" pitchFamily="18" charset="0"/>
                <a:cs typeface="Times New Roman" panose="02020603050405020304" pitchFamily="18" charset="0"/>
              </a:rPr>
              <a:t>really sharp peak.</a:t>
            </a:r>
          </a:p>
          <a:p>
            <a:endParaRPr lang="en-US" sz="1800" b="1" dirty="0"/>
          </a:p>
        </p:txBody>
      </p:sp>
    </p:spTree>
    <p:extLst>
      <p:ext uri="{BB962C8B-B14F-4D97-AF65-F5344CB8AC3E}">
        <p14:creationId xmlns:p14="http://schemas.microsoft.com/office/powerpoint/2010/main" val="179097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9AB4-2ECE-01E0-FD97-1F4E42604011}"/>
              </a:ext>
            </a:extLst>
          </p:cNvPr>
          <p:cNvSpPr>
            <a:spLocks noGrp="1"/>
          </p:cNvSpPr>
          <p:nvPr>
            <p:ph type="title"/>
          </p:nvPr>
        </p:nvSpPr>
        <p:spPr/>
        <p:txBody>
          <a:bodyPr/>
          <a:lstStyle/>
          <a:p>
            <a:r>
              <a:rPr lang="en-US" b="1" dirty="0">
                <a:solidFill>
                  <a:srgbClr val="002060"/>
                </a:solidFill>
              </a:rPr>
              <a:t>Data preprocessing </a:t>
            </a:r>
          </a:p>
        </p:txBody>
      </p:sp>
      <p:sp>
        <p:nvSpPr>
          <p:cNvPr id="3" name="TextBox 2">
            <a:extLst>
              <a:ext uri="{FF2B5EF4-FFF2-40B4-BE49-F238E27FC236}">
                <a16:creationId xmlns:a16="http://schemas.microsoft.com/office/drawing/2014/main" id="{DBA099F7-4544-5704-FA5B-E94C6FE5DE7F}"/>
              </a:ext>
            </a:extLst>
          </p:cNvPr>
          <p:cNvSpPr txBox="1"/>
          <p:nvPr/>
        </p:nvSpPr>
        <p:spPr>
          <a:xfrm>
            <a:off x="626644" y="1040230"/>
            <a:ext cx="1095375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b="1" dirty="0"/>
              <a:t>Duplicates:</a:t>
            </a:r>
          </a:p>
          <a:p>
            <a:pPr marL="285750" indent="-285750">
              <a:buChar char="•"/>
            </a:pPr>
            <a:endParaRPr lang="en-US" sz="1800" b="1" dirty="0"/>
          </a:p>
          <a:p>
            <a:r>
              <a:rPr lang="en-US" sz="1800" dirty="0"/>
              <a:t>No Duplicate records  from the data</a:t>
            </a:r>
          </a:p>
          <a:p>
            <a:endParaRPr lang="en-US" sz="1800" dirty="0"/>
          </a:p>
          <a:p>
            <a:endParaRPr lang="en-US" sz="1800" dirty="0"/>
          </a:p>
          <a:p>
            <a:pPr marL="285750" indent="-285750">
              <a:buChar char="•"/>
            </a:pPr>
            <a:r>
              <a:rPr lang="en-US" sz="1800" b="1" dirty="0"/>
              <a:t>Missing values:</a:t>
            </a:r>
          </a:p>
          <a:p>
            <a:pPr marL="285750" indent="-285750">
              <a:buChar char="•"/>
            </a:pPr>
            <a:endParaRPr lang="en-US" sz="1800" b="1" dirty="0"/>
          </a:p>
          <a:p>
            <a:r>
              <a:rPr lang="en-US" sz="1800" dirty="0"/>
              <a:t>There is no missing values in two data sets</a:t>
            </a:r>
          </a:p>
          <a:p>
            <a:endParaRPr lang="en-US" sz="1800" dirty="0"/>
          </a:p>
          <a:p>
            <a:endParaRPr lang="en-US" sz="1800" dirty="0"/>
          </a:p>
          <a:p>
            <a:pPr marL="285750" indent="-285750">
              <a:buChar char="•"/>
            </a:pPr>
            <a:r>
              <a:rPr lang="en-US" sz="1800" b="1" dirty="0"/>
              <a:t>Outliers:</a:t>
            </a:r>
          </a:p>
          <a:p>
            <a:pPr marL="285750" indent="-285750">
              <a:buChar char="•"/>
            </a:pPr>
            <a:endParaRPr lang="en-US" sz="1800" b="1" dirty="0"/>
          </a:p>
          <a:p>
            <a:pPr marL="342900" indent="-342900">
              <a:buFont typeface="Wingdings" panose="05000000000000000000" pitchFamily="2" charset="2"/>
              <a:buChar char="q"/>
            </a:pPr>
            <a:r>
              <a:rPr lang="en-IN" sz="1800" dirty="0"/>
              <a:t>In the probability column 3282 outliers detected</a:t>
            </a:r>
          </a:p>
          <a:p>
            <a:pPr marL="342900" indent="-342900">
              <a:buFont typeface="Wingdings" panose="05000000000000000000" pitchFamily="2" charset="2"/>
              <a:buChar char="q"/>
            </a:pPr>
            <a:endParaRPr lang="en-IN" sz="1800" dirty="0"/>
          </a:p>
          <a:p>
            <a:pPr marL="342900" indent="-342900">
              <a:buFont typeface="Wingdings" panose="05000000000000000000" pitchFamily="2" charset="2"/>
              <a:buChar char="q"/>
            </a:pPr>
            <a:r>
              <a:rPr lang="en-IN" sz="1800" dirty="0"/>
              <a:t>No other columns has the presence of outliers</a:t>
            </a:r>
          </a:p>
          <a:p>
            <a:pPr marL="285750" indent="-285750">
              <a:buChar char="•"/>
            </a:pPr>
            <a:endParaRPr lang="en-US" sz="1800" b="1" dirty="0"/>
          </a:p>
          <a:p>
            <a:r>
              <a:rPr lang="en-US" sz="1800" dirty="0"/>
              <a:t>Maximum outliers are replaced with 95th percentile and minimum outliers are replaced by 5th percentile</a:t>
            </a:r>
          </a:p>
          <a:p>
            <a:r>
              <a:rPr lang="en-US" sz="1800" dirty="0"/>
              <a:t>Using </a:t>
            </a:r>
            <a:r>
              <a:rPr lang="en-US" sz="1800" dirty="0" err="1"/>
              <a:t>winsorization</a:t>
            </a:r>
            <a:r>
              <a:rPr lang="en-US" sz="1800" dirty="0"/>
              <a:t> method by applying filter probability &lt; 0.68</a:t>
            </a:r>
          </a:p>
          <a:p>
            <a:pPr marL="285750" indent="-285750">
              <a:buFont typeface="Arial,Sans-Serif"/>
              <a:buChar char="•"/>
            </a:pPr>
            <a:endParaRPr lang="en-US" sz="1800" dirty="0"/>
          </a:p>
          <a:p>
            <a:endParaRPr lang="en-US" sz="1800" dirty="0"/>
          </a:p>
          <a:p>
            <a:endParaRPr lang="en-US" sz="1600" dirty="0"/>
          </a:p>
          <a:p>
            <a:endParaRPr lang="en-US" sz="1600" dirty="0"/>
          </a:p>
        </p:txBody>
      </p:sp>
    </p:spTree>
    <p:extLst>
      <p:ext uri="{BB962C8B-B14F-4D97-AF65-F5344CB8AC3E}">
        <p14:creationId xmlns:p14="http://schemas.microsoft.com/office/powerpoint/2010/main" val="760013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324" name="Google Shape;324;p3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 name="Picture 3">
            <a:extLst>
              <a:ext uri="{FF2B5EF4-FFF2-40B4-BE49-F238E27FC236}">
                <a16:creationId xmlns:a16="http://schemas.microsoft.com/office/drawing/2014/main" id="{371857AF-5831-D2C2-2DC3-1ED7D40B5952}"/>
              </a:ext>
            </a:extLst>
          </p:cNvPr>
          <p:cNvPicPr>
            <a:picLocks noChangeAspect="1"/>
          </p:cNvPicPr>
          <p:nvPr/>
        </p:nvPicPr>
        <p:blipFill rotWithShape="1">
          <a:blip r:embed="rId4"/>
          <a:srcRect l="2707" t="14377" r="40663" b="28706"/>
          <a:stretch/>
        </p:blipFill>
        <p:spPr>
          <a:xfrm>
            <a:off x="552450" y="905261"/>
            <a:ext cx="10972800" cy="55375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9338A9ED-5CCB-FD8A-D223-B93216DF715D}"/>
              </a:ext>
            </a:extLst>
          </p:cNvPr>
          <p:cNvSpPr txBox="1"/>
          <p:nvPr/>
        </p:nvSpPr>
        <p:spPr>
          <a:xfrm>
            <a:off x="626644" y="1127960"/>
            <a:ext cx="10637921"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Predictive Analytics: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Develop predictive models to anticipate future behavioral patterns based on historical data.</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Real-time Monitoring:</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Implement real-time monitoring capabilities for immediate intervention.</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Integration with External Data:</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Explore integrating external data sources for a holistic understanding of ASD-related behaviors</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Enhanced User Interaction: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Develop interactive dashboards for more user engagement and customized insights.</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Longitudinal Analysis: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Conduct longitudinal analysis to track behavioral changes over extended periods.</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Collaboration with Experts: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Collaborate with ASD experts to refine analytics models and enrich insights.</a:t>
            </a:r>
          </a:p>
          <a:p>
            <a:pPr marL="457200" lvl="1" algn="l"/>
            <a:endParaRPr lang="en-US" sz="16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Automated Reporting:</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600" b="0" i="0" dirty="0">
                <a:solidFill>
                  <a:schemeClr val="tx1"/>
                </a:solidFill>
                <a:effectLst/>
                <a:latin typeface="Times New Roman" panose="02020603050405020304" pitchFamily="18" charset="0"/>
                <a:cs typeface="Times New Roman" panose="02020603050405020304" pitchFamily="18" charset="0"/>
              </a:rPr>
              <a:t>Develop automated reporting tools to meet business constraints and save time.</a:t>
            </a:r>
          </a:p>
          <a:p>
            <a:pPr marL="285750" indent="-285750">
              <a:buChar char="•"/>
            </a:pPr>
            <a:endParaRPr lang="en-US" sz="1600" dirty="0">
              <a:solidFill>
                <a:schemeClr val="tx1"/>
              </a:solidFill>
            </a:endParaRPr>
          </a:p>
          <a:p>
            <a:pPr marL="285750" indent="-285750">
              <a:buChar char="•"/>
            </a:pPr>
            <a:endParaRPr lang="en-US" sz="1600" dirty="0">
              <a:solidFill>
                <a:schemeClr val="tx1"/>
              </a:solidFill>
            </a:endParaRPr>
          </a:p>
          <a:p>
            <a:pPr marL="285750" indent="-285750">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119d570088c_0_0"/>
          <p:cNvSpPr txBox="1">
            <a:spLocks noGrp="1"/>
          </p:cNvSpPr>
          <p:nvPr>
            <p:ph type="title"/>
          </p:nvPr>
        </p:nvSpPr>
        <p:spPr>
          <a:xfrm>
            <a:off x="228600" y="191613"/>
            <a:ext cx="10515600" cy="535488"/>
          </a:xfrm>
          <a:prstGeom prst="rect">
            <a:avLst/>
          </a:prstGeom>
          <a:noFill/>
          <a:ln>
            <a:noFill/>
          </a:ln>
        </p:spPr>
        <p:txBody>
          <a:bodyPr spcFirstLastPara="1" wrap="square" lIns="91400" tIns="45675" rIns="91400" bIns="45675" anchor="ctr" anchorCtr="0">
            <a:spAutoFit/>
          </a:bodyPr>
          <a:lstStyle/>
          <a:p>
            <a:pPr>
              <a:buSzPts val="1100"/>
            </a:pPr>
            <a:r>
              <a:rPr lang="en-US" sz="3200" b="1" dirty="0">
                <a:latin typeface="Times New Roman"/>
                <a:ea typeface="Times New Roman"/>
                <a:cs typeface="Times New Roman"/>
              </a:rPr>
              <a:t>Business insights </a:t>
            </a:r>
          </a:p>
        </p:txBody>
      </p:sp>
      <p:pic>
        <p:nvPicPr>
          <p:cNvPr id="462" name="Google Shape;462;g119d570088c_0_0"/>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96AD034F-39F0-9CF7-0C8D-BE9D414D0E2F}"/>
              </a:ext>
            </a:extLst>
          </p:cNvPr>
          <p:cNvSpPr txBox="1"/>
          <p:nvPr/>
        </p:nvSpPr>
        <p:spPr>
          <a:xfrm>
            <a:off x="576866" y="1126901"/>
            <a:ext cx="11014119"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sz="2000" dirty="0"/>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Behavioral Patterns Identification:</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Identification of key behavioral patterns in individuals with ASD, aiding caregivers and parents in understanding and managing their child's behavior effectively.</a:t>
            </a: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Early Signs Detection:</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Early identification of potential signs of ASD through video analytics, enabling timely interventions and support for future autists.</a:t>
            </a: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Scientific Understanding Enhancement:</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 to scientific understanding of ASD through the analysis of video analytics data, facilitating research and academic studies in the field.</a:t>
            </a: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Personalized Interventions:</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Development of personalized interventions based on individual behavioral patterns, optimizing support strategies for individuals with ASD.</a:t>
            </a:r>
          </a:p>
          <a:p>
            <a:pPr algn="l">
              <a:buFont typeface="+mj-lt"/>
              <a:buAutoNum type="arabicPeriod"/>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Dashboard Accessibility:</a:t>
            </a:r>
            <a:endPar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lvl="1"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Creation of user-friendly visualization dashboards accessible to caregivers, parents, future autists, and researchers, promoting widespread use and understanding of the data</a:t>
            </a:r>
            <a:r>
              <a:rPr lang="en-US" b="0" i="0" dirty="0">
                <a:solidFill>
                  <a:srgbClr val="0D0D0D"/>
                </a:solidFill>
                <a:effectLst/>
                <a:highlight>
                  <a:srgbClr val="FFFFFF"/>
                </a:highlight>
                <a:latin typeface="Söhne"/>
              </a:rPr>
              <a:t>.</a:t>
            </a:r>
          </a:p>
          <a:p>
            <a:pPr marL="457200" lvl="1" algn="l"/>
            <a:endParaRPr lang="en-US" b="0" i="0" dirty="0">
              <a:solidFill>
                <a:srgbClr val="0D0D0D"/>
              </a:solidFill>
              <a:effectLst/>
              <a:highlight>
                <a:srgbClr val="FFFFFF"/>
              </a:highlight>
              <a:latin typeface="Söhne"/>
            </a:endParaRPr>
          </a:p>
          <a:p>
            <a:pPr marL="285750" indent="-285750">
              <a:buChar char="•"/>
            </a:pPr>
            <a:endParaRPr lang="en-US" sz="2000" dirty="0">
              <a:latin typeface="Times New Roman" panose="02020603050405020304" pitchFamily="18" charset="0"/>
              <a:cs typeface="Times New Roman" panose="02020603050405020304" pitchFamily="18" charset="0"/>
            </a:endParaRPr>
          </a:p>
          <a:p>
            <a:pPr marL="285750" indent="-285750">
              <a:buChar char="•"/>
            </a:pPr>
            <a:endParaRPr lang="en-US" b="1" dirty="0">
              <a:latin typeface="Times New Roman" panose="02020603050405020304" pitchFamily="18" charset="0"/>
              <a:cs typeface="Times New Roman" panose="02020603050405020304" pitchFamily="18" charset="0"/>
            </a:endParaRPr>
          </a:p>
          <a:p>
            <a:pPr marL="285750" indent="-285750">
              <a:buChar char="•"/>
            </a:pPr>
            <a:endParaRPr lang="en-US" sz="1100" dirty="0">
              <a:latin typeface="Times New Roman" panose="02020603050405020304" pitchFamily="18" charset="0"/>
              <a:cs typeface="Times New Roman" panose="02020603050405020304" pitchFamily="18" charset="0"/>
            </a:endParaRPr>
          </a:p>
          <a:p>
            <a:pPr marL="285750" indent="-285750">
              <a:buChar char="•"/>
            </a:pPr>
            <a:endParaRPr lang="en-US" dirty="0">
              <a:latin typeface="Times New Roman" panose="02020603050405020304" pitchFamily="18" charset="0"/>
              <a:cs typeface="Times New Roman" panose="02020603050405020304" pitchFamily="18" charset="0"/>
            </a:endParaRPr>
          </a:p>
          <a:p>
            <a:pPr marL="285750" indent="-285750">
              <a:buChar char="•"/>
            </a:pPr>
            <a:endParaRPr lang="en-US" dirty="0">
              <a:latin typeface="Times New Roman" panose="02020603050405020304" pitchFamily="18" charset="0"/>
              <a:cs typeface="Times New Roman" panose="02020603050405020304" pitchFamily="18" charset="0"/>
            </a:endParaRPr>
          </a:p>
          <a:p>
            <a:pPr marL="285750" indent="-285750">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2F0B0812-55AA-E625-9C1F-E4DFFE04AA47}"/>
              </a:ext>
            </a:extLst>
          </p:cNvPr>
          <p:cNvSpPr txBox="1"/>
          <p:nvPr/>
        </p:nvSpPr>
        <p:spPr>
          <a:xfrm>
            <a:off x="714375" y="1215690"/>
            <a:ext cx="10853486"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sz="2000" dirty="0"/>
          </a:p>
          <a:p>
            <a:pPr marL="285750" indent="-285750">
              <a:buChar char="•"/>
            </a:pPr>
            <a:endParaRPr lang="en-US" sz="2000" dirty="0"/>
          </a:p>
          <a:p>
            <a:pPr marL="285750" indent="-285750">
              <a:buChar char="•"/>
            </a:pPr>
            <a:r>
              <a:rPr lang="en-US" sz="2000" dirty="0">
                <a:solidFill>
                  <a:schemeClr val="tx1"/>
                </a:solidFill>
                <a:latin typeface="Times New Roman" panose="02020603050405020304" pitchFamily="18" charset="0"/>
                <a:cs typeface="Times New Roman" panose="02020603050405020304" pitchFamily="18" charset="0"/>
              </a:rPr>
              <a:t>Handling and analyzing large volumes of data might become a challenge.</a:t>
            </a:r>
          </a:p>
          <a:p>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Char char="•"/>
            </a:pPr>
            <a:r>
              <a:rPr lang="en-US" sz="2000" dirty="0">
                <a:solidFill>
                  <a:schemeClr val="tx1"/>
                </a:solidFill>
                <a:latin typeface="Times New Roman" panose="02020603050405020304" pitchFamily="18" charset="0"/>
                <a:cs typeface="Times New Roman" panose="02020603050405020304" pitchFamily="18" charset="0"/>
              </a:rPr>
              <a:t>While treated in </a:t>
            </a:r>
            <a:r>
              <a:rPr lang="en-US" sz="2000" dirty="0" err="1">
                <a:solidFill>
                  <a:schemeClr val="tx1"/>
                </a:solidFill>
                <a:latin typeface="Times New Roman" panose="02020603050405020304" pitchFamily="18" charset="0"/>
                <a:cs typeface="Times New Roman" panose="02020603050405020304" pitchFamily="18" charset="0"/>
              </a:rPr>
              <a:t>sql</a:t>
            </a:r>
            <a:r>
              <a:rPr lang="en-US" sz="2000" dirty="0">
                <a:solidFill>
                  <a:schemeClr val="tx1"/>
                </a:solidFill>
                <a:latin typeface="Times New Roman" panose="02020603050405020304" pitchFamily="18" charset="0"/>
                <a:cs typeface="Times New Roman" panose="02020603050405020304" pitchFamily="18" charset="0"/>
              </a:rPr>
              <a:t> there is a presence of outliers in the probability column which is then treated connecting in python.</a:t>
            </a:r>
          </a:p>
          <a:p>
            <a:pPr marL="285750" indent="-28575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Char char="•"/>
            </a:pPr>
            <a:r>
              <a:rPr lang="en-US" sz="2000" b="0" i="0" dirty="0">
                <a:solidFill>
                  <a:schemeClr val="tx1"/>
                </a:solidFill>
                <a:effectLst/>
                <a:latin typeface="Times New Roman" panose="02020603050405020304" pitchFamily="18" charset="0"/>
                <a:cs typeface="Times New Roman" panose="02020603050405020304" pitchFamily="18" charset="0"/>
              </a:rPr>
              <a:t>Overcoming challenges in integrating data from different sources, particularly when dealing with multiple datasets </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Char char="•"/>
            </a:pPr>
            <a:endParaRPr lang="en-US" sz="2800" dirty="0"/>
          </a:p>
          <a:p>
            <a:pPr marL="285750" indent="-285750">
              <a:buChar char="•"/>
            </a:pPr>
            <a:endParaRPr lang="en-US" sz="1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r>
              <a:rPr lang="en-US" b="1" dirty="0">
                <a:latin typeface="Times New Roman"/>
                <a:ea typeface="Times New Roman"/>
                <a:cs typeface="Times New Roman"/>
              </a:rPr>
              <a:t>Project Overview</a:t>
            </a:r>
            <a:endParaRPr b="1" dirty="0">
              <a:latin typeface="Times New Roman"/>
              <a:ea typeface="Times New Roman"/>
              <a:cs typeface="Times New Roman"/>
              <a:sym typeface="Times New Roman"/>
            </a:endParaRPr>
          </a:p>
        </p:txBody>
      </p:sp>
      <p:sp>
        <p:nvSpPr>
          <p:cNvPr id="98" name="Google Shape;98;p2"/>
          <p:cNvSpPr txBox="1"/>
          <p:nvPr/>
        </p:nvSpPr>
        <p:spPr>
          <a:xfrm>
            <a:off x="242944" y="860611"/>
            <a:ext cx="11586894" cy="6032350"/>
          </a:xfrm>
          <a:prstGeom prst="rect">
            <a:avLst/>
          </a:prstGeom>
          <a:noFill/>
          <a:ln>
            <a:noFill/>
          </a:ln>
        </p:spPr>
        <p:txBody>
          <a:bodyPr spcFirstLastPara="1" wrap="square" lIns="121875" tIns="60925" rIns="121875" bIns="60925" anchor="t" anchorCtr="0">
            <a:spAutoFit/>
          </a:bodyPr>
          <a:lstStyle/>
          <a:p>
            <a:r>
              <a:rPr lang="en-US" sz="2400" b="1" dirty="0">
                <a:latin typeface="Times New Roman"/>
                <a:ea typeface="Times New Roman"/>
                <a:cs typeface="Times New Roman"/>
              </a:rPr>
              <a:t>Title </a:t>
            </a:r>
            <a:r>
              <a:rPr lang="en-US" sz="2400" dirty="0">
                <a:latin typeface="Times New Roman"/>
                <a:ea typeface="Times New Roman"/>
                <a:cs typeface="Times New Roman"/>
              </a:rPr>
              <a:t>: </a:t>
            </a:r>
            <a:r>
              <a:rPr lang="en-US" sz="2400" b="1" dirty="0">
                <a:latin typeface="Times New Roman"/>
                <a:ea typeface="Times New Roman"/>
                <a:cs typeface="Times New Roman"/>
              </a:rPr>
              <a:t>ASD DATA DRIVEN ANALYTICS</a:t>
            </a:r>
            <a:endParaRPr lang="en-US" sz="2400" b="1" dirty="0">
              <a:solidFill>
                <a:schemeClr val="tx1"/>
              </a:solidFill>
              <a:latin typeface="Century Schoolbook" panose="02040604050505020304" pitchFamily="18" charset="0"/>
              <a:ea typeface="Times New Roman"/>
              <a:cs typeface="Times New Roman"/>
            </a:endParaRPr>
          </a:p>
          <a:p>
            <a:endParaRPr lang="en-US" sz="2400" b="1" dirty="0">
              <a:latin typeface="Times New Roman"/>
              <a:ea typeface="Times New Roman"/>
              <a:cs typeface="Times New Roman"/>
            </a:endParaRPr>
          </a:p>
          <a:p>
            <a:r>
              <a:rPr lang="en-US" sz="1800" dirty="0">
                <a:effectLst/>
                <a:latin typeface="Calibri" panose="020F0502020204030204" pitchFamily="34" charset="0"/>
                <a:ea typeface="Times New Roman" panose="02020603050405020304" pitchFamily="18" charset="0"/>
              </a:rPr>
              <a:t>Autism Spectrum Disorder (ASD) Data-Driven Analysis aims to derive actionable insights from video analytics data collected during the capture of videos. The project focuses on maximizing the effective utilization of data to better understand and support individuals with ASD. The primary objective is to maximize the effective utilization of this data, ensuring actionable insights to minimize adverse effects of specific </a:t>
            </a:r>
            <a:r>
              <a:rPr lang="en-US" sz="1800" dirty="0" err="1">
                <a:effectLst/>
                <a:latin typeface="Calibri" panose="020F0502020204030204" pitchFamily="34" charset="0"/>
                <a:ea typeface="Times New Roman" panose="02020603050405020304" pitchFamily="18" charset="0"/>
              </a:rPr>
              <a:t>behaviours</a:t>
            </a:r>
            <a:r>
              <a:rPr lang="en-US" sz="1800" dirty="0">
                <a:effectLst/>
                <a:latin typeface="Calibri" panose="020F0502020204030204" pitchFamily="34" charset="0"/>
                <a:ea typeface="Times New Roman" panose="02020603050405020304" pitchFamily="18" charset="0"/>
              </a:rPr>
              <a:t>.</a:t>
            </a:r>
          </a:p>
          <a:p>
            <a:endParaRPr lang="en-US" sz="4400" dirty="0">
              <a:latin typeface="Times New Roman"/>
              <a:ea typeface="Times New Roman"/>
              <a:cs typeface="Times New Roman"/>
            </a:endParaRPr>
          </a:p>
          <a:p>
            <a:r>
              <a:rPr lang="en-US" sz="2000" b="1" dirty="0">
                <a:latin typeface="Times New Roman"/>
                <a:ea typeface="Times New Roman"/>
                <a:cs typeface="Times New Roman"/>
              </a:rPr>
              <a:t>Start date</a:t>
            </a:r>
            <a:r>
              <a:rPr lang="en-US" sz="2000" dirty="0">
                <a:latin typeface="Times New Roman"/>
                <a:ea typeface="Times New Roman"/>
                <a:cs typeface="Times New Roman"/>
              </a:rPr>
              <a:t>: 01/01/2024</a:t>
            </a:r>
          </a:p>
          <a:p>
            <a:endParaRPr lang="en-US" sz="2000" dirty="0">
              <a:latin typeface="Times New Roman"/>
              <a:ea typeface="Times New Roman"/>
              <a:cs typeface="Times New Roman"/>
            </a:endParaRPr>
          </a:p>
          <a:p>
            <a:r>
              <a:rPr lang="en-US" sz="2000" b="1" dirty="0">
                <a:latin typeface="Times New Roman"/>
                <a:ea typeface="Times New Roman"/>
                <a:cs typeface="Times New Roman"/>
              </a:rPr>
              <a:t>End date</a:t>
            </a:r>
            <a:r>
              <a:rPr lang="en-US" sz="2000" dirty="0">
                <a:latin typeface="Times New Roman"/>
                <a:ea typeface="Times New Roman"/>
                <a:cs typeface="Times New Roman"/>
              </a:rPr>
              <a:t>: 30/01/2024</a:t>
            </a:r>
          </a:p>
          <a:p>
            <a:endParaRPr lang="en-US" sz="2000" dirty="0">
              <a:latin typeface="Times New Roman"/>
              <a:ea typeface="Times New Roman"/>
              <a:cs typeface="Times New Roman"/>
            </a:endParaRPr>
          </a:p>
          <a:p>
            <a:r>
              <a:rPr lang="en-US" sz="2000" b="1" dirty="0">
                <a:latin typeface="Times New Roman"/>
                <a:ea typeface="Times New Roman"/>
                <a:cs typeface="Times New Roman"/>
              </a:rPr>
              <a:t>Organization</a:t>
            </a:r>
            <a:r>
              <a:rPr lang="en-US" sz="2000" dirty="0">
                <a:latin typeface="Times New Roman"/>
                <a:ea typeface="Times New Roman"/>
                <a:cs typeface="Times New Roman"/>
              </a:rPr>
              <a:t> : 360digitmg</a:t>
            </a:r>
          </a:p>
          <a:p>
            <a:endParaRPr lang="en-US" sz="2000" dirty="0">
              <a:latin typeface="Times New Roman"/>
              <a:ea typeface="Times New Roman"/>
              <a:cs typeface="Times New Roman"/>
            </a:endParaRPr>
          </a:p>
          <a:p>
            <a:endParaRPr lang="en-US" sz="2000" dirty="0">
              <a:latin typeface="Times New Roman"/>
              <a:ea typeface="Times New Roman"/>
              <a:cs typeface="Times New Roman"/>
            </a:endParaRPr>
          </a:p>
          <a:p>
            <a:r>
              <a:rPr lang="en-US" sz="2000" dirty="0">
                <a:latin typeface="Times New Roman"/>
                <a:ea typeface="Times New Roman"/>
                <a:cs typeface="Times New Roman"/>
              </a:rPr>
              <a:t>Prepared and presented by: Athulya P</a:t>
            </a:r>
          </a:p>
          <a:p>
            <a:r>
              <a:rPr lang="en-US" sz="2000" dirty="0">
                <a:latin typeface="Times New Roman"/>
                <a:ea typeface="Times New Roman"/>
                <a:cs typeface="Times New Roman"/>
              </a:rPr>
              <a:t>                                            </a:t>
            </a:r>
            <a:r>
              <a:rPr lang="en-US" dirty="0">
                <a:latin typeface="Times New Roman"/>
                <a:ea typeface="Times New Roman"/>
                <a:cs typeface="Times New Roman"/>
              </a:rPr>
              <a:t>https://www.linkedin.com/in/athulya-ramesan-56693725a</a:t>
            </a:r>
          </a:p>
          <a:p>
            <a:endParaRPr lang="en-US" sz="2000" dirty="0">
              <a:latin typeface="Times New Roman"/>
              <a:ea typeface="Times New Roman"/>
              <a:cs typeface="Times New Roman"/>
            </a:endParaRPr>
          </a:p>
          <a:p>
            <a:endParaRPr lang="en-US" sz="2000" dirty="0">
              <a:latin typeface="Times New Roman"/>
              <a:ea typeface="Times New Roman"/>
              <a:cs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sp>
        <p:nvSpPr>
          <p:cNvPr id="118" name="Google Shape;118;p4"/>
          <p:cNvSpPr/>
          <p:nvPr/>
        </p:nvSpPr>
        <p:spPr>
          <a:xfrm>
            <a:off x="3044559" y="1634759"/>
            <a:ext cx="4699262"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r>
              <a:rPr lang="en-US" sz="2000" dirty="0">
                <a:latin typeface="Times New Roman"/>
                <a:ea typeface="Times New Roman"/>
                <a:cs typeface="Times New Roman"/>
              </a:rPr>
              <a:t>Bharani Kumar </a:t>
            </a:r>
            <a:r>
              <a:rPr lang="en-US" sz="2000" dirty="0" err="1">
                <a:latin typeface="Times New Roman"/>
                <a:ea typeface="Times New Roman"/>
                <a:cs typeface="Times New Roman"/>
              </a:rPr>
              <a:t>Depuru</a:t>
            </a:r>
            <a:endParaRPr lang="en-US" sz="2000" b="0" i="0" u="none" strike="noStrike" cap="none">
              <a:solidFill>
                <a:srgbClr val="000000"/>
              </a:solidFill>
              <a:latin typeface="Times New Roman"/>
              <a:ea typeface="Times New Roman"/>
              <a:cs typeface="Times New Roman"/>
            </a:endParaRPr>
          </a:p>
          <a:p>
            <a:r>
              <a:rPr lang="en-US" sz="1900" b="0" i="0" u="none" strike="noStrike" cap="none" dirty="0">
                <a:solidFill>
                  <a:srgbClr val="000000"/>
                </a:solidFill>
                <a:latin typeface="Times New Roman"/>
                <a:ea typeface="Times New Roman"/>
                <a:cs typeface="Times New Roman"/>
                <a:sym typeface="Times New Roman"/>
              </a:rPr>
              <a:t>Director </a:t>
            </a:r>
            <a:r>
              <a:rPr lang="en-US" sz="1900" dirty="0">
                <a:latin typeface="Times New Roman"/>
                <a:ea typeface="Times New Roman"/>
                <a:cs typeface="Times New Roman"/>
                <a:sym typeface="Times New Roman"/>
              </a:rPr>
              <a:t>and Co-Founder </a:t>
            </a:r>
            <a:r>
              <a:rPr lang="en-US" sz="1900" b="0" i="0" u="none" strike="noStrike" cap="none" dirty="0">
                <a:solidFill>
                  <a:srgbClr val="000000"/>
                </a:solidFill>
                <a:latin typeface="Times New Roman"/>
                <a:ea typeface="Times New Roman"/>
                <a:cs typeface="Times New Roman"/>
                <a:sym typeface="Times New Roman"/>
              </a:rPr>
              <a:t>at </a:t>
            </a:r>
            <a:r>
              <a:rPr lang="en-US" sz="1900" b="0" i="0" u="none" strike="noStrike" cap="none" dirty="0" err="1">
                <a:solidFill>
                  <a:srgbClr val="000000"/>
                </a:solidFill>
                <a:latin typeface="Times New Roman"/>
                <a:ea typeface="Times New Roman"/>
                <a:cs typeface="Times New Roman"/>
                <a:sym typeface="Times New Roman"/>
              </a:rPr>
              <a:t>Innodatatics</a:t>
            </a:r>
            <a:endParaRPr lang="en-US" sz="1900" i="0" u="none" strike="noStrike" cap="none" dirty="0" err="1">
              <a:solidFill>
                <a:srgbClr val="000000"/>
              </a:solidFill>
              <a:latin typeface="Times New Roman"/>
              <a:ea typeface="Times New Roman"/>
              <a:cs typeface="Times New Roman"/>
            </a:endParaRPr>
          </a:p>
          <a:p>
            <a:pPr marL="0" marR="0" lvl="0" indent="0" algn="l">
              <a:lnSpc>
                <a:spcPct val="100000"/>
              </a:lnSpc>
              <a:spcBef>
                <a:spcPts val="0"/>
              </a:spcBef>
              <a:spcAft>
                <a:spcPts val="0"/>
              </a:spcAft>
              <a:buNone/>
            </a:pPr>
            <a:r>
              <a:rPr lang="en-US" dirty="0">
                <a:solidFill>
                  <a:srgbClr val="2E75B5"/>
                </a:solidFill>
              </a:rPr>
              <a:t>linkedin.com/in/</a:t>
            </a:r>
            <a:r>
              <a:rPr lang="en-US" dirty="0" err="1">
                <a:solidFill>
                  <a:srgbClr val="2E75B5"/>
                </a:solidFill>
              </a:rPr>
              <a:t>bharanikumardepuru</a:t>
            </a:r>
          </a:p>
        </p:txBody>
      </p:sp>
      <p:pic>
        <p:nvPicPr>
          <p:cNvPr id="2" name="Picture 1" descr="Bharani Kumar Depuru - Visiting Faculty Member - Indian School of Business  | LinkedIn">
            <a:extLst>
              <a:ext uri="{FF2B5EF4-FFF2-40B4-BE49-F238E27FC236}">
                <a16:creationId xmlns:a16="http://schemas.microsoft.com/office/drawing/2014/main" id="{D2556248-3FBD-0B69-330E-F67625CED417}"/>
              </a:ext>
            </a:extLst>
          </p:cNvPr>
          <p:cNvPicPr>
            <a:picLocks noChangeAspect="1"/>
          </p:cNvPicPr>
          <p:nvPr/>
        </p:nvPicPr>
        <p:blipFill>
          <a:blip r:embed="rId4"/>
          <a:stretch>
            <a:fillRect/>
          </a:stretch>
        </p:blipFill>
        <p:spPr>
          <a:xfrm>
            <a:off x="774409" y="1241268"/>
            <a:ext cx="2143125" cy="2143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616618"/>
          </a:xfrm>
          <a:prstGeom prst="rect">
            <a:avLst/>
          </a:prstGeom>
          <a:noFill/>
          <a:ln>
            <a:noFill/>
          </a:ln>
        </p:spPr>
        <p:txBody>
          <a:bodyPr spcFirstLastPara="1" wrap="square" lIns="91425" tIns="91425" rIns="91425" bIns="91425" anchor="t" anchorCtr="0">
            <a:spAutoFit/>
          </a:bodyPr>
          <a:lstStyle/>
          <a:p>
            <a:pPr marL="457200" indent="-431800">
              <a:lnSpc>
                <a:spcPct val="90000"/>
              </a:lnSpc>
              <a:buClr>
                <a:schemeClr val="dk1"/>
              </a:buClr>
              <a:buSzPts val="3200"/>
              <a:buFont typeface="Times New Roman"/>
              <a:buChar char="●"/>
            </a:pPr>
            <a:r>
              <a:rPr lang="en-US" sz="3200" dirty="0">
                <a:solidFill>
                  <a:schemeClr val="dk1"/>
                </a:solidFill>
                <a:latin typeface="Times New Roman"/>
                <a:ea typeface="Times New Roman"/>
                <a:cs typeface="Times New Roman"/>
              </a:rPr>
              <a:t>Project Architecture</a:t>
            </a:r>
            <a:endParaRPr lang="en-US" sz="3200" dirty="0">
              <a:solidFill>
                <a:schemeClr val="dk1"/>
              </a:solidFill>
              <a:latin typeface="Times New Roman"/>
              <a:ea typeface="Times New Roman"/>
              <a:cs typeface="Times New Roman"/>
              <a:sym typeface="Times New Roman"/>
            </a:endParaRPr>
          </a:p>
          <a:p>
            <a:pPr marL="457200" lvl="0" indent="-431800" algn="l">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problem</a:t>
            </a:r>
            <a:endParaRPr sz="3200" dirty="0">
              <a:solidFill>
                <a:schemeClr val="dk1"/>
              </a:solidFill>
              <a:latin typeface="Times New Roman"/>
              <a:ea typeface="Times New Roman"/>
              <a:cs typeface="Times New Roman"/>
            </a:endParaRPr>
          </a:p>
          <a:p>
            <a:pPr marL="457200" indent="-431800">
              <a:lnSpc>
                <a:spcPct val="90000"/>
              </a:lnSpc>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 constraints and success criteria</a:t>
            </a:r>
            <a:endParaRPr sz="3200" dirty="0">
              <a:solidFill>
                <a:schemeClr val="dk1"/>
              </a:solidFill>
              <a:latin typeface="Times New Roman"/>
              <a:ea typeface="Times New Roman"/>
              <a:cs typeface="Times New Roman"/>
              <a:sym typeface="Times New Roman"/>
            </a:endParaRPr>
          </a:p>
          <a:p>
            <a:pPr marL="457200" indent="-431800">
              <a:lnSpc>
                <a:spcPct val="90000"/>
              </a:lnSpc>
              <a:buClr>
                <a:schemeClr val="dk1"/>
              </a:buClr>
              <a:buSzPts val="3200"/>
              <a:buFont typeface="Times New Roman"/>
              <a:buChar char="●"/>
            </a:pPr>
            <a:r>
              <a:rPr lang="en-US" sz="3200" dirty="0">
                <a:solidFill>
                  <a:schemeClr val="dk1"/>
                </a:solidFill>
                <a:latin typeface="Times New Roman"/>
                <a:ea typeface="Times New Roman"/>
                <a:cs typeface="Times New Roman"/>
              </a:rPr>
              <a:t>Technical stacks </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a:solidFill>
                <a:schemeClr val="dk1"/>
              </a:solidFill>
              <a:latin typeface="Times New Roman"/>
              <a:ea typeface="Times New Roman"/>
              <a:cs typeface="Times New Roman"/>
              <a:sym typeface="Times New Roman"/>
            </a:endParaRPr>
          </a:p>
          <a:p>
            <a:pPr marL="457200" indent="-431800">
              <a:lnSpc>
                <a:spcPct val="90000"/>
              </a:lnSpc>
              <a:buClr>
                <a:schemeClr val="dk1"/>
              </a:buClr>
              <a:buSzPts val="3200"/>
              <a:buFont typeface="Times New Roman"/>
              <a:buChar char="●"/>
            </a:pPr>
            <a:r>
              <a:rPr lang="en-US" sz="3200" dirty="0">
                <a:solidFill>
                  <a:schemeClr val="dk1"/>
                </a:solidFill>
                <a:latin typeface="Times New Roman"/>
                <a:ea typeface="Times New Roman"/>
                <a:cs typeface="Times New Roman"/>
              </a:rPr>
              <a:t>Insights </a:t>
            </a:r>
          </a:p>
          <a:p>
            <a:pPr marL="457200" indent="-431800">
              <a:lnSpc>
                <a:spcPct val="90000"/>
              </a:lnSpc>
              <a:buClr>
                <a:schemeClr val="dk1"/>
              </a:buClr>
              <a:buSzPts val="3200"/>
              <a:buFont typeface="Times New Roman"/>
              <a:buChar char="●"/>
            </a:pPr>
            <a:r>
              <a:rPr lang="en-US" sz="3200">
                <a:solidFill>
                  <a:schemeClr val="dk1"/>
                </a:solidFill>
                <a:latin typeface="Times New Roman"/>
                <a:ea typeface="Calibri"/>
                <a:cs typeface="Times New Roman"/>
              </a:rPr>
              <a:t>Challenges </a:t>
            </a:r>
          </a:p>
          <a:p>
            <a:pPr marL="457200" indent="-431800">
              <a:lnSpc>
                <a:spcPct val="90000"/>
              </a:lnSpc>
              <a:buClr>
                <a:schemeClr val="dk1"/>
              </a:buClr>
              <a:buSzPts val="3200"/>
              <a:buFont typeface="Times New Roman"/>
              <a:buChar char="●"/>
            </a:pPr>
            <a:r>
              <a:rPr lang="en-US" sz="3200" dirty="0">
                <a:solidFill>
                  <a:schemeClr val="dk1"/>
                </a:solidFill>
                <a:latin typeface="Times New Roman"/>
                <a:ea typeface="Calibri"/>
                <a:cs typeface="Times New Roman"/>
              </a:rPr>
              <a:t>Future scopes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3C87-B4B7-B118-1DD2-9EDEFD78819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ARCHITECTURE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95A9E6-AA32-E832-4D09-098C297C87F6}"/>
              </a:ext>
            </a:extLst>
          </p:cNvPr>
          <p:cNvPicPr>
            <a:picLocks noChangeAspect="1"/>
          </p:cNvPicPr>
          <p:nvPr/>
        </p:nvPicPr>
        <p:blipFill>
          <a:blip r:embed="rId2"/>
          <a:stretch>
            <a:fillRect/>
          </a:stretch>
        </p:blipFill>
        <p:spPr>
          <a:xfrm>
            <a:off x="985873" y="838180"/>
            <a:ext cx="9758327" cy="5644523"/>
          </a:xfrm>
          <a:prstGeom prst="rect">
            <a:avLst/>
          </a:prstGeom>
        </p:spPr>
      </p:pic>
    </p:spTree>
    <p:extLst>
      <p:ext uri="{BB962C8B-B14F-4D97-AF65-F5344CB8AC3E}">
        <p14:creationId xmlns:p14="http://schemas.microsoft.com/office/powerpoint/2010/main" val="17646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673101" y="300847"/>
            <a:ext cx="10682287" cy="535440"/>
          </a:xfrm>
          <a:prstGeom prst="rect">
            <a:avLst/>
          </a:prstGeom>
          <a:noFill/>
          <a:ln>
            <a:noFill/>
          </a:ln>
        </p:spPr>
        <p:txBody>
          <a:bodyPr spcFirstLastPara="1" wrap="square" lIns="91400" tIns="45675" rIns="91400" bIns="45675" anchor="ctr" anchorCtr="0">
            <a:spAutoFit/>
          </a:bodyPr>
          <a:lstStyle/>
          <a:p>
            <a:r>
              <a:rPr lang="en-US" sz="3200" b="1" dirty="0">
                <a:latin typeface="Times New Roman"/>
                <a:ea typeface="Times New Roman"/>
                <a:cs typeface="Times New Roman"/>
                <a:sym typeface="Times New Roman"/>
              </a:rPr>
              <a:t>Business Problem</a:t>
            </a:r>
            <a:endParaRPr sz="3200" b="1" dirty="0">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673101" y="1049504"/>
            <a:ext cx="11684000" cy="6024396"/>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endParaRPr sz="2800" dirty="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 name="TextBox 1">
            <a:extLst>
              <a:ext uri="{FF2B5EF4-FFF2-40B4-BE49-F238E27FC236}">
                <a16:creationId xmlns:a16="http://schemas.microsoft.com/office/drawing/2014/main" id="{2D2E808C-BB7A-AF58-A94C-8EA03DB02E96}"/>
              </a:ext>
            </a:extLst>
          </p:cNvPr>
          <p:cNvSpPr txBox="1"/>
          <p:nvPr/>
        </p:nvSpPr>
        <p:spPr>
          <a:xfrm>
            <a:off x="842210" y="3022934"/>
            <a:ext cx="4524375" cy="6015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TextBox 14">
            <a:extLst>
              <a:ext uri="{FF2B5EF4-FFF2-40B4-BE49-F238E27FC236}">
                <a16:creationId xmlns:a16="http://schemas.microsoft.com/office/drawing/2014/main" id="{C309FA7E-6E2B-702E-812A-6BA729342645}"/>
              </a:ext>
            </a:extLst>
          </p:cNvPr>
          <p:cNvSpPr txBox="1"/>
          <p:nvPr/>
        </p:nvSpPr>
        <p:spPr>
          <a:xfrm>
            <a:off x="1032710" y="5301414"/>
            <a:ext cx="34089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p>
        </p:txBody>
      </p:sp>
      <p:sp>
        <p:nvSpPr>
          <p:cNvPr id="16" name="TextBox 15">
            <a:extLst>
              <a:ext uri="{FF2B5EF4-FFF2-40B4-BE49-F238E27FC236}">
                <a16:creationId xmlns:a16="http://schemas.microsoft.com/office/drawing/2014/main" id="{1BAEFCF6-1F84-6061-76D4-240E94E3CD10}"/>
              </a:ext>
            </a:extLst>
          </p:cNvPr>
          <p:cNvSpPr txBox="1"/>
          <p:nvPr/>
        </p:nvSpPr>
        <p:spPr>
          <a:xfrm>
            <a:off x="7534776" y="5351546"/>
            <a:ext cx="42361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p>
        </p:txBody>
      </p:sp>
      <p:sp>
        <p:nvSpPr>
          <p:cNvPr id="4" name="Callout: Right Arrow 3">
            <a:extLst>
              <a:ext uri="{FF2B5EF4-FFF2-40B4-BE49-F238E27FC236}">
                <a16:creationId xmlns:a16="http://schemas.microsoft.com/office/drawing/2014/main" id="{07B5BE06-6677-C075-8D51-9E7214A06809}"/>
              </a:ext>
            </a:extLst>
          </p:cNvPr>
          <p:cNvSpPr/>
          <p:nvPr/>
        </p:nvSpPr>
        <p:spPr>
          <a:xfrm>
            <a:off x="926846" y="3346877"/>
            <a:ext cx="4709160" cy="645795"/>
          </a:xfrm>
          <a:prstGeom prst="rightArrowCallou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095" lvl="0" indent="-228552" algn="l" rtl="0">
              <a:lnSpc>
                <a:spcPct val="90000"/>
              </a:lnSpc>
              <a:spcBef>
                <a:spcPts val="1000"/>
              </a:spcBef>
              <a:spcAft>
                <a:spcPts val="0"/>
              </a:spcAft>
              <a:buClr>
                <a:schemeClr val="dk1"/>
              </a:buClr>
              <a:buSzPts val="2400"/>
              <a:buNone/>
            </a:pPr>
            <a:r>
              <a:rPr lang="en-US" sz="2000" b="1" dirty="0">
                <a:solidFill>
                  <a:schemeClr val="tx1"/>
                </a:solidFill>
                <a:latin typeface="Times New Roman"/>
                <a:cs typeface="Times New Roman"/>
                <a:sym typeface="Times New Roman"/>
              </a:rPr>
              <a:t>Business Constraints</a:t>
            </a:r>
            <a:endParaRPr lang="en-US" sz="2000" dirty="0">
              <a:solidFill>
                <a:schemeClr val="tx1"/>
              </a:solidFill>
            </a:endParaRPr>
          </a:p>
        </p:txBody>
      </p:sp>
      <p:sp>
        <p:nvSpPr>
          <p:cNvPr id="5" name="Callout: Right Arrow 4">
            <a:extLst>
              <a:ext uri="{FF2B5EF4-FFF2-40B4-BE49-F238E27FC236}">
                <a16:creationId xmlns:a16="http://schemas.microsoft.com/office/drawing/2014/main" id="{1205A3CF-96A9-E683-E370-AC7ACC586229}"/>
              </a:ext>
            </a:extLst>
          </p:cNvPr>
          <p:cNvSpPr/>
          <p:nvPr/>
        </p:nvSpPr>
        <p:spPr>
          <a:xfrm>
            <a:off x="926846" y="4610356"/>
            <a:ext cx="4709160" cy="645795"/>
          </a:xfrm>
          <a:prstGeom prst="rightArrowCallou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095" lvl="0" indent="-228552" algn="l" rtl="0">
              <a:lnSpc>
                <a:spcPct val="90000"/>
              </a:lnSpc>
              <a:spcBef>
                <a:spcPts val="1000"/>
              </a:spcBef>
              <a:spcAft>
                <a:spcPts val="0"/>
              </a:spcAft>
              <a:buClr>
                <a:schemeClr val="dk1"/>
              </a:buClr>
              <a:buSzPts val="2400"/>
              <a:buNone/>
            </a:pPr>
            <a:r>
              <a:rPr lang="en-US" sz="2000" b="1" dirty="0">
                <a:solidFill>
                  <a:schemeClr val="tx1"/>
                </a:solidFill>
              </a:rPr>
              <a:t>Success Criteria</a:t>
            </a:r>
          </a:p>
        </p:txBody>
      </p:sp>
      <p:sp>
        <p:nvSpPr>
          <p:cNvPr id="6" name="Callout: Right Arrow 5">
            <a:extLst>
              <a:ext uri="{FF2B5EF4-FFF2-40B4-BE49-F238E27FC236}">
                <a16:creationId xmlns:a16="http://schemas.microsoft.com/office/drawing/2014/main" id="{AE62A060-B9F3-4709-BAEC-759563004024}"/>
              </a:ext>
            </a:extLst>
          </p:cNvPr>
          <p:cNvSpPr/>
          <p:nvPr/>
        </p:nvSpPr>
        <p:spPr>
          <a:xfrm>
            <a:off x="926846" y="2046532"/>
            <a:ext cx="4709160" cy="645795"/>
          </a:xfrm>
          <a:prstGeom prst="rightArrowCallou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095" lvl="0" indent="-228552" algn="l" rtl="0">
              <a:lnSpc>
                <a:spcPct val="90000"/>
              </a:lnSpc>
              <a:spcBef>
                <a:spcPts val="1000"/>
              </a:spcBef>
              <a:spcAft>
                <a:spcPts val="0"/>
              </a:spcAft>
              <a:buClr>
                <a:schemeClr val="dk1"/>
              </a:buClr>
              <a:buSzPts val="2400"/>
              <a:buNone/>
            </a:pPr>
            <a:r>
              <a:rPr lang="en-US" sz="2000" b="1" dirty="0">
                <a:solidFill>
                  <a:schemeClr val="tx1"/>
                </a:solidFill>
              </a:rPr>
              <a:t>Business objectives</a:t>
            </a:r>
          </a:p>
        </p:txBody>
      </p:sp>
      <p:sp>
        <p:nvSpPr>
          <p:cNvPr id="9" name="Text Placeholder 8">
            <a:extLst>
              <a:ext uri="{FF2B5EF4-FFF2-40B4-BE49-F238E27FC236}">
                <a16:creationId xmlns:a16="http://schemas.microsoft.com/office/drawing/2014/main" id="{2E660E43-4516-76FB-F3B4-0E1B1282E155}"/>
              </a:ext>
            </a:extLst>
          </p:cNvPr>
          <p:cNvSpPr>
            <a:spLocks noGrp="1"/>
          </p:cNvSpPr>
          <p:nvPr>
            <p:ph type="body" idx="4"/>
          </p:nvPr>
        </p:nvSpPr>
        <p:spPr>
          <a:xfrm>
            <a:off x="5969666" y="1873344"/>
            <a:ext cx="4307556" cy="806450"/>
          </a:xfrm>
          <a:prstGeom prst="homePlat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114300" indent="0" algn="ctr">
              <a:buNone/>
            </a:pPr>
            <a:r>
              <a:rPr lang="en-US" dirty="0"/>
              <a:t>Maximize the effective utilization of data</a:t>
            </a:r>
            <a:endParaRPr lang="en-IN" dirty="0"/>
          </a:p>
        </p:txBody>
      </p:sp>
      <p:sp>
        <p:nvSpPr>
          <p:cNvPr id="11" name="Text Placeholder 8">
            <a:extLst>
              <a:ext uri="{FF2B5EF4-FFF2-40B4-BE49-F238E27FC236}">
                <a16:creationId xmlns:a16="http://schemas.microsoft.com/office/drawing/2014/main" id="{1568A4F1-5B9B-83E9-D922-373DFA9ABAC9}"/>
              </a:ext>
            </a:extLst>
          </p:cNvPr>
          <p:cNvSpPr txBox="1">
            <a:spLocks/>
          </p:cNvSpPr>
          <p:nvPr/>
        </p:nvSpPr>
        <p:spPr>
          <a:xfrm>
            <a:off x="5969666" y="3266549"/>
            <a:ext cx="4307556" cy="806450"/>
          </a:xfrm>
          <a:prstGeom prst="homePlate">
            <a:avLst/>
          </a:prstGeom>
          <a:solidFill>
            <a:schemeClr val="bg1"/>
          </a:solidFill>
          <a:ln w="25400" cap="flat" cmpd="sng" algn="ctr">
            <a:solidFill>
              <a:schemeClr val="accent2"/>
            </a:solidFill>
            <a:prstDash val="solid"/>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00" tIns="45675" rIns="91400" bIns="45675" rtlCol="0" anchor="ctr"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ctr">
              <a:buFont typeface="Arial"/>
              <a:buNone/>
            </a:pPr>
            <a:r>
              <a:rPr lang="en-US" dirty="0"/>
              <a:t>Minimize the usage of manual creation of reports. </a:t>
            </a:r>
            <a:endParaRPr lang="en-IN" dirty="0"/>
          </a:p>
        </p:txBody>
      </p:sp>
      <p:sp>
        <p:nvSpPr>
          <p:cNvPr id="18" name="Text Placeholder 8">
            <a:extLst>
              <a:ext uri="{FF2B5EF4-FFF2-40B4-BE49-F238E27FC236}">
                <a16:creationId xmlns:a16="http://schemas.microsoft.com/office/drawing/2014/main" id="{D424645A-70D8-BC34-C848-2D2773A067CA}"/>
              </a:ext>
            </a:extLst>
          </p:cNvPr>
          <p:cNvSpPr txBox="1">
            <a:spLocks/>
          </p:cNvSpPr>
          <p:nvPr/>
        </p:nvSpPr>
        <p:spPr>
          <a:xfrm>
            <a:off x="6222335" y="5864226"/>
            <a:ext cx="2413000" cy="806450"/>
          </a:xfrm>
          <a:prstGeom prst="homePlate">
            <a:avLst/>
          </a:prstGeom>
          <a:solidFill>
            <a:schemeClr val="bg1"/>
          </a:solidFill>
          <a:ln w="25400" cap="flat" cmpd="sng" algn="ctr">
            <a:solidFill>
              <a:schemeClr val="accent2"/>
            </a:solidFill>
            <a:prstDash val="solid"/>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00" tIns="45675" rIns="91400" bIns="45675" rtlCol="0" anchor="ctr"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ctr">
              <a:buFont typeface="Arial"/>
              <a:buNone/>
            </a:pPr>
            <a:r>
              <a:rPr lang="en-US" dirty="0"/>
              <a:t>Actionable insights should increase to </a:t>
            </a:r>
            <a:r>
              <a:rPr lang="en-US" dirty="0" err="1"/>
              <a:t>atleast</a:t>
            </a:r>
            <a:r>
              <a:rPr lang="en-US" dirty="0"/>
              <a:t> 90%</a:t>
            </a:r>
            <a:endParaRPr lang="en-IN" dirty="0"/>
          </a:p>
        </p:txBody>
      </p:sp>
      <p:sp>
        <p:nvSpPr>
          <p:cNvPr id="21" name="Text Placeholder 8">
            <a:extLst>
              <a:ext uri="{FF2B5EF4-FFF2-40B4-BE49-F238E27FC236}">
                <a16:creationId xmlns:a16="http://schemas.microsoft.com/office/drawing/2014/main" id="{2BE69F57-B9A0-EF8C-6770-231BA89F3CE0}"/>
              </a:ext>
            </a:extLst>
          </p:cNvPr>
          <p:cNvSpPr txBox="1">
            <a:spLocks/>
          </p:cNvSpPr>
          <p:nvPr/>
        </p:nvSpPr>
        <p:spPr>
          <a:xfrm>
            <a:off x="9155859" y="5864226"/>
            <a:ext cx="2363040" cy="823912"/>
          </a:xfrm>
          <a:prstGeom prst="homePlate">
            <a:avLst/>
          </a:prstGeom>
          <a:solidFill>
            <a:schemeClr val="bg1"/>
          </a:solidFill>
          <a:ln w="25400" cap="flat" cmpd="sng" algn="ctr">
            <a:solidFill>
              <a:schemeClr val="accent2"/>
            </a:solidFill>
            <a:prstDash val="solid"/>
          </a:ln>
        </p:spPr>
        <p:style>
          <a:lnRef idx="2">
            <a:schemeClr val="accent1">
              <a:shade val="15000"/>
            </a:schemeClr>
          </a:lnRef>
          <a:fillRef idx="1">
            <a:schemeClr val="accent1"/>
          </a:fillRef>
          <a:effectRef idx="0">
            <a:schemeClr val="accent1"/>
          </a:effectRef>
          <a:fontRef idx="minor">
            <a:schemeClr val="lt1"/>
          </a:fontRef>
        </p:style>
        <p:txBody>
          <a:bodyPr spcFirstLastPara="1" wrap="square" lIns="91400" tIns="45675" rIns="91400" bIns="45675" rtlCol="0" anchor="ctr"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ctr">
              <a:buFont typeface="Arial"/>
              <a:buNone/>
            </a:pPr>
            <a:r>
              <a:rPr lang="en-US" sz="1200" dirty="0"/>
              <a:t>By providing timely intervention, the adverse effects of a specific </a:t>
            </a:r>
            <a:r>
              <a:rPr lang="en-US" sz="1200" dirty="0" err="1"/>
              <a:t>behaviour</a:t>
            </a:r>
            <a:r>
              <a:rPr lang="en-US" sz="1200" dirty="0"/>
              <a:t> exhibited can be avoided.</a:t>
            </a:r>
            <a:endParaRPr lang="en-IN" sz="1200" dirty="0"/>
          </a:p>
        </p:txBody>
      </p:sp>
      <p:sp>
        <p:nvSpPr>
          <p:cNvPr id="22" name="Oval 21">
            <a:extLst>
              <a:ext uri="{FF2B5EF4-FFF2-40B4-BE49-F238E27FC236}">
                <a16:creationId xmlns:a16="http://schemas.microsoft.com/office/drawing/2014/main" id="{6646919E-C750-00C8-21F2-EC2CAFA62F90}"/>
              </a:ext>
            </a:extLst>
          </p:cNvPr>
          <p:cNvSpPr/>
          <p:nvPr/>
        </p:nvSpPr>
        <p:spPr>
          <a:xfrm>
            <a:off x="6692900" y="4247124"/>
            <a:ext cx="1428630" cy="121387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Business Success Criteria</a:t>
            </a:r>
            <a:endParaRPr lang="en-IN" dirty="0"/>
          </a:p>
        </p:txBody>
      </p:sp>
      <p:sp>
        <p:nvSpPr>
          <p:cNvPr id="23" name="Oval 22">
            <a:extLst>
              <a:ext uri="{FF2B5EF4-FFF2-40B4-BE49-F238E27FC236}">
                <a16:creationId xmlns:a16="http://schemas.microsoft.com/office/drawing/2014/main" id="{BC994044-A722-C1DB-2ABD-E0222BC2EAFC}"/>
              </a:ext>
            </a:extLst>
          </p:cNvPr>
          <p:cNvSpPr/>
          <p:nvPr/>
        </p:nvSpPr>
        <p:spPr>
          <a:xfrm>
            <a:off x="9401808" y="4292458"/>
            <a:ext cx="1418591" cy="1123207"/>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Economic Success Criteria</a:t>
            </a:r>
            <a:endParaRPr lang="en-IN" dirty="0"/>
          </a:p>
        </p:txBody>
      </p:sp>
      <p:sp>
        <p:nvSpPr>
          <p:cNvPr id="24" name="Arrow: Down 23">
            <a:extLst>
              <a:ext uri="{FF2B5EF4-FFF2-40B4-BE49-F238E27FC236}">
                <a16:creationId xmlns:a16="http://schemas.microsoft.com/office/drawing/2014/main" id="{DEB47FF0-F6F6-86C2-79E9-1CFB2A835AA7}"/>
              </a:ext>
            </a:extLst>
          </p:cNvPr>
          <p:cNvSpPr/>
          <p:nvPr/>
        </p:nvSpPr>
        <p:spPr>
          <a:xfrm>
            <a:off x="7327900" y="5478464"/>
            <a:ext cx="45719" cy="3857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0C340F9C-7A66-7F7C-7020-0FD8A2E4BE2D}"/>
              </a:ext>
            </a:extLst>
          </p:cNvPr>
          <p:cNvSpPr/>
          <p:nvPr/>
        </p:nvSpPr>
        <p:spPr>
          <a:xfrm>
            <a:off x="10020300" y="5415665"/>
            <a:ext cx="45719" cy="4485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37C2F5A-A64F-2827-D3AB-452261B5F7CE}"/>
              </a:ext>
            </a:extLst>
          </p:cNvPr>
          <p:cNvSpPr txBox="1"/>
          <p:nvPr/>
        </p:nvSpPr>
        <p:spPr>
          <a:xfrm>
            <a:off x="842210" y="1166894"/>
            <a:ext cx="9569758"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dirty="0"/>
              <a:t>While videos are captured what kind of insights and dashboards can be generated using the data extracted from video analytics is still unclear.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EE99-1D11-DAB7-5516-908DE76DA5B8}"/>
              </a:ext>
            </a:extLst>
          </p:cNvPr>
          <p:cNvSpPr>
            <a:spLocks noGrp="1"/>
          </p:cNvSpPr>
          <p:nvPr>
            <p:ph type="title"/>
          </p:nvPr>
        </p:nvSpPr>
        <p:spPr>
          <a:xfrm>
            <a:off x="228600" y="205535"/>
            <a:ext cx="10515600" cy="480041"/>
          </a:xfrm>
        </p:spPr>
        <p:txBody>
          <a:bodyPr/>
          <a:lstStyle/>
          <a:p>
            <a:r>
              <a:rPr lang="en-US" sz="2800" b="1" dirty="0">
                <a:latin typeface="Times New Roman"/>
                <a:ea typeface="Times New Roman"/>
                <a:cs typeface="Times New Roman"/>
                <a:sym typeface="Times New Roman"/>
              </a:rPr>
              <a:t>CRISP-ML(Q) Methodology</a:t>
            </a:r>
            <a:endParaRPr lang="en-IN" dirty="0"/>
          </a:p>
        </p:txBody>
      </p:sp>
      <p:sp>
        <p:nvSpPr>
          <p:cNvPr id="3" name="TextBox 2">
            <a:extLst>
              <a:ext uri="{FF2B5EF4-FFF2-40B4-BE49-F238E27FC236}">
                <a16:creationId xmlns:a16="http://schemas.microsoft.com/office/drawing/2014/main" id="{03A21CE9-8FC5-358A-36A2-F05994BD67BC}"/>
              </a:ext>
            </a:extLst>
          </p:cNvPr>
          <p:cNvSpPr txBox="1"/>
          <p:nvPr/>
        </p:nvSpPr>
        <p:spPr>
          <a:xfrm>
            <a:off x="228600" y="965200"/>
            <a:ext cx="7035800" cy="5521512"/>
          </a:xfrm>
          <a:prstGeom prst="rect">
            <a:avLst/>
          </a:prstGeom>
          <a:noFill/>
        </p:spPr>
        <p:txBody>
          <a:bodyPr wrap="square" rtlCol="0">
            <a:spAutoFit/>
          </a:bodyPr>
          <a:lstStyle/>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There are six stages of CRISP-ML(Q) Methodology</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1.Business and data understanding</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2.Data preparation</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3.model building </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4.Model evaluation</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5.Model deployment</a:t>
            </a:r>
          </a:p>
          <a:p>
            <a:pPr marL="0" lvl="0" indent="0" algn="l" rtl="0">
              <a:lnSpc>
                <a:spcPct val="90000"/>
              </a:lnSpc>
              <a:spcBef>
                <a:spcPts val="0"/>
              </a:spcBef>
              <a:spcAft>
                <a:spcPts val="0"/>
              </a:spcAft>
              <a:buSzPts val="1200"/>
              <a:buNone/>
            </a:pPr>
            <a:endParaRPr lang="en-US"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6.Monitoring and maintenance</a:t>
            </a:r>
            <a:endParaRPr lang="en-IN" sz="2800" dirty="0"/>
          </a:p>
        </p:txBody>
      </p:sp>
    </p:spTree>
    <p:extLst>
      <p:ext uri="{BB962C8B-B14F-4D97-AF65-F5344CB8AC3E}">
        <p14:creationId xmlns:p14="http://schemas.microsoft.com/office/powerpoint/2010/main" val="343832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90" name="Rectangle 189">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g119c79fd7f2_1_58"/>
          <p:cNvSpPr txBox="1">
            <a:spLocks noGrp="1"/>
          </p:cNvSpPr>
          <p:nvPr>
            <p:ph type="title"/>
          </p:nvPr>
        </p:nvSpPr>
        <p:spPr>
          <a:xfrm>
            <a:off x="454467" y="2023110"/>
            <a:ext cx="2469624" cy="284607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3000"/>
            </a:pPr>
            <a:r>
              <a:rPr lang="en-US" sz="3700" b="1" kern="1200" dirty="0">
                <a:solidFill>
                  <a:srgbClr val="002060"/>
                </a:solidFill>
                <a:latin typeface="Imprint MT Shadow" panose="04020605060303030202" pitchFamily="82" charset="0"/>
                <a:ea typeface="+mj-ea"/>
                <a:cs typeface="+mj-cs"/>
                <a:sym typeface="Times New Roman"/>
              </a:rPr>
              <a:t>Technical Stacks</a:t>
            </a:r>
          </a:p>
        </p:txBody>
      </p:sp>
      <p:sp>
        <p:nvSpPr>
          <p:cNvPr id="192" name="Rectangle 19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5" name="Google Shape;185;g119c79fd7f2_1_58"/>
          <p:cNvPicPr preferRelativeResize="0"/>
          <p:nvPr/>
        </p:nvPicPr>
        <p:blipFill rotWithShape="1">
          <a:blip r:embed="rId3"/>
          <a:stretch/>
        </p:blipFill>
        <p:spPr>
          <a:xfrm>
            <a:off x="9199420" y="5925761"/>
            <a:ext cx="2737405" cy="678449"/>
          </a:xfrm>
          <a:prstGeom prst="rect">
            <a:avLst/>
          </a:prstGeom>
          <a:noFill/>
        </p:spPr>
      </p:pic>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45430361-D794-9DA1-FF89-8F800EA717C6}"/>
              </a:ext>
            </a:extLst>
          </p:cNvPr>
          <p:cNvPicPr>
            <a:picLocks noChangeAspect="1"/>
          </p:cNvPicPr>
          <p:nvPr/>
        </p:nvPicPr>
        <p:blipFill>
          <a:blip r:embed="rId4"/>
          <a:stretch>
            <a:fillRect/>
          </a:stretch>
        </p:blipFill>
        <p:spPr>
          <a:xfrm>
            <a:off x="4755991" y="1148631"/>
            <a:ext cx="2222874" cy="2297514"/>
          </a:xfrm>
          <a:prstGeom prst="rect">
            <a:avLst/>
          </a:prstGeom>
        </p:spPr>
      </p:pic>
      <p:pic>
        <p:nvPicPr>
          <p:cNvPr id="9" name="Picture 8">
            <a:extLst>
              <a:ext uri="{FF2B5EF4-FFF2-40B4-BE49-F238E27FC236}">
                <a16:creationId xmlns:a16="http://schemas.microsoft.com/office/drawing/2014/main" id="{D497D62D-00AB-A77F-7CE3-AD9F22633AC9}"/>
              </a:ext>
            </a:extLst>
          </p:cNvPr>
          <p:cNvPicPr>
            <a:picLocks noChangeAspect="1"/>
          </p:cNvPicPr>
          <p:nvPr/>
        </p:nvPicPr>
        <p:blipFill>
          <a:blip r:embed="rId5"/>
          <a:stretch>
            <a:fillRect/>
          </a:stretch>
        </p:blipFill>
        <p:spPr>
          <a:xfrm>
            <a:off x="5595190" y="3892654"/>
            <a:ext cx="4692270" cy="1778902"/>
          </a:xfrm>
          <a:prstGeom prst="rect">
            <a:avLst/>
          </a:prstGeom>
        </p:spPr>
      </p:pic>
      <p:pic>
        <p:nvPicPr>
          <p:cNvPr id="11" name="Picture 10">
            <a:extLst>
              <a:ext uri="{FF2B5EF4-FFF2-40B4-BE49-F238E27FC236}">
                <a16:creationId xmlns:a16="http://schemas.microsoft.com/office/drawing/2014/main" id="{DA699E4A-1099-5984-824D-BECCBC818D09}"/>
              </a:ext>
            </a:extLst>
          </p:cNvPr>
          <p:cNvPicPr>
            <a:picLocks noChangeAspect="1"/>
          </p:cNvPicPr>
          <p:nvPr/>
        </p:nvPicPr>
        <p:blipFill rotWithShape="1">
          <a:blip r:embed="rId6"/>
          <a:srcRect l="335" t="11133" r="14331"/>
          <a:stretch/>
        </p:blipFill>
        <p:spPr>
          <a:xfrm>
            <a:off x="8585200" y="1148630"/>
            <a:ext cx="2336800" cy="2280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97304" y="1240113"/>
            <a:ext cx="11482588" cy="397022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2000" b="1" dirty="0">
                <a:latin typeface="Times New Roman" panose="02020603050405020304" pitchFamily="18" charset="0"/>
                <a:ea typeface="Times New Roman"/>
                <a:cs typeface="Times New Roman" panose="02020603050405020304" pitchFamily="18" charset="0"/>
                <a:sym typeface="Times New Roman"/>
              </a:rPr>
              <a:t>Data Collection and Understanding</a:t>
            </a:r>
            <a:br>
              <a:rPr lang="en-US" sz="2000" b="1" dirty="0">
                <a:latin typeface="Times New Roman" panose="02020603050405020304" pitchFamily="18" charset="0"/>
                <a:ea typeface="Times New Roman"/>
                <a:cs typeface="Times New Roman" panose="02020603050405020304" pitchFamily="18" charset="0"/>
                <a:sym typeface="Times New Roman"/>
              </a:rPr>
            </a:br>
            <a:endParaRPr sz="2000" b="1" dirty="0">
              <a:latin typeface="Times New Roman" panose="02020603050405020304" pitchFamily="18" charset="0"/>
              <a:ea typeface="Times New Roman"/>
              <a:cs typeface="Times New Roman" panose="02020603050405020304" pitchFamily="18" charset="0"/>
              <a:sym typeface="Times New Roman"/>
            </a:endParaRPr>
          </a:p>
          <a:p>
            <a:pPr marL="342900" indent="-342900" algn="l">
              <a:buFont typeface="Wingdings" panose="05000000000000000000" pitchFamily="2" charset="2"/>
              <a:buChar char="§"/>
            </a:pPr>
            <a:r>
              <a:rPr lang="en-US" sz="2000" dirty="0">
                <a:latin typeface="Times New Roman" panose="02020603050405020304" pitchFamily="18" charset="0"/>
                <a:ea typeface="Times New Roman"/>
                <a:cs typeface="Times New Roman" panose="02020603050405020304" pitchFamily="18" charset="0"/>
              </a:rPr>
              <a:t>  Dataset 1 captures video analytics related to ASD behaviors.</a:t>
            </a:r>
            <a:br>
              <a:rPr lang="en-US" sz="2000" dirty="0">
                <a:latin typeface="Times New Roman" panose="02020603050405020304" pitchFamily="18" charset="0"/>
                <a:ea typeface="Times New Roman"/>
                <a:cs typeface="Times New Roman" panose="02020603050405020304" pitchFamily="18" charset="0"/>
              </a:rPr>
            </a:br>
            <a:r>
              <a:rPr lang="en-US" sz="2000" dirty="0">
                <a:latin typeface="Times New Roman" panose="02020603050405020304" pitchFamily="18" charset="0"/>
                <a:ea typeface="Times New Roman"/>
                <a:cs typeface="Times New Roman" panose="02020603050405020304" pitchFamily="18" charset="0"/>
              </a:rPr>
              <a:t>  Dataset 2 provides video details such as ID, name, and length.</a:t>
            </a:r>
            <a:br>
              <a:rPr lang="en-US" sz="2000" dirty="0">
                <a:latin typeface="Times New Roman" panose="02020603050405020304" pitchFamily="18" charset="0"/>
                <a:ea typeface="Times New Roman"/>
                <a:cs typeface="Times New Roman" panose="02020603050405020304" pitchFamily="18" charset="0"/>
              </a:rPr>
            </a:br>
            <a:br>
              <a:rPr lang="en-US" sz="2000" dirty="0">
                <a:latin typeface="Times New Roman" panose="02020603050405020304" pitchFamily="18" charset="0"/>
                <a:ea typeface="Times New Roman"/>
                <a:cs typeface="Times New Roman" panose="02020603050405020304" pitchFamily="18" charset="0"/>
              </a:rPr>
            </a:br>
            <a:br>
              <a:rPr lang="en-US" sz="2000" dirty="0">
                <a:latin typeface="Times New Roman" panose="02020603050405020304" pitchFamily="18" charset="0"/>
                <a:ea typeface="Times New Roman"/>
                <a:cs typeface="Times New Roman" panose="02020603050405020304" pitchFamily="18" charset="0"/>
              </a:rPr>
            </a:br>
            <a:r>
              <a:rPr lang="en-US" sz="2000" b="1" i="0" dirty="0">
                <a:solidFill>
                  <a:schemeClr val="tx1"/>
                </a:solidFill>
                <a:effectLst/>
                <a:latin typeface="Times New Roman" panose="02020603050405020304" pitchFamily="18" charset="0"/>
                <a:cs typeface="Times New Roman" panose="02020603050405020304" pitchFamily="18" charset="0"/>
              </a:rPr>
              <a:t>Data Quality and Preprocessing:</a:t>
            </a:r>
            <a:br>
              <a:rPr lang="en-US" sz="2000" b="1" i="0" dirty="0">
                <a:solidFill>
                  <a:schemeClr val="tx1"/>
                </a:solidFill>
                <a:effectLst/>
                <a:latin typeface="Times New Roman" panose="02020603050405020304" pitchFamily="18" charset="0"/>
                <a:cs typeface="Times New Roman" panose="02020603050405020304" pitchFamily="18" charset="0"/>
              </a:rPr>
            </a:b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Briefly discuss the steps taken to ensure data quality, handle missing values, outliers, and preprocess the datasets for analysis.</a:t>
            </a:r>
            <a:br>
              <a:rPr lang="en-US" sz="2000" b="0" i="0" dirty="0">
                <a:solidFill>
                  <a:schemeClr val="tx1"/>
                </a:solidFill>
                <a:effectLst/>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ea typeface="Times New Roman"/>
                <a:cs typeface="Times New Roman" panose="02020603050405020304" pitchFamily="18" charset="0"/>
              </a:rPr>
            </a:br>
            <a:br>
              <a:rPr lang="en-US" sz="2000" dirty="0">
                <a:latin typeface="Times New Roman" panose="02020603050405020304" pitchFamily="18" charset="0"/>
                <a:ea typeface="Times New Roman"/>
                <a:cs typeface="Times New Roman" panose="02020603050405020304" pitchFamily="18" charset="0"/>
              </a:rPr>
            </a:br>
            <a:br>
              <a:rPr lang="en-US" sz="2000" dirty="0">
                <a:latin typeface="Times New Roman" panose="02020603050405020304" pitchFamily="18" charset="0"/>
                <a:ea typeface="Times New Roman"/>
                <a:cs typeface="Times New Roman" panose="02020603050405020304" pitchFamily="18" charset="0"/>
              </a:rPr>
            </a:br>
            <a:endParaRPr lang="en-US" sz="2000" b="1" u="sng" dirty="0">
              <a:latin typeface="Times New Roman" panose="02020603050405020304" pitchFamily="18" charset="0"/>
              <a:ea typeface="Times New Roman"/>
              <a:cs typeface="Times New Roman" panose="02020603050405020304" pitchFamily="18" charset="0"/>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1035</Words>
  <Application>Microsoft Office PowerPoint</Application>
  <PresentationFormat>Widescreen</PresentationFormat>
  <Paragraphs>231</Paragraphs>
  <Slides>19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Wingdings</vt:lpstr>
      <vt:lpstr>Times New Roman</vt:lpstr>
      <vt:lpstr>Georgia</vt:lpstr>
      <vt:lpstr>Imprint MT Shadow</vt:lpstr>
      <vt:lpstr>Arial,Sans-Serif</vt:lpstr>
      <vt:lpstr>Söhne</vt:lpstr>
      <vt:lpstr>Century Schoolbook</vt:lpstr>
      <vt:lpstr>Arial</vt:lpstr>
      <vt:lpstr>Calibri</vt:lpstr>
      <vt:lpstr>Algerian</vt:lpstr>
      <vt:lpstr>Office Theme</vt:lpstr>
      <vt:lpstr>PowerPoint Presentation</vt:lpstr>
      <vt:lpstr>Project Overview</vt:lpstr>
      <vt:lpstr>Project Leadership</vt:lpstr>
      <vt:lpstr>Contents</vt:lpstr>
      <vt:lpstr>PROJECT ARCHITECTURE</vt:lpstr>
      <vt:lpstr>Business Problem</vt:lpstr>
      <vt:lpstr>CRISP-ML(Q) Methodology</vt:lpstr>
      <vt:lpstr>Technical Stacks</vt:lpstr>
      <vt:lpstr>Data Collection and Understanding    Dataset 1 captures video analytics related to ASD behaviors.   Dataset 2 provides video details such as ID, name, and length.   Data Quality and Preprocessing:  Briefly discuss the steps taken to ensure data quality, handle missing values, outliers, and preprocess the datasets for analysis.    </vt:lpstr>
      <vt:lpstr>Exploratory Data Analysis [EDA]</vt:lpstr>
      <vt:lpstr>EDA</vt:lpstr>
      <vt:lpstr>Inferences from EDA</vt:lpstr>
      <vt:lpstr>Data preprocessing </vt:lpstr>
      <vt:lpstr>Data Visualization </vt:lpstr>
      <vt:lpstr>Future Scopes </vt:lpstr>
      <vt:lpstr>Business insights </vt:lpstr>
      <vt:lpstr>Challenges</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Athulya P</cp:lastModifiedBy>
  <cp:revision>1522</cp:revision>
  <dcterms:created xsi:type="dcterms:W3CDTF">2022-02-16T01:47:29Z</dcterms:created>
  <dcterms:modified xsi:type="dcterms:W3CDTF">2024-04-25T04:58:20Z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