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2" r:id="rId7"/>
    <p:sldId id="264" r:id="rId8"/>
    <p:sldId id="263" r:id="rId9"/>
    <p:sldId id="265"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55" autoAdjust="0"/>
    <p:restoredTop sz="94660"/>
  </p:normalViewPr>
  <p:slideViewPr>
    <p:cSldViewPr snapToGrid="0">
      <p:cViewPr varScale="1">
        <p:scale>
          <a:sx n="79" d="100"/>
          <a:sy n="79" d="100"/>
        </p:scale>
        <p:origin x="4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001429-5C70-40B4-9ADC-6ECB44D916F9}" type="datetimeFigureOut">
              <a:rPr lang="en-IN" smtClean="0"/>
              <a:t>05-05-2024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EE97ED-52EF-47C9-9A14-907D19C68D1D}" type="slidenum">
              <a:rPr lang="en-IN" smtClean="0"/>
              <a:t>‹#›</a:t>
            </a:fld>
            <a:endParaRPr lang="en-IN"/>
          </a:p>
        </p:txBody>
      </p:sp>
    </p:spTree>
    <p:extLst>
      <p:ext uri="{BB962C8B-B14F-4D97-AF65-F5344CB8AC3E}">
        <p14:creationId xmlns:p14="http://schemas.microsoft.com/office/powerpoint/2010/main" val="20655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EE97ED-52EF-47C9-9A14-907D19C68D1D}" type="slidenum">
              <a:rPr lang="en-IN" smtClean="0"/>
              <a:t>8</a:t>
            </a:fld>
            <a:endParaRPr lang="en-IN"/>
          </a:p>
        </p:txBody>
      </p:sp>
    </p:spTree>
    <p:extLst>
      <p:ext uri="{BB962C8B-B14F-4D97-AF65-F5344CB8AC3E}">
        <p14:creationId xmlns:p14="http://schemas.microsoft.com/office/powerpoint/2010/main" val="25031282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5/5/2024</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5/5/2024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5/5/2024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5/5/2024</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5/5/2024</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5/5/2024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5/5/2024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5/5/2024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5/5/2024</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A1067-B7C5-DCAC-C273-900D70505F10}"/>
              </a:ext>
            </a:extLst>
          </p:cNvPr>
          <p:cNvSpPr>
            <a:spLocks noGrp="1"/>
          </p:cNvSpPr>
          <p:nvPr>
            <p:ph type="ctrTitle"/>
          </p:nvPr>
        </p:nvSpPr>
        <p:spPr/>
        <p:txBody>
          <a:bodyPr/>
          <a:lstStyle/>
          <a:p>
            <a:r>
              <a:rPr lang="en-GB" sz="4400" b="1" kern="100" dirty="0">
                <a:effectLst/>
                <a:latin typeface="Algerian" panose="04020705040A02060702" pitchFamily="82" charset="0"/>
                <a:ea typeface="Calibri" panose="020F0502020204030204" pitchFamily="34" charset="0"/>
                <a:cs typeface="Times New Roman" panose="02020603050405020304" pitchFamily="18" charset="0"/>
              </a:rPr>
              <a:t>Crop Production Analysis in India Data Analysis</a:t>
            </a:r>
            <a:br>
              <a:rPr lang="en-IN" sz="4400" kern="100" dirty="0">
                <a:effectLst/>
                <a:latin typeface="Algerian" panose="04020705040A02060702" pitchFamily="82" charset="0"/>
                <a:ea typeface="Calibri" panose="020F0502020204030204" pitchFamily="34" charset="0"/>
                <a:cs typeface="Times New Roman" panose="02020603050405020304" pitchFamily="18" charset="0"/>
              </a:rPr>
            </a:br>
            <a:endParaRPr lang="en-IN" sz="4400" dirty="0">
              <a:latin typeface="Algerian" panose="04020705040A02060702" pitchFamily="82" charset="0"/>
            </a:endParaRPr>
          </a:p>
        </p:txBody>
      </p:sp>
      <p:sp>
        <p:nvSpPr>
          <p:cNvPr id="3" name="Subtitle 2">
            <a:extLst>
              <a:ext uri="{FF2B5EF4-FFF2-40B4-BE49-F238E27FC236}">
                <a16:creationId xmlns:a16="http://schemas.microsoft.com/office/drawing/2014/main" id="{8081E3DE-2A5A-CD02-0EE1-77146E24FDE5}"/>
              </a:ext>
            </a:extLst>
          </p:cNvPr>
          <p:cNvSpPr>
            <a:spLocks noGrp="1"/>
          </p:cNvSpPr>
          <p:nvPr>
            <p:ph type="subTitle" idx="1"/>
          </p:nvPr>
        </p:nvSpPr>
        <p:spPr/>
        <p:txBody>
          <a:bodyPr/>
          <a:lstStyle/>
          <a:p>
            <a:r>
              <a:rPr lang="en-US" dirty="0">
                <a:solidFill>
                  <a:schemeClr val="bg1"/>
                </a:solidFill>
              </a:rPr>
              <a:t>                                                                  </a:t>
            </a:r>
            <a:r>
              <a:rPr lang="en-US" b="1" dirty="0">
                <a:solidFill>
                  <a:schemeClr val="bg1"/>
                </a:solidFill>
              </a:rPr>
              <a:t>by </a:t>
            </a:r>
            <a:r>
              <a:rPr lang="en-IN" b="1" dirty="0">
                <a:solidFill>
                  <a:schemeClr val="bg1"/>
                </a:solidFill>
              </a:rPr>
              <a:t>: ATHULYA P</a:t>
            </a:r>
            <a:endParaRPr lang="en-US" b="1" dirty="0">
              <a:solidFill>
                <a:schemeClr val="bg1"/>
              </a:solidFill>
            </a:endParaRPr>
          </a:p>
        </p:txBody>
      </p:sp>
    </p:spTree>
    <p:extLst>
      <p:ext uri="{BB962C8B-B14F-4D97-AF65-F5344CB8AC3E}">
        <p14:creationId xmlns:p14="http://schemas.microsoft.com/office/powerpoint/2010/main" val="2626982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2AF39-75BB-077E-998B-38568FBABA89}"/>
              </a:ext>
            </a:extLst>
          </p:cNvPr>
          <p:cNvSpPr>
            <a:spLocks noGrp="1"/>
          </p:cNvSpPr>
          <p:nvPr>
            <p:ph type="ctrTitle"/>
          </p:nvPr>
        </p:nvSpPr>
        <p:spPr>
          <a:xfrm>
            <a:off x="548641" y="694945"/>
            <a:ext cx="10692384" cy="5693664"/>
          </a:xfrm>
        </p:spPr>
        <p:txBody>
          <a:bodyPr/>
          <a:lstStyle/>
          <a:p>
            <a:pPr>
              <a:lnSpc>
                <a:spcPct val="107000"/>
              </a:lnSpc>
              <a:spcAft>
                <a:spcPts val="800"/>
              </a:spcAft>
            </a:pPr>
            <a:r>
              <a:rPr lang="en-GB" sz="1800" b="1" kern="100" dirty="0">
                <a:effectLst/>
                <a:latin typeface="Segoe UI" panose="020B0502040204020203" pitchFamily="34" charset="0"/>
                <a:ea typeface="Calibri" panose="020F0502020204030204" pitchFamily="34" charset="0"/>
                <a:cs typeface="Times New Roman" panose="02020603050405020304" pitchFamily="18" charset="0"/>
              </a:rPr>
              <a:t>Conclusion</a:t>
            </a:r>
            <a:br>
              <a:rPr lang="en-GB" sz="1800" b="1" kern="100" dirty="0">
                <a:effectLst/>
                <a:latin typeface="Segoe UI" panose="020B0502040204020203"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GB" sz="1800" kern="100" dirty="0">
                <a:effectLst/>
                <a:latin typeface="Segoe UI" panose="020B0502040204020203" pitchFamily="34" charset="0"/>
                <a:ea typeface="Calibri" panose="020F0502020204030204" pitchFamily="34" charset="0"/>
                <a:cs typeface="Times New Roman" panose="02020603050405020304" pitchFamily="18" charset="0"/>
              </a:rPr>
              <a:t>In conclusion, the analysis of crop production data using Python has provided valuable insights into agricultural practices and productivity in India. By examining trends, patterns, and key factors influencing crop production, we have gained a deeper understanding of the dynamics of the agriculture sector.</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GB" sz="1800" kern="100" dirty="0">
                <a:effectLst/>
                <a:latin typeface="Segoe UI" panose="020B0502040204020203" pitchFamily="34" charset="0"/>
                <a:ea typeface="Calibri" panose="020F0502020204030204" pitchFamily="34" charset="0"/>
                <a:cs typeface="Times New Roman" panose="02020603050405020304" pitchFamily="18" charset="0"/>
              </a:rPr>
              <a:t>Through this analysis, we have identified opportunities for optimizing agricultural practices, improving productivity, and addressing challenges faced by farmers. The findings highlight the importance of data-driven approaches in informing decision-making processes and driving innovation in the agriculture domain.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GB" sz="1800" kern="100" dirty="0">
                <a:effectLst/>
                <a:latin typeface="Segoe UI" panose="020B0502040204020203" pitchFamily="34" charset="0"/>
                <a:ea typeface="Calibri" panose="020F0502020204030204" pitchFamily="34" charset="0"/>
                <a:cs typeface="Times New Roman" panose="02020603050405020304" pitchFamily="18" charset="0"/>
              </a:rPr>
              <a:t>Moving forward, it is essential to continue leveraging data analysis techniques to monitor crop production trends, identify emerging issues, and implement targeted interventions for sustainable agricultural development. By collaborating with stakeholders across the agricultural value chain, we can work towards enhancing food security, promoting agricultural resilience, and fostering economic growth in rural communities.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GB" sz="1800" kern="100" dirty="0">
                <a:effectLst/>
                <a:latin typeface="Segoe UI" panose="020B0502040204020203" pitchFamily="34" charset="0"/>
                <a:ea typeface="Calibri" panose="020F0502020204030204" pitchFamily="34"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3275173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D49E5-4B6E-0C5D-E418-66EA50A1352A}"/>
              </a:ext>
            </a:extLst>
          </p:cNvPr>
          <p:cNvSpPr>
            <a:spLocks noGrp="1"/>
          </p:cNvSpPr>
          <p:nvPr>
            <p:ph type="ctrTitle"/>
          </p:nvPr>
        </p:nvSpPr>
        <p:spPr/>
        <p:txBody>
          <a:bodyPr/>
          <a:lstStyle/>
          <a:p>
            <a:pPr>
              <a:lnSpc>
                <a:spcPct val="107000"/>
              </a:lnSpc>
              <a:spcAft>
                <a:spcPts val="800"/>
              </a:spcAft>
            </a:pPr>
            <a:r>
              <a:rPr lang="en-GB" sz="4400" b="1" kern="100" dirty="0">
                <a:effectLst/>
                <a:latin typeface="Segoe UI" panose="020B0502040204020203" pitchFamily="34" charset="0"/>
                <a:ea typeface="Calibri" panose="020F0502020204030204" pitchFamily="34" charset="0"/>
                <a:cs typeface="Times New Roman" panose="02020603050405020304" pitchFamily="18" charset="0"/>
              </a:rPr>
              <a:t>Problem Statement</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GB" sz="1800" kern="100" dirty="0">
                <a:effectLst/>
                <a:latin typeface="Segoe UI" panose="020B0502040204020203" pitchFamily="34" charset="0"/>
                <a:ea typeface="Calibri" panose="020F0502020204030204" pitchFamily="34" charset="0"/>
                <a:cs typeface="Times New Roman" panose="02020603050405020304" pitchFamily="18" charset="0"/>
              </a:rPr>
            </a:br>
            <a:r>
              <a:rPr lang="en-GB" sz="1800" kern="100" dirty="0">
                <a:effectLst/>
                <a:latin typeface="Segoe UI" panose="020B0502040204020203" pitchFamily="34" charset="0"/>
                <a:ea typeface="Calibri" panose="020F0502020204030204" pitchFamily="34" charset="0"/>
                <a:cs typeface="Times New Roman" panose="02020603050405020304" pitchFamily="18" charset="0"/>
              </a:rPr>
              <a:t>The Agriculture business domain, as a vital part of the overall supply chain, is expected to highly evolve in the upcoming years via the developments, which are taking place on the side of the Future Internet. This paper presents a novel Business-to-Business collaboration platform from the agri-food sector perspective, which aims to facilitate the collaboration of numerous stakeholders belonging to associated business domains, in an effective and flexible manner.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GB" sz="1800" kern="100" dirty="0">
                <a:effectLst/>
                <a:latin typeface="Segoe UI" panose="020B0502040204020203" pitchFamily="34" charset="0"/>
                <a:ea typeface="Calibri" panose="020F0502020204030204" pitchFamily="34" charset="0"/>
                <a:cs typeface="Times New Roman" panose="02020603050405020304" pitchFamily="18" charset="0"/>
              </a:rPr>
              <a:t>This dataset provides a huge amount of information on crop production in India ranging from several years. Based on the Information the ultimate goal would be to predict crop production and find important insights highlighting key indicators and metrics that influence crop production.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GB" sz="1800" dirty="0">
                <a:effectLst/>
                <a:latin typeface="Segoe UI" panose="020B0502040204020203" pitchFamily="34" charset="0"/>
                <a:ea typeface="Calibri" panose="020F0502020204030204" pitchFamily="34" charset="0"/>
              </a:rPr>
              <a:t>Make views and dashboards first and make a story out of it.</a:t>
            </a:r>
            <a:endParaRPr lang="en-IN" dirty="0"/>
          </a:p>
        </p:txBody>
      </p:sp>
    </p:spTree>
    <p:extLst>
      <p:ext uri="{BB962C8B-B14F-4D97-AF65-F5344CB8AC3E}">
        <p14:creationId xmlns:p14="http://schemas.microsoft.com/office/powerpoint/2010/main" val="1189428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89591-3577-8D1C-8756-7D90CA3EE8BF}"/>
              </a:ext>
            </a:extLst>
          </p:cNvPr>
          <p:cNvSpPr>
            <a:spLocks noGrp="1"/>
          </p:cNvSpPr>
          <p:nvPr>
            <p:ph type="ctrTitle"/>
          </p:nvPr>
        </p:nvSpPr>
        <p:spPr>
          <a:xfrm>
            <a:off x="585216" y="451104"/>
            <a:ext cx="11058144" cy="5705856"/>
          </a:xfrm>
        </p:spPr>
        <p:txBody>
          <a:bodyPr/>
          <a:lstStyle/>
          <a:p>
            <a:pPr>
              <a:lnSpc>
                <a:spcPct val="107000"/>
              </a:lnSpc>
              <a:spcAft>
                <a:spcPts val="800"/>
              </a:spcAft>
            </a:pPr>
            <a:r>
              <a:rPr lang="en-GB" sz="1800" b="1" kern="100" dirty="0">
                <a:effectLst/>
                <a:latin typeface="Segoe UI" panose="020B0502040204020203" pitchFamily="34" charset="0"/>
                <a:ea typeface="Calibri" panose="020F0502020204030204" pitchFamily="34" charset="0"/>
                <a:cs typeface="Times New Roman" panose="02020603050405020304" pitchFamily="18" charset="0"/>
              </a:rPr>
              <a:t>Introduction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GB" sz="1600" kern="100" dirty="0">
                <a:effectLst/>
                <a:latin typeface="Segoe UI" panose="020B0502040204020203" pitchFamily="34" charset="0"/>
                <a:ea typeface="Calibri" panose="020F0502020204030204" pitchFamily="34" charset="0"/>
                <a:cs typeface="Times New Roman" panose="02020603050405020304" pitchFamily="18" charset="0"/>
              </a:rPr>
              <a:t>In recent years, the agriculture sector has witnessed significant advancements driven by technology and data-driven approaches. One of the critical components of this transformation is the analysis of crop production data, which provides valuable insights into agricultural practices, productivity, and the factors influencing crop yields.</a:t>
            </a:r>
            <a:br>
              <a:rPr lang="en-IN" sz="1600" kern="100" dirty="0">
                <a:effectLst/>
                <a:latin typeface="Calibri" panose="020F0502020204030204" pitchFamily="34" charset="0"/>
                <a:ea typeface="Calibri" panose="020F0502020204030204" pitchFamily="34" charset="0"/>
                <a:cs typeface="Times New Roman" panose="02020603050405020304" pitchFamily="18" charset="0"/>
              </a:rPr>
            </a:br>
            <a:r>
              <a:rPr lang="en-GB" sz="1600" kern="100" dirty="0">
                <a:effectLst/>
                <a:latin typeface="Segoe UI" panose="020B0502040204020203" pitchFamily="34" charset="0"/>
                <a:ea typeface="Calibri" panose="020F0502020204030204" pitchFamily="34" charset="0"/>
                <a:cs typeface="Times New Roman" panose="02020603050405020304" pitchFamily="18" charset="0"/>
              </a:rPr>
              <a:t> </a:t>
            </a:r>
            <a:br>
              <a:rPr lang="en-IN" sz="1600" kern="100" dirty="0">
                <a:effectLst/>
                <a:latin typeface="Calibri" panose="020F0502020204030204" pitchFamily="34" charset="0"/>
                <a:ea typeface="Calibri" panose="020F0502020204030204" pitchFamily="34" charset="0"/>
                <a:cs typeface="Times New Roman" panose="02020603050405020304" pitchFamily="18" charset="0"/>
              </a:rPr>
            </a:br>
            <a:r>
              <a:rPr lang="en-GB" sz="1600" kern="100" dirty="0">
                <a:effectLst/>
                <a:latin typeface="Segoe UI" panose="020B0502040204020203" pitchFamily="34" charset="0"/>
                <a:ea typeface="Calibri" panose="020F0502020204030204" pitchFamily="34" charset="0"/>
                <a:cs typeface="Times New Roman" panose="02020603050405020304" pitchFamily="18" charset="0"/>
              </a:rPr>
              <a:t>This document focuses on the analysis of crop production data pertaining to India, a country with a diverse agricultural landscape and a significant contribution to global food production. The dataset used for this analysis contains extensive information on crop production across different states and districts over multiple years.</a:t>
            </a:r>
            <a:br>
              <a:rPr lang="en-IN" sz="1600" kern="100" dirty="0">
                <a:effectLst/>
                <a:latin typeface="Calibri" panose="020F0502020204030204" pitchFamily="34" charset="0"/>
                <a:ea typeface="Calibri" panose="020F0502020204030204" pitchFamily="34" charset="0"/>
                <a:cs typeface="Times New Roman" panose="02020603050405020304" pitchFamily="18" charset="0"/>
              </a:rPr>
            </a:br>
            <a:r>
              <a:rPr lang="en-GB" sz="1600" kern="100" dirty="0">
                <a:effectLst/>
                <a:latin typeface="Segoe UI" panose="020B0502040204020203" pitchFamily="34" charset="0"/>
                <a:ea typeface="Calibri" panose="020F0502020204030204" pitchFamily="34" charset="0"/>
                <a:cs typeface="Times New Roman" panose="02020603050405020304" pitchFamily="18" charset="0"/>
              </a:rPr>
              <a:t> </a:t>
            </a:r>
            <a:br>
              <a:rPr lang="en-IN" sz="1600" kern="100" dirty="0">
                <a:effectLst/>
                <a:latin typeface="Calibri" panose="020F0502020204030204" pitchFamily="34" charset="0"/>
                <a:ea typeface="Calibri" panose="020F0502020204030204" pitchFamily="34" charset="0"/>
                <a:cs typeface="Times New Roman" panose="02020603050405020304" pitchFamily="18" charset="0"/>
              </a:rPr>
            </a:br>
            <a:r>
              <a:rPr lang="en-GB" sz="1600" kern="100" dirty="0">
                <a:effectLst/>
                <a:latin typeface="Segoe UI" panose="020B0502040204020203" pitchFamily="34" charset="0"/>
                <a:ea typeface="Calibri" panose="020F0502020204030204" pitchFamily="34" charset="0"/>
                <a:cs typeface="Times New Roman" panose="02020603050405020304" pitchFamily="18" charset="0"/>
              </a:rPr>
              <a:t>The analysis aims to uncover key trends, patterns, and factors affecting crop production in India. By leveraging Python programming language and various data analysis libraries, we seek to provide actionable insights that can inform decision-making processes in the agricultural domain.</a:t>
            </a:r>
            <a:br>
              <a:rPr lang="en-IN" sz="1600" kern="100" dirty="0">
                <a:effectLst/>
                <a:latin typeface="Calibri" panose="020F0502020204030204" pitchFamily="34" charset="0"/>
                <a:ea typeface="Calibri" panose="020F0502020204030204" pitchFamily="34" charset="0"/>
                <a:cs typeface="Times New Roman" panose="02020603050405020304" pitchFamily="18" charset="0"/>
              </a:rPr>
            </a:br>
            <a:r>
              <a:rPr lang="en-GB" sz="1600" kern="100" dirty="0">
                <a:effectLst/>
                <a:latin typeface="Segoe UI" panose="020B0502040204020203" pitchFamily="34" charset="0"/>
                <a:ea typeface="Calibri" panose="020F0502020204030204" pitchFamily="34" charset="0"/>
                <a:cs typeface="Times New Roman" panose="02020603050405020304" pitchFamily="18" charset="0"/>
              </a:rPr>
              <a:t> </a:t>
            </a:r>
            <a:br>
              <a:rPr lang="en-IN" sz="1600" kern="100" dirty="0">
                <a:effectLst/>
                <a:latin typeface="Calibri" panose="020F0502020204030204" pitchFamily="34" charset="0"/>
                <a:ea typeface="Calibri" panose="020F0502020204030204" pitchFamily="34" charset="0"/>
                <a:cs typeface="Times New Roman" panose="02020603050405020304" pitchFamily="18" charset="0"/>
              </a:rPr>
            </a:br>
            <a:r>
              <a:rPr lang="en-GB" sz="1600" kern="100" dirty="0">
                <a:effectLst/>
                <a:latin typeface="Segoe UI" panose="020B0502040204020203" pitchFamily="34" charset="0"/>
                <a:ea typeface="Calibri" panose="020F0502020204030204" pitchFamily="34" charset="0"/>
                <a:cs typeface="Times New Roman" panose="02020603050405020304" pitchFamily="18" charset="0"/>
              </a:rPr>
              <a:t>Through this analysis, stakeholders such as policymakers, agricultural researchers, and farmers can gain a deeper understanding of crop production dynamics, identify areas for improvement, and optimize agricultural practices for enhanced productivity and sustainability.</a:t>
            </a:r>
            <a:br>
              <a:rPr lang="en-IN" sz="1600" kern="100" dirty="0">
                <a:effectLst/>
                <a:latin typeface="Calibri" panose="020F0502020204030204" pitchFamily="34" charset="0"/>
                <a:ea typeface="Calibri" panose="020F0502020204030204" pitchFamily="34" charset="0"/>
                <a:cs typeface="Times New Roman" panose="02020603050405020304" pitchFamily="18" charset="0"/>
              </a:rPr>
            </a:br>
            <a:r>
              <a:rPr lang="en-GB" sz="1600" kern="100" dirty="0">
                <a:effectLst/>
                <a:latin typeface="Segoe UI" panose="020B0502040204020203" pitchFamily="34" charset="0"/>
                <a:ea typeface="Calibri" panose="020F0502020204030204" pitchFamily="34" charset="0"/>
                <a:cs typeface="Times New Roman" panose="02020603050405020304" pitchFamily="18" charset="0"/>
              </a:rPr>
              <a:t> </a:t>
            </a:r>
            <a:br>
              <a:rPr lang="en-IN" sz="1600" kern="100" dirty="0">
                <a:effectLst/>
                <a:latin typeface="Calibri" panose="020F0502020204030204" pitchFamily="34" charset="0"/>
                <a:ea typeface="Calibri" panose="020F0502020204030204" pitchFamily="34" charset="0"/>
                <a:cs typeface="Times New Roman" panose="02020603050405020304" pitchFamily="18" charset="0"/>
              </a:rPr>
            </a:br>
            <a:r>
              <a:rPr lang="en-GB" sz="1600" dirty="0">
                <a:effectLst/>
                <a:latin typeface="Segoe UI" panose="020B0502040204020203" pitchFamily="34" charset="0"/>
                <a:ea typeface="Calibri" panose="020F0502020204030204" pitchFamily="34" charset="0"/>
              </a:rPr>
              <a:t>Furthermore, this document serves as a guide for conducting similar analyses on crop production data, demonstrating the power of data-driven approaches in addressing challenges and driving innovation in the agriculture sector.</a:t>
            </a:r>
            <a:endParaRPr lang="en-IN" sz="1600" dirty="0"/>
          </a:p>
        </p:txBody>
      </p:sp>
    </p:spTree>
    <p:extLst>
      <p:ext uri="{BB962C8B-B14F-4D97-AF65-F5344CB8AC3E}">
        <p14:creationId xmlns:p14="http://schemas.microsoft.com/office/powerpoint/2010/main" val="2271793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3CCC-44A0-8B34-3CB7-EC2EF5BCDE8C}"/>
              </a:ext>
            </a:extLst>
          </p:cNvPr>
          <p:cNvSpPr>
            <a:spLocks noGrp="1"/>
          </p:cNvSpPr>
          <p:nvPr>
            <p:ph type="ctrTitle"/>
          </p:nvPr>
        </p:nvSpPr>
        <p:spPr>
          <a:xfrm>
            <a:off x="438912" y="499872"/>
            <a:ext cx="11216640" cy="5864352"/>
          </a:xfrm>
        </p:spPr>
        <p:txBody>
          <a:bodyPr/>
          <a:lstStyle/>
          <a:p>
            <a:pPr>
              <a:lnSpc>
                <a:spcPct val="107000"/>
              </a:lnSpc>
              <a:spcAft>
                <a:spcPts val="800"/>
              </a:spcAft>
            </a:pPr>
            <a:r>
              <a:rPr lang="en-GB" sz="1800" b="1" kern="100" dirty="0">
                <a:effectLst/>
                <a:latin typeface="Segoe UI" panose="020B0502040204020203" pitchFamily="34" charset="0"/>
                <a:ea typeface="Calibri" panose="020F0502020204030204" pitchFamily="34" charset="0"/>
                <a:cs typeface="Times New Roman" panose="02020603050405020304" pitchFamily="18" charset="0"/>
              </a:rPr>
              <a:t>Analysis Approach</a:t>
            </a:r>
            <a:br>
              <a:rPr lang="en-GB" sz="1400" b="1" kern="100" dirty="0">
                <a:effectLst/>
                <a:latin typeface="Segoe UI" panose="020B0502040204020203" pitchFamily="34" charset="0"/>
                <a:ea typeface="Calibri" panose="020F0502020204030204" pitchFamily="34" charset="0"/>
                <a:cs typeface="Times New Roman" panose="02020603050405020304" pitchFamily="18" charset="0"/>
              </a:rPr>
            </a:br>
            <a:br>
              <a:rPr lang="en-IN" sz="1400" kern="100" dirty="0">
                <a:effectLst/>
                <a:latin typeface="Calibri" panose="020F0502020204030204" pitchFamily="34" charset="0"/>
                <a:ea typeface="Calibri" panose="020F0502020204030204" pitchFamily="34" charset="0"/>
                <a:cs typeface="Times New Roman" panose="02020603050405020304" pitchFamily="18" charset="0"/>
              </a:rPr>
            </a:br>
            <a:r>
              <a:rPr lang="en-GB" sz="1400" b="1" kern="100" dirty="0">
                <a:effectLst/>
                <a:latin typeface="Segoe UI" panose="020B0502040204020203" pitchFamily="34" charset="0"/>
                <a:ea typeface="Calibri" panose="020F0502020204030204" pitchFamily="34" charset="0"/>
                <a:cs typeface="Times New Roman" panose="02020603050405020304" pitchFamily="18" charset="0"/>
              </a:rPr>
              <a:t>1. Data Understanding:</a:t>
            </a:r>
            <a:br>
              <a:rPr lang="en-GB" sz="1400" b="1" kern="100" dirty="0">
                <a:effectLst/>
                <a:latin typeface="Segoe UI" panose="020B0502040204020203" pitchFamily="34" charset="0"/>
                <a:ea typeface="Calibri" panose="020F0502020204030204" pitchFamily="34" charset="0"/>
                <a:cs typeface="Times New Roman" panose="02020603050405020304" pitchFamily="18" charset="0"/>
              </a:rPr>
            </a:br>
            <a:br>
              <a:rPr lang="en-IN" sz="1400" kern="100" dirty="0">
                <a:effectLst/>
                <a:latin typeface="Calibri" panose="020F0502020204030204" pitchFamily="34" charset="0"/>
                <a:ea typeface="Calibri" panose="020F0502020204030204" pitchFamily="34" charset="0"/>
                <a:cs typeface="Times New Roman" panose="02020603050405020304" pitchFamily="18" charset="0"/>
              </a:rPr>
            </a:br>
            <a:r>
              <a:rPr lang="en-GB" sz="1400" b="1" kern="100" dirty="0">
                <a:effectLst/>
                <a:latin typeface="Segoe UI" panose="020B0502040204020203" pitchFamily="34" charset="0"/>
                <a:ea typeface="Calibri" panose="020F0502020204030204" pitchFamily="34" charset="0"/>
                <a:cs typeface="Times New Roman" panose="02020603050405020304" pitchFamily="18" charset="0"/>
              </a:rPr>
              <a:t>Dataset Overview</a:t>
            </a:r>
            <a:r>
              <a:rPr lang="en-GB" sz="1400" kern="100" dirty="0">
                <a:effectLst/>
                <a:latin typeface="Segoe UI" panose="020B0502040204020203" pitchFamily="34" charset="0"/>
                <a:ea typeface="Calibri" panose="020F0502020204030204" pitchFamily="34" charset="0"/>
                <a:cs typeface="Times New Roman" panose="02020603050405020304" pitchFamily="18" charset="0"/>
              </a:rPr>
              <a:t>: Begin by understanding the structure and content of the dataset. This includes examining the columns, data types, and any missing values.</a:t>
            </a:r>
            <a:br>
              <a:rPr lang="en-IN" sz="1400" kern="100" dirty="0">
                <a:effectLst/>
                <a:latin typeface="Calibri" panose="020F0502020204030204" pitchFamily="34" charset="0"/>
                <a:ea typeface="Calibri" panose="020F0502020204030204" pitchFamily="34" charset="0"/>
                <a:cs typeface="Times New Roman" panose="02020603050405020304" pitchFamily="18" charset="0"/>
              </a:rPr>
            </a:br>
            <a:r>
              <a:rPr lang="en-GB" sz="1400" b="1" kern="100" dirty="0">
                <a:effectLst/>
                <a:latin typeface="Segoe UI" panose="020B0502040204020203" pitchFamily="34" charset="0"/>
                <a:ea typeface="Calibri" panose="020F0502020204030204" pitchFamily="34" charset="0"/>
                <a:cs typeface="Times New Roman" panose="02020603050405020304" pitchFamily="18" charset="0"/>
              </a:rPr>
              <a:t>Domain Knowledge</a:t>
            </a:r>
            <a:r>
              <a:rPr lang="en-GB" sz="1400" kern="100" dirty="0">
                <a:effectLst/>
                <a:latin typeface="Segoe UI" panose="020B0502040204020203" pitchFamily="34" charset="0"/>
                <a:ea typeface="Calibri" panose="020F0502020204030204" pitchFamily="34" charset="0"/>
                <a:cs typeface="Times New Roman" panose="02020603050405020304" pitchFamily="18" charset="0"/>
              </a:rPr>
              <a:t>: Gain insights into the agricultural domain, including key factors affecting crop production such as climate, soil quality, and farming practices.</a:t>
            </a:r>
            <a:br>
              <a:rPr lang="en-GB" sz="1400" kern="100" dirty="0">
                <a:effectLst/>
                <a:latin typeface="Segoe UI" panose="020B0502040204020203" pitchFamily="34" charset="0"/>
                <a:ea typeface="Calibri" panose="020F0502020204030204" pitchFamily="34" charset="0"/>
                <a:cs typeface="Times New Roman" panose="02020603050405020304" pitchFamily="18" charset="0"/>
              </a:rPr>
            </a:br>
            <a:br>
              <a:rPr lang="en-IN" sz="1400" kern="100" dirty="0">
                <a:effectLst/>
                <a:latin typeface="Calibri" panose="020F0502020204030204" pitchFamily="34" charset="0"/>
                <a:ea typeface="Calibri" panose="020F0502020204030204" pitchFamily="34" charset="0"/>
                <a:cs typeface="Times New Roman" panose="02020603050405020304" pitchFamily="18" charset="0"/>
              </a:rPr>
            </a:br>
            <a:r>
              <a:rPr lang="en-GB" sz="1400" b="1" kern="100" dirty="0">
                <a:effectLst/>
                <a:latin typeface="Segoe UI" panose="020B0502040204020203" pitchFamily="34" charset="0"/>
                <a:ea typeface="Calibri" panose="020F0502020204030204" pitchFamily="34" charset="0"/>
                <a:cs typeface="Times New Roman" panose="02020603050405020304" pitchFamily="18" charset="0"/>
              </a:rPr>
              <a:t>2. Data Preprocessing:</a:t>
            </a:r>
            <a:br>
              <a:rPr lang="en-GB" sz="1400" b="1" kern="100" dirty="0">
                <a:effectLst/>
                <a:latin typeface="Segoe UI" panose="020B0502040204020203" pitchFamily="34" charset="0"/>
                <a:ea typeface="Calibri" panose="020F0502020204030204" pitchFamily="34" charset="0"/>
                <a:cs typeface="Times New Roman" panose="02020603050405020304" pitchFamily="18" charset="0"/>
              </a:rPr>
            </a:br>
            <a:br>
              <a:rPr lang="en-IN" sz="1400" kern="100" dirty="0">
                <a:effectLst/>
                <a:latin typeface="Calibri" panose="020F0502020204030204" pitchFamily="34" charset="0"/>
                <a:ea typeface="Calibri" panose="020F0502020204030204" pitchFamily="34" charset="0"/>
                <a:cs typeface="Times New Roman" panose="02020603050405020304" pitchFamily="18" charset="0"/>
              </a:rPr>
            </a:br>
            <a:r>
              <a:rPr lang="en-GB" sz="1400" b="1" kern="100" dirty="0">
                <a:effectLst/>
                <a:latin typeface="Segoe UI" panose="020B0502040204020203" pitchFamily="34" charset="0"/>
                <a:ea typeface="Calibri" panose="020F0502020204030204" pitchFamily="34" charset="0"/>
                <a:cs typeface="Times New Roman" panose="02020603050405020304" pitchFamily="18" charset="0"/>
              </a:rPr>
              <a:t>Handling Missing Values</a:t>
            </a:r>
            <a:r>
              <a:rPr lang="en-GB" sz="1400" kern="100" dirty="0">
                <a:effectLst/>
                <a:latin typeface="Segoe UI" panose="020B0502040204020203" pitchFamily="34" charset="0"/>
                <a:ea typeface="Calibri" panose="020F0502020204030204" pitchFamily="34" charset="0"/>
                <a:cs typeface="Times New Roman" panose="02020603050405020304" pitchFamily="18" charset="0"/>
              </a:rPr>
              <a:t>: Address any missing or incomplete data by either removing rows with missing values or imputing them using appropriate techniques.</a:t>
            </a:r>
            <a:br>
              <a:rPr lang="en-IN" sz="1400" kern="100" dirty="0">
                <a:effectLst/>
                <a:latin typeface="Calibri" panose="020F0502020204030204" pitchFamily="34" charset="0"/>
                <a:ea typeface="Calibri" panose="020F0502020204030204" pitchFamily="34" charset="0"/>
                <a:cs typeface="Times New Roman" panose="02020603050405020304" pitchFamily="18" charset="0"/>
              </a:rPr>
            </a:br>
            <a:r>
              <a:rPr lang="en-GB" sz="1400" b="1" kern="100" dirty="0">
                <a:effectLst/>
                <a:latin typeface="Segoe UI" panose="020B0502040204020203" pitchFamily="34" charset="0"/>
                <a:ea typeface="Calibri" panose="020F0502020204030204" pitchFamily="34" charset="0"/>
                <a:cs typeface="Times New Roman" panose="02020603050405020304" pitchFamily="18" charset="0"/>
              </a:rPr>
              <a:t>Data Cleaning</a:t>
            </a:r>
            <a:r>
              <a:rPr lang="en-GB" sz="1400" kern="100" dirty="0">
                <a:effectLst/>
                <a:latin typeface="Segoe UI" panose="020B0502040204020203" pitchFamily="34" charset="0"/>
                <a:ea typeface="Calibri" panose="020F0502020204030204" pitchFamily="34" charset="0"/>
                <a:cs typeface="Times New Roman" panose="02020603050405020304" pitchFamily="18" charset="0"/>
              </a:rPr>
              <a:t>: Check for any inconsistencies or errors in the data and correct them if necessary.</a:t>
            </a:r>
            <a:br>
              <a:rPr lang="en-IN" sz="1400" kern="100" dirty="0">
                <a:effectLst/>
                <a:latin typeface="Calibri" panose="020F0502020204030204" pitchFamily="34" charset="0"/>
                <a:ea typeface="Calibri" panose="020F0502020204030204" pitchFamily="34" charset="0"/>
                <a:cs typeface="Times New Roman" panose="02020603050405020304" pitchFamily="18" charset="0"/>
              </a:rPr>
            </a:br>
            <a:r>
              <a:rPr lang="en-GB" sz="1400" b="1" kern="100" dirty="0">
                <a:effectLst/>
                <a:latin typeface="Segoe UI" panose="020B0502040204020203" pitchFamily="34" charset="0"/>
                <a:ea typeface="Calibri" panose="020F0502020204030204" pitchFamily="34" charset="0"/>
                <a:cs typeface="Times New Roman" panose="02020603050405020304" pitchFamily="18" charset="0"/>
              </a:rPr>
              <a:t>Feature Engineering</a:t>
            </a:r>
            <a:r>
              <a:rPr lang="en-GB" sz="1400" kern="100" dirty="0">
                <a:effectLst/>
                <a:latin typeface="Segoe UI" panose="020B0502040204020203" pitchFamily="34" charset="0"/>
                <a:ea typeface="Calibri" panose="020F0502020204030204" pitchFamily="34" charset="0"/>
                <a:cs typeface="Times New Roman" panose="02020603050405020304" pitchFamily="18" charset="0"/>
              </a:rPr>
              <a:t>: Create new features or transform existing ones to extract valuable information for analysis.</a:t>
            </a:r>
            <a:br>
              <a:rPr lang="en-GB" sz="1400" kern="100" dirty="0">
                <a:effectLst/>
                <a:latin typeface="Segoe UI" panose="020B0502040204020203" pitchFamily="34" charset="0"/>
                <a:ea typeface="Calibri" panose="020F0502020204030204" pitchFamily="34" charset="0"/>
                <a:cs typeface="Times New Roman" panose="02020603050405020304" pitchFamily="18" charset="0"/>
              </a:rPr>
            </a:br>
            <a:br>
              <a:rPr lang="en-IN" sz="1400" kern="100" dirty="0">
                <a:effectLst/>
                <a:latin typeface="Calibri" panose="020F0502020204030204" pitchFamily="34" charset="0"/>
                <a:ea typeface="Calibri" panose="020F0502020204030204" pitchFamily="34" charset="0"/>
                <a:cs typeface="Times New Roman" panose="02020603050405020304" pitchFamily="18" charset="0"/>
              </a:rPr>
            </a:br>
            <a:r>
              <a:rPr lang="en-GB" sz="1400" b="1" kern="100" dirty="0">
                <a:effectLst/>
                <a:latin typeface="Segoe UI" panose="020B0502040204020203" pitchFamily="34" charset="0"/>
                <a:ea typeface="Calibri" panose="020F0502020204030204" pitchFamily="34" charset="0"/>
                <a:cs typeface="Times New Roman" panose="02020603050405020304" pitchFamily="18" charset="0"/>
              </a:rPr>
              <a:t>3. Exploratory Data Analysis (EDA):</a:t>
            </a:r>
            <a:br>
              <a:rPr lang="en-GB" sz="1400" b="1" kern="100" dirty="0">
                <a:effectLst/>
                <a:latin typeface="Segoe UI" panose="020B0502040204020203" pitchFamily="34" charset="0"/>
                <a:ea typeface="Calibri" panose="020F0502020204030204" pitchFamily="34" charset="0"/>
                <a:cs typeface="Times New Roman" panose="02020603050405020304" pitchFamily="18" charset="0"/>
              </a:rPr>
            </a:br>
            <a:br>
              <a:rPr lang="en-IN" sz="1400" kern="100" dirty="0">
                <a:effectLst/>
                <a:latin typeface="Calibri" panose="020F0502020204030204" pitchFamily="34" charset="0"/>
                <a:ea typeface="Calibri" panose="020F0502020204030204" pitchFamily="34" charset="0"/>
                <a:cs typeface="Times New Roman" panose="02020603050405020304" pitchFamily="18" charset="0"/>
              </a:rPr>
            </a:br>
            <a:r>
              <a:rPr lang="en-GB" sz="1400" b="1" kern="100" dirty="0">
                <a:effectLst/>
                <a:latin typeface="Segoe UI" panose="020B0502040204020203" pitchFamily="34" charset="0"/>
                <a:ea typeface="Calibri" panose="020F0502020204030204" pitchFamily="34" charset="0"/>
                <a:cs typeface="Times New Roman" panose="02020603050405020304" pitchFamily="18" charset="0"/>
              </a:rPr>
              <a:t>Descriptive Statistics</a:t>
            </a:r>
            <a:r>
              <a:rPr lang="en-GB" sz="1400" kern="100" dirty="0">
                <a:effectLst/>
                <a:latin typeface="Segoe UI" panose="020B0502040204020203" pitchFamily="34" charset="0"/>
                <a:ea typeface="Calibri" panose="020F0502020204030204" pitchFamily="34" charset="0"/>
                <a:cs typeface="Times New Roman" panose="02020603050405020304" pitchFamily="18" charset="0"/>
              </a:rPr>
              <a:t>: Compute summary statistics to understand the central tendency, variability, and distribution of key variables such as crop production, area under cultivation, etc.</a:t>
            </a:r>
            <a:br>
              <a:rPr lang="en-IN" sz="1400" kern="100" dirty="0">
                <a:effectLst/>
                <a:latin typeface="Calibri" panose="020F0502020204030204" pitchFamily="34" charset="0"/>
                <a:ea typeface="Calibri" panose="020F0502020204030204" pitchFamily="34" charset="0"/>
                <a:cs typeface="Times New Roman" panose="02020603050405020304" pitchFamily="18" charset="0"/>
              </a:rPr>
            </a:br>
            <a:r>
              <a:rPr lang="en-GB" sz="1400" b="1" kern="100" dirty="0">
                <a:effectLst/>
                <a:latin typeface="Segoe UI" panose="020B0502040204020203" pitchFamily="34" charset="0"/>
                <a:ea typeface="Calibri" panose="020F0502020204030204" pitchFamily="34" charset="0"/>
                <a:cs typeface="Times New Roman" panose="02020603050405020304" pitchFamily="18" charset="0"/>
              </a:rPr>
              <a:t>Visualizations</a:t>
            </a:r>
            <a:r>
              <a:rPr lang="en-GB" sz="1400" kern="100" dirty="0">
                <a:effectLst/>
                <a:latin typeface="Segoe UI" panose="020B0502040204020203" pitchFamily="34" charset="0"/>
                <a:ea typeface="Calibri" panose="020F0502020204030204" pitchFamily="34" charset="0"/>
                <a:cs typeface="Times New Roman" panose="02020603050405020304" pitchFamily="18" charset="0"/>
              </a:rPr>
              <a:t>: Create visual representations of the data using plots such as line plots, bar charts, and histograms to identify trends, patterns, and relationships.</a:t>
            </a:r>
            <a:br>
              <a:rPr lang="en-GB" sz="1400" kern="100" dirty="0">
                <a:effectLst/>
                <a:latin typeface="Segoe UI" panose="020B0502040204020203" pitchFamily="34" charset="0"/>
                <a:ea typeface="Calibri" panose="020F0502020204030204" pitchFamily="34" charset="0"/>
                <a:cs typeface="Times New Roman" panose="02020603050405020304" pitchFamily="18" charset="0"/>
              </a:rPr>
            </a:br>
            <a:br>
              <a:rPr lang="en-IN" sz="1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1400" dirty="0"/>
          </a:p>
        </p:txBody>
      </p:sp>
    </p:spTree>
    <p:extLst>
      <p:ext uri="{BB962C8B-B14F-4D97-AF65-F5344CB8AC3E}">
        <p14:creationId xmlns:p14="http://schemas.microsoft.com/office/powerpoint/2010/main" val="2770460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31BFF-C641-AF27-2E55-F8CBA3D77F27}"/>
              </a:ext>
            </a:extLst>
          </p:cNvPr>
          <p:cNvSpPr>
            <a:spLocks noGrp="1"/>
          </p:cNvSpPr>
          <p:nvPr>
            <p:ph type="ctrTitle"/>
          </p:nvPr>
        </p:nvSpPr>
        <p:spPr>
          <a:xfrm>
            <a:off x="573024" y="1584960"/>
            <a:ext cx="11045952" cy="5413248"/>
          </a:xfrm>
        </p:spPr>
        <p:txBody>
          <a:bodyPr/>
          <a:lstStyle/>
          <a:p>
            <a:pPr>
              <a:lnSpc>
                <a:spcPct val="107000"/>
              </a:lnSpc>
              <a:spcAft>
                <a:spcPts val="800"/>
              </a:spcAft>
            </a:pPr>
            <a:r>
              <a:rPr lang="en-GB" sz="1400" b="1" kern="100" dirty="0">
                <a:effectLst/>
                <a:latin typeface="Segoe UI" panose="020B0502040204020203" pitchFamily="34" charset="0"/>
                <a:ea typeface="Calibri" panose="020F0502020204030204" pitchFamily="34" charset="0"/>
                <a:cs typeface="Times New Roman" panose="02020603050405020304" pitchFamily="18" charset="0"/>
              </a:rPr>
              <a:t>4. Feature Selection:</a:t>
            </a:r>
            <a:br>
              <a:rPr lang="en-GB" sz="1400" b="1" kern="100" dirty="0">
                <a:effectLst/>
                <a:latin typeface="Segoe UI" panose="020B0502040204020203" pitchFamily="34" charset="0"/>
                <a:ea typeface="Calibri" panose="020F0502020204030204" pitchFamily="34" charset="0"/>
                <a:cs typeface="Times New Roman" panose="02020603050405020304" pitchFamily="18" charset="0"/>
              </a:rPr>
            </a:br>
            <a:br>
              <a:rPr lang="en-IN" sz="1400" kern="100" dirty="0">
                <a:effectLst/>
                <a:latin typeface="Calibri" panose="020F0502020204030204" pitchFamily="34" charset="0"/>
                <a:ea typeface="Calibri" panose="020F0502020204030204" pitchFamily="34" charset="0"/>
                <a:cs typeface="Times New Roman" panose="02020603050405020304" pitchFamily="18" charset="0"/>
              </a:rPr>
            </a:br>
            <a:r>
              <a:rPr lang="en-GB" sz="1400" b="1" kern="100" dirty="0">
                <a:effectLst/>
                <a:latin typeface="Segoe UI" panose="020B0502040204020203" pitchFamily="34" charset="0"/>
                <a:ea typeface="Calibri" panose="020F0502020204030204" pitchFamily="34" charset="0"/>
                <a:cs typeface="Times New Roman" panose="02020603050405020304" pitchFamily="18" charset="0"/>
              </a:rPr>
              <a:t>Identify Relevant Features</a:t>
            </a:r>
            <a:r>
              <a:rPr lang="en-GB" sz="1400" kern="100" dirty="0">
                <a:effectLst/>
                <a:latin typeface="Segoe UI" panose="020B0502040204020203" pitchFamily="34" charset="0"/>
                <a:ea typeface="Calibri" panose="020F0502020204030204" pitchFamily="34" charset="0"/>
                <a:cs typeface="Times New Roman" panose="02020603050405020304" pitchFamily="18" charset="0"/>
              </a:rPr>
              <a:t>: Determine which features are most relevant for predicting crop production. This may involve </a:t>
            </a:r>
            <a:r>
              <a:rPr lang="en-GB" sz="1400" kern="100" dirty="0" err="1">
                <a:effectLst/>
                <a:latin typeface="Segoe UI" panose="020B0502040204020203" pitchFamily="34" charset="0"/>
                <a:ea typeface="Calibri" panose="020F0502020204030204" pitchFamily="34" charset="0"/>
                <a:cs typeface="Times New Roman" panose="02020603050405020304" pitchFamily="18" charset="0"/>
              </a:rPr>
              <a:t>analyzing</a:t>
            </a:r>
            <a:r>
              <a:rPr lang="en-GB" sz="1400" kern="100" dirty="0">
                <a:effectLst/>
                <a:latin typeface="Segoe UI" panose="020B0502040204020203" pitchFamily="34" charset="0"/>
                <a:ea typeface="Calibri" panose="020F0502020204030204" pitchFamily="34" charset="0"/>
                <a:cs typeface="Times New Roman" panose="02020603050405020304" pitchFamily="18" charset="0"/>
              </a:rPr>
              <a:t> correlations, feature importance scores, or domain knowledge.</a:t>
            </a:r>
            <a:br>
              <a:rPr lang="en-IN" sz="1400" kern="100" dirty="0">
                <a:effectLst/>
                <a:latin typeface="Calibri" panose="020F0502020204030204" pitchFamily="34" charset="0"/>
                <a:ea typeface="Calibri" panose="020F0502020204030204" pitchFamily="34" charset="0"/>
                <a:cs typeface="Times New Roman" panose="02020603050405020304" pitchFamily="18" charset="0"/>
              </a:rPr>
            </a:br>
            <a:r>
              <a:rPr lang="en-GB" sz="1400" b="1" kern="100" dirty="0">
                <a:effectLst/>
                <a:latin typeface="Segoe UI" panose="020B0502040204020203" pitchFamily="34" charset="0"/>
                <a:ea typeface="Calibri" panose="020F0502020204030204" pitchFamily="34" charset="0"/>
                <a:cs typeface="Times New Roman" panose="02020603050405020304" pitchFamily="18" charset="0"/>
              </a:rPr>
              <a:t>Dimensionality Reduction</a:t>
            </a:r>
            <a:r>
              <a:rPr lang="en-GB" sz="1400" kern="100" dirty="0">
                <a:effectLst/>
                <a:latin typeface="Segoe UI" panose="020B0502040204020203" pitchFamily="34" charset="0"/>
                <a:ea typeface="Calibri" panose="020F0502020204030204" pitchFamily="34" charset="0"/>
                <a:cs typeface="Times New Roman" panose="02020603050405020304" pitchFamily="18" charset="0"/>
              </a:rPr>
              <a:t>: Apply techniques such as PCA (Principal Component Analysis) or feature selection algorithms to reduce the dimensionality of the dataset if necessary.</a:t>
            </a:r>
            <a:br>
              <a:rPr lang="en-GB" sz="1400" kern="100" dirty="0">
                <a:effectLst/>
                <a:latin typeface="Segoe UI" panose="020B0502040204020203" pitchFamily="34" charset="0"/>
                <a:ea typeface="Calibri" panose="020F0502020204030204" pitchFamily="34" charset="0"/>
                <a:cs typeface="Times New Roman" panose="02020603050405020304" pitchFamily="18" charset="0"/>
              </a:rPr>
            </a:br>
            <a:br>
              <a:rPr lang="en-GB" sz="1400" kern="100" dirty="0">
                <a:effectLst/>
                <a:latin typeface="Segoe UI" panose="020B0502040204020203" pitchFamily="34" charset="0"/>
                <a:ea typeface="Calibri" panose="020F0502020204030204" pitchFamily="34" charset="0"/>
                <a:cs typeface="Times New Roman" panose="02020603050405020304" pitchFamily="18" charset="0"/>
              </a:rPr>
            </a:br>
            <a:r>
              <a:rPr lang="en-GB" sz="1400" b="1" kern="100" dirty="0">
                <a:effectLst/>
                <a:latin typeface="Segoe UI" panose="020B0502040204020203" pitchFamily="34" charset="0"/>
                <a:ea typeface="Calibri" panose="020F0502020204030204" pitchFamily="34" charset="0"/>
                <a:cs typeface="Times New Roman" panose="02020603050405020304" pitchFamily="18" charset="0"/>
              </a:rPr>
              <a:t>5. </a:t>
            </a:r>
            <a:r>
              <a:rPr lang="en-GB" sz="1400" b="1" kern="100" dirty="0" err="1">
                <a:effectLst/>
                <a:latin typeface="Segoe UI" panose="020B0502040204020203" pitchFamily="34" charset="0"/>
                <a:ea typeface="Calibri" panose="020F0502020204030204" pitchFamily="34" charset="0"/>
                <a:cs typeface="Times New Roman" panose="02020603050405020304" pitchFamily="18" charset="0"/>
              </a:rPr>
              <a:t>Modeling</a:t>
            </a:r>
            <a:r>
              <a:rPr lang="en-GB" sz="1400" b="1" kern="100" dirty="0">
                <a:effectLst/>
                <a:latin typeface="Segoe UI" panose="020B0502040204020203" pitchFamily="34" charset="0"/>
                <a:ea typeface="Calibri" panose="020F0502020204030204" pitchFamily="34" charset="0"/>
                <a:cs typeface="Times New Roman" panose="02020603050405020304" pitchFamily="18" charset="0"/>
              </a:rPr>
              <a:t>:</a:t>
            </a:r>
            <a:br>
              <a:rPr lang="en-GB" sz="1400" b="1" kern="100" dirty="0">
                <a:effectLst/>
                <a:latin typeface="Segoe UI" panose="020B0502040204020203" pitchFamily="34" charset="0"/>
                <a:ea typeface="Calibri" panose="020F0502020204030204" pitchFamily="34" charset="0"/>
                <a:cs typeface="Times New Roman" panose="02020603050405020304" pitchFamily="18" charset="0"/>
              </a:rPr>
            </a:br>
            <a:br>
              <a:rPr lang="en-IN" sz="1400" kern="100" dirty="0">
                <a:effectLst/>
                <a:latin typeface="Calibri" panose="020F0502020204030204" pitchFamily="34" charset="0"/>
                <a:ea typeface="Calibri" panose="020F0502020204030204" pitchFamily="34" charset="0"/>
                <a:cs typeface="Times New Roman" panose="02020603050405020304" pitchFamily="18" charset="0"/>
              </a:rPr>
            </a:br>
            <a:r>
              <a:rPr lang="en-GB" sz="1400" b="1" kern="100" dirty="0">
                <a:effectLst/>
                <a:latin typeface="Segoe UI" panose="020B0502040204020203" pitchFamily="34" charset="0"/>
                <a:ea typeface="Calibri" panose="020F0502020204030204" pitchFamily="34" charset="0"/>
                <a:cs typeface="Times New Roman" panose="02020603050405020304" pitchFamily="18" charset="0"/>
              </a:rPr>
              <a:t>Model Selection</a:t>
            </a:r>
            <a:r>
              <a:rPr lang="en-GB" sz="1400" kern="100" dirty="0">
                <a:effectLst/>
                <a:latin typeface="Segoe UI" panose="020B0502040204020203" pitchFamily="34" charset="0"/>
                <a:ea typeface="Calibri" panose="020F0502020204030204" pitchFamily="34" charset="0"/>
                <a:cs typeface="Times New Roman" panose="02020603050405020304" pitchFamily="18" charset="0"/>
              </a:rPr>
              <a:t>: Choose appropriate machine learning models for predicting crop production based on the nature of the problem (e.g., regression for continuous prediction).</a:t>
            </a:r>
            <a:br>
              <a:rPr lang="en-IN" sz="1400" kern="100" dirty="0">
                <a:effectLst/>
                <a:latin typeface="Calibri" panose="020F0502020204030204" pitchFamily="34" charset="0"/>
                <a:ea typeface="Calibri" panose="020F0502020204030204" pitchFamily="34" charset="0"/>
                <a:cs typeface="Times New Roman" panose="02020603050405020304" pitchFamily="18" charset="0"/>
              </a:rPr>
            </a:br>
            <a:r>
              <a:rPr lang="en-GB" sz="1400" b="1" kern="100" dirty="0">
                <a:effectLst/>
                <a:latin typeface="Segoe UI" panose="020B0502040204020203" pitchFamily="34" charset="0"/>
                <a:ea typeface="Calibri" panose="020F0502020204030204" pitchFamily="34" charset="0"/>
                <a:cs typeface="Times New Roman" panose="02020603050405020304" pitchFamily="18" charset="0"/>
              </a:rPr>
              <a:t>Model Training</a:t>
            </a:r>
            <a:r>
              <a:rPr lang="en-GB" sz="1400" kern="100" dirty="0">
                <a:effectLst/>
                <a:latin typeface="Segoe UI" panose="020B0502040204020203" pitchFamily="34" charset="0"/>
                <a:ea typeface="Calibri" panose="020F0502020204030204" pitchFamily="34" charset="0"/>
                <a:cs typeface="Times New Roman" panose="02020603050405020304" pitchFamily="18" charset="0"/>
              </a:rPr>
              <a:t>: Split the dataset into training and testing sets and train the selected models on the training data.</a:t>
            </a:r>
            <a:br>
              <a:rPr lang="en-IN" sz="1400" kern="100" dirty="0">
                <a:effectLst/>
                <a:latin typeface="Calibri" panose="020F0502020204030204" pitchFamily="34" charset="0"/>
                <a:ea typeface="Calibri" panose="020F0502020204030204" pitchFamily="34" charset="0"/>
                <a:cs typeface="Times New Roman" panose="02020603050405020304" pitchFamily="18" charset="0"/>
              </a:rPr>
            </a:br>
            <a:r>
              <a:rPr lang="en-GB" sz="1400" b="1" kern="100" dirty="0">
                <a:effectLst/>
                <a:latin typeface="Segoe UI" panose="020B0502040204020203" pitchFamily="34" charset="0"/>
                <a:ea typeface="Calibri" panose="020F0502020204030204" pitchFamily="34" charset="0"/>
                <a:cs typeface="Times New Roman" panose="02020603050405020304" pitchFamily="18" charset="0"/>
              </a:rPr>
              <a:t>Model Evaluation</a:t>
            </a:r>
            <a:r>
              <a:rPr lang="en-GB" sz="1400" kern="100" dirty="0">
                <a:effectLst/>
                <a:latin typeface="Segoe UI" panose="020B0502040204020203" pitchFamily="34" charset="0"/>
                <a:ea typeface="Calibri" panose="020F0502020204030204" pitchFamily="34" charset="0"/>
                <a:cs typeface="Times New Roman" panose="02020603050405020304" pitchFamily="18" charset="0"/>
              </a:rPr>
              <a:t>: Evaluate the performance of the trained models using appropriate evaluation metrics such as RMSE (Root Mean Squared Error), MAE (Mean Absolute Error), etc.</a:t>
            </a:r>
            <a:br>
              <a:rPr lang="en-GB" sz="1400" kern="100" dirty="0">
                <a:effectLst/>
                <a:latin typeface="Segoe UI" panose="020B0502040204020203" pitchFamily="34" charset="0"/>
                <a:ea typeface="Calibri" panose="020F0502020204030204" pitchFamily="34" charset="0"/>
                <a:cs typeface="Times New Roman" panose="02020603050405020304" pitchFamily="18" charset="0"/>
              </a:rPr>
            </a:br>
            <a:br>
              <a:rPr lang="en-GB" sz="1400" kern="100" dirty="0">
                <a:effectLst/>
                <a:latin typeface="Segoe UI" panose="020B0502040204020203" pitchFamily="34" charset="0"/>
                <a:ea typeface="Calibri" panose="020F0502020204030204" pitchFamily="34" charset="0"/>
                <a:cs typeface="Times New Roman" panose="02020603050405020304" pitchFamily="18" charset="0"/>
              </a:rPr>
            </a:br>
            <a:r>
              <a:rPr lang="en-GB" sz="1400" b="1" kern="100" dirty="0">
                <a:effectLst/>
                <a:latin typeface="Segoe UI" panose="020B0502040204020203" pitchFamily="34" charset="0"/>
                <a:ea typeface="Calibri" panose="020F0502020204030204" pitchFamily="34" charset="0"/>
                <a:cs typeface="Times New Roman" panose="02020603050405020304" pitchFamily="18" charset="0"/>
              </a:rPr>
              <a:t>6. Interpretation and Insights:</a:t>
            </a:r>
            <a:br>
              <a:rPr lang="en-GB" sz="1400" b="1" kern="100" dirty="0">
                <a:effectLst/>
                <a:latin typeface="Segoe UI" panose="020B0502040204020203" pitchFamily="34" charset="0"/>
                <a:ea typeface="Calibri" panose="020F0502020204030204" pitchFamily="34" charset="0"/>
                <a:cs typeface="Times New Roman" panose="02020603050405020304" pitchFamily="18" charset="0"/>
              </a:rPr>
            </a:br>
            <a:br>
              <a:rPr lang="en-IN" sz="1400" kern="100" dirty="0">
                <a:effectLst/>
                <a:latin typeface="Calibri" panose="020F0502020204030204" pitchFamily="34" charset="0"/>
                <a:ea typeface="Calibri" panose="020F0502020204030204" pitchFamily="34" charset="0"/>
                <a:cs typeface="Times New Roman" panose="02020603050405020304" pitchFamily="18" charset="0"/>
              </a:rPr>
            </a:br>
            <a:r>
              <a:rPr lang="en-GB" sz="1400" b="1" kern="100" dirty="0">
                <a:effectLst/>
                <a:latin typeface="Segoe UI" panose="020B0502040204020203" pitchFamily="34" charset="0"/>
                <a:ea typeface="Calibri" panose="020F0502020204030204" pitchFamily="34" charset="0"/>
                <a:cs typeface="Times New Roman" panose="02020603050405020304" pitchFamily="18" charset="0"/>
              </a:rPr>
              <a:t>Interpret Model Results</a:t>
            </a:r>
            <a:r>
              <a:rPr lang="en-GB" sz="1400" kern="100" dirty="0">
                <a:effectLst/>
                <a:latin typeface="Segoe UI" panose="020B0502040204020203" pitchFamily="34" charset="0"/>
                <a:ea typeface="Calibri" panose="020F0502020204030204" pitchFamily="34" charset="0"/>
                <a:cs typeface="Times New Roman" panose="02020603050405020304" pitchFamily="18" charset="0"/>
              </a:rPr>
              <a:t>: </a:t>
            </a:r>
            <a:r>
              <a:rPr lang="en-GB" sz="1400" kern="100" dirty="0" err="1">
                <a:effectLst/>
                <a:latin typeface="Segoe UI" panose="020B0502040204020203" pitchFamily="34" charset="0"/>
                <a:ea typeface="Calibri" panose="020F0502020204030204" pitchFamily="34" charset="0"/>
                <a:cs typeface="Times New Roman" panose="02020603050405020304" pitchFamily="18" charset="0"/>
              </a:rPr>
              <a:t>Analyze</a:t>
            </a:r>
            <a:r>
              <a:rPr lang="en-GB" sz="1400" kern="100" dirty="0">
                <a:effectLst/>
                <a:latin typeface="Segoe UI" panose="020B0502040204020203" pitchFamily="34" charset="0"/>
                <a:ea typeface="Calibri" panose="020F0502020204030204" pitchFamily="34" charset="0"/>
                <a:cs typeface="Times New Roman" panose="02020603050405020304" pitchFamily="18" charset="0"/>
              </a:rPr>
              <a:t> the coefficients or feature importance scores of the trained models to understand the factors influencing crop production.</a:t>
            </a:r>
            <a:br>
              <a:rPr lang="en-IN" sz="1400" kern="100" dirty="0">
                <a:effectLst/>
                <a:latin typeface="Calibri" panose="020F0502020204030204" pitchFamily="34" charset="0"/>
                <a:ea typeface="Calibri" panose="020F0502020204030204" pitchFamily="34" charset="0"/>
                <a:cs typeface="Times New Roman" panose="02020603050405020304" pitchFamily="18" charset="0"/>
              </a:rPr>
            </a:br>
            <a:r>
              <a:rPr lang="en-GB" sz="1400" b="1" kern="100" dirty="0">
                <a:effectLst/>
                <a:latin typeface="Segoe UI" panose="020B0502040204020203" pitchFamily="34" charset="0"/>
                <a:ea typeface="Calibri" panose="020F0502020204030204" pitchFamily="34" charset="0"/>
                <a:cs typeface="Times New Roman" panose="02020603050405020304" pitchFamily="18" charset="0"/>
              </a:rPr>
              <a:t>Generate Insights</a:t>
            </a:r>
            <a:r>
              <a:rPr lang="en-GB" sz="1400" kern="100" dirty="0">
                <a:effectLst/>
                <a:latin typeface="Segoe UI" panose="020B0502040204020203" pitchFamily="34" charset="0"/>
                <a:ea typeface="Calibri" panose="020F0502020204030204" pitchFamily="34" charset="0"/>
                <a:cs typeface="Times New Roman" panose="02020603050405020304" pitchFamily="18" charset="0"/>
              </a:rPr>
              <a:t>: Draw actionable insights from the analysis, such as identifying the most influential factors, seasonal trends, and areas for improvement in agricultural practices.</a:t>
            </a:r>
            <a:br>
              <a:rPr lang="en-IN" sz="1400" kern="100" dirty="0">
                <a:effectLst/>
                <a:latin typeface="Calibri" panose="020F0502020204030204" pitchFamily="34" charset="0"/>
                <a:ea typeface="Calibri" panose="020F0502020204030204" pitchFamily="34" charset="0"/>
                <a:cs typeface="Times New Roman" panose="02020603050405020304" pitchFamily="18" charset="0"/>
              </a:rPr>
            </a:br>
            <a:r>
              <a:rPr lang="en-GB" sz="1400" b="1" kern="100" dirty="0">
                <a:effectLst/>
                <a:latin typeface="Segoe UI" panose="020B0502040204020203" pitchFamily="34" charset="0"/>
                <a:ea typeface="Calibri" panose="020F0502020204030204" pitchFamily="34" charset="0"/>
                <a:cs typeface="Times New Roman" panose="02020603050405020304" pitchFamily="18" charset="0"/>
              </a:rPr>
              <a:t>Recommendations</a:t>
            </a:r>
            <a:r>
              <a:rPr lang="en-GB" sz="1400" kern="100" dirty="0">
                <a:effectLst/>
                <a:latin typeface="Segoe UI" panose="020B0502040204020203" pitchFamily="34" charset="0"/>
                <a:ea typeface="Calibri" panose="020F0502020204030204" pitchFamily="34" charset="0"/>
                <a:cs typeface="Times New Roman" panose="02020603050405020304" pitchFamily="18" charset="0"/>
              </a:rPr>
              <a:t>: Provide recommendations based on the insights gained to optimize crop production, enhance agricultural productivity, and address challenges in the agriculture sector.</a:t>
            </a:r>
            <a:br>
              <a:rPr lang="en-IN" sz="1400" kern="100" dirty="0">
                <a:effectLst/>
                <a:latin typeface="Calibri" panose="020F0502020204030204" pitchFamily="34" charset="0"/>
                <a:ea typeface="Calibri" panose="020F0502020204030204" pitchFamily="34" charset="0"/>
                <a:cs typeface="Times New Roman" panose="02020603050405020304" pitchFamily="18" charset="0"/>
              </a:rPr>
            </a:br>
            <a:br>
              <a:rPr lang="en-GB" sz="1000" dirty="0">
                <a:effectLst/>
                <a:latin typeface="Segoe UI" panose="020B0502040204020203" pitchFamily="34" charset="0"/>
                <a:ea typeface="Calibri" panose="020F0502020204030204" pitchFamily="34" charset="0"/>
              </a:rPr>
            </a:br>
            <a:r>
              <a:rPr lang="en-GB" sz="1000" kern="100" dirty="0">
                <a:effectLst/>
                <a:latin typeface="Segoe UI" panose="020B0502040204020203" pitchFamily="34" charset="0"/>
                <a:ea typeface="Calibri" panose="020F0502020204030204" pitchFamily="34" charset="0"/>
                <a:cs typeface="Times New Roman" panose="02020603050405020304" pitchFamily="18" charset="0"/>
              </a:rPr>
              <a:t> </a:t>
            </a:r>
            <a:br>
              <a:rPr lang="en-IN" sz="10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4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1400" dirty="0"/>
          </a:p>
        </p:txBody>
      </p:sp>
    </p:spTree>
    <p:extLst>
      <p:ext uri="{BB962C8B-B14F-4D97-AF65-F5344CB8AC3E}">
        <p14:creationId xmlns:p14="http://schemas.microsoft.com/office/powerpoint/2010/main" val="1740511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57729B1-B06A-34DC-DC9E-F59C4E3AA2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739" y="1143811"/>
            <a:ext cx="8949118" cy="4890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194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F5889B27-5F7D-8444-5D3D-FA0C6BD2C0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86" y="1072895"/>
            <a:ext cx="10946974" cy="5167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440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A6DBF52E-49F2-E1E9-57D7-E8D14ADB05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13" y="868680"/>
            <a:ext cx="5224543" cy="512064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D08BCAA-ACD0-9566-20C6-32C5540EBE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6544" y="868680"/>
            <a:ext cx="5753543" cy="512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19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06F29A65-967D-5710-FF3E-EBC0D73BF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906" y="823912"/>
            <a:ext cx="9534525"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8461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29</TotalTime>
  <Words>1012</Words>
  <Application>Microsoft Office PowerPoint</Application>
  <PresentationFormat>Widescreen</PresentationFormat>
  <Paragraphs>8</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Calibri</vt:lpstr>
      <vt:lpstr>Century Gothic</vt:lpstr>
      <vt:lpstr>Segoe UI</vt:lpstr>
      <vt:lpstr>Wingdings 3</vt:lpstr>
      <vt:lpstr>Ion Boardroom</vt:lpstr>
      <vt:lpstr>Crop Production Analysis in India Data Analysis </vt:lpstr>
      <vt:lpstr>Problem Statement  The Agriculture business domain, as a vital part of the overall supply chain, is expected to highly evolve in the upcoming years via the developments, which are taking place on the side of the Future Internet. This paper presents a novel Business-to-Business collaboration platform from the agri-food sector perspective, which aims to facilitate the collaboration of numerous stakeholders belonging to associated business domains, in an effective and flexible manner.  This dataset provides a huge amount of information on crop production in India ranging from several years. Based on the Information the ultimate goal would be to predict crop production and find important insights highlighting key indicators and metrics that influence crop production.  Make views and dashboards first and make a story out of it.</vt:lpstr>
      <vt:lpstr>Introduction In recent years, the agriculture sector has witnessed significant advancements driven by technology and data-driven approaches. One of the critical components of this transformation is the analysis of crop production data, which provides valuable insights into agricultural practices, productivity, and the factors influencing crop yields.   This document focuses on the analysis of crop production data pertaining to India, a country with a diverse agricultural landscape and a significant contribution to global food production. The dataset used for this analysis contains extensive information on crop production across different states and districts over multiple years.   The analysis aims to uncover key trends, patterns, and factors affecting crop production in India. By leveraging Python programming language and various data analysis libraries, we seek to provide actionable insights that can inform decision-making processes in the agricultural domain.   Through this analysis, stakeholders such as policymakers, agricultural researchers, and farmers can gain a deeper understanding of crop production dynamics, identify areas for improvement, and optimize agricultural practices for enhanced productivity and sustainability.   Furthermore, this document serves as a guide for conducting similar analyses on crop production data, demonstrating the power of data-driven approaches in addressing challenges and driving innovation in the agriculture sector.</vt:lpstr>
      <vt:lpstr>Analysis Approach  1. Data Understanding:  Dataset Overview: Begin by understanding the structure and content of the dataset. This includes examining the columns, data types, and any missing values. Domain Knowledge: Gain insights into the agricultural domain, including key factors affecting crop production such as climate, soil quality, and farming practices.  2. Data Preprocessing:  Handling Missing Values: Address any missing or incomplete data by either removing rows with missing values or imputing them using appropriate techniques. Data Cleaning: Check for any inconsistencies or errors in the data and correct them if necessary. Feature Engineering: Create new features or transform existing ones to extract valuable information for analysis.  3. Exploratory Data Analysis (EDA):  Descriptive Statistics: Compute summary statistics to understand the central tendency, variability, and distribution of key variables such as crop production, area under cultivation, etc. Visualizations: Create visual representations of the data using plots such as line plots, bar charts, and histograms to identify trends, patterns, and relationships.  </vt:lpstr>
      <vt:lpstr>4. Feature Selection:  Identify Relevant Features: Determine which features are most relevant for predicting crop production. This may involve analyzing correlations, feature importance scores, or domain knowledge. Dimensionality Reduction: Apply techniques such as PCA (Principal Component Analysis) or feature selection algorithms to reduce the dimensionality of the dataset if necessary.  5. Modeling:  Model Selection: Choose appropriate machine learning models for predicting crop production based on the nature of the problem (e.g., regression for continuous prediction). Model Training: Split the dataset into training and testing sets and train the selected models on the training data. Model Evaluation: Evaluate the performance of the trained models using appropriate evaluation metrics such as RMSE (Root Mean Squared Error), MAE (Mean Absolute Error), etc.  6. Interpretation and Insights:  Interpret Model Results: Analyze the coefficients or feature importance scores of the trained models to understand the factors influencing crop production. Generate Insights: Draw actionable insights from the analysis, such as identifying the most influential factors, seasonal trends, and areas for improvement in agricultural practices. Recommendations: Provide recommendations based on the insights gained to optimize crop production, enhance agricultural productivity, and address challenges in the agriculture sector.      </vt:lpstr>
      <vt:lpstr>PowerPoint Presentation</vt:lpstr>
      <vt:lpstr>PowerPoint Presentation</vt:lpstr>
      <vt:lpstr>PowerPoint Presentation</vt:lpstr>
      <vt:lpstr>PowerPoint Presentation</vt:lpstr>
      <vt:lpstr>Conclusion  In conclusion, the analysis of crop production data using Python has provided valuable insights into agricultural practices and productivity in India. By examining trends, patterns, and key factors influencing crop production, we have gained a deeper understanding of the dynamics of the agriculture sector. Through this analysis, we have identified opportunities for optimizing agricultural practices, improving productivity, and addressing challenges faced by farmers. The findings highlight the importance of data-driven approaches in informing decision-making processes and driving innovation in the agriculture domain. Moving forward, it is essential to continue leveraging data analysis techniques to monitor crop production trends, identify emerging issues, and implement targeted interventions for sustainable agricultural development. By collaborating with stakeholders across the agricultural value chain, we can work towards enhancing food security, promoting agricultural resilience, and fostering economic growth in rural communities.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Production Analysis in India Data Analysis </dc:title>
  <dc:creator>Athulya P</dc:creator>
  <cp:lastModifiedBy>Athulya P</cp:lastModifiedBy>
  <cp:revision>1</cp:revision>
  <dcterms:created xsi:type="dcterms:W3CDTF">2024-05-05T05:59:13Z</dcterms:created>
  <dcterms:modified xsi:type="dcterms:W3CDTF">2024-05-05T06:28:42Z</dcterms:modified>
</cp:coreProperties>
</file>