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410210"/>
          </a:xfrm>
          <a:prstGeom prst="rect"/>
        </p:spPr>
        <p:txBody>
          <a:bodyPr bIns="0" lIns="0" rIns="0" rtlCol="0" tIns="16510" vert="horz" wrap="square">
            <a:spAutoFit/>
          </a:bodyPr>
          <a:p>
            <a:pPr indent="0" marL="2870835">
              <a:spcBef>
                <a:spcPts val="130"/>
              </a:spcBef>
              <a:buNone/>
            </a:pPr>
            <a:r>
              <a:rPr b="1" dirty="0" lang="en-US" spc="15">
                <a:solidFill>
                  <a:srgbClr val="0F0F0F"/>
                </a:solidFill>
                <a:latin typeface="Times New Roman" panose="02020603050405020304" pitchFamily="18" charset="0"/>
                <a:cs typeface="Times New Roman" panose="02020603050405020304" pitchFamily="18" charset="0"/>
              </a:rPr>
              <a:t>C</a:t>
            </a:r>
            <a:r>
              <a:rPr b="1" dirty="0" lang="en-US" spc="15">
                <a:solidFill>
                  <a:srgbClr val="0F0F0F"/>
                </a:solidFill>
                <a:latin typeface="Times New Roman" panose="02020603050405020304" pitchFamily="18" charset="0"/>
                <a:cs typeface="Times New Roman" panose="02020603050405020304" pitchFamily="18" charset="0"/>
              </a:rPr>
              <a:t>r</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ating </a:t>
            </a:r>
            <a:r>
              <a:rPr b="1" dirty="0" lang="en-US" spc="15">
                <a:solidFill>
                  <a:srgbClr val="0F0F0F"/>
                </a:solidFill>
                <a:latin typeface="Times New Roman" panose="02020603050405020304" pitchFamily="18" charset="0"/>
                <a:cs typeface="Times New Roman" panose="02020603050405020304" pitchFamily="18" charset="0"/>
              </a:rPr>
              <a:t>An </a:t>
            </a:r>
            <a:r>
              <a:rPr b="1" dirty="0" lang="en-US" spc="15">
                <a:solidFill>
                  <a:srgbClr val="0F0F0F"/>
                </a:solidFill>
                <a:latin typeface="Times New Roman" panose="02020603050405020304" pitchFamily="18" charset="0"/>
                <a:cs typeface="Times New Roman" panose="02020603050405020304" pitchFamily="18" charset="0"/>
              </a:rPr>
              <a:t>E</a:t>
            </a:r>
            <a:r>
              <a:rPr b="1" dirty="0" lang="en-US" spc="15">
                <a:solidFill>
                  <a:srgbClr val="0F0F0F"/>
                </a:solidFill>
                <a:latin typeface="Times New Roman" panose="02020603050405020304" pitchFamily="18" charset="0"/>
                <a:cs typeface="Times New Roman" panose="02020603050405020304" pitchFamily="18" charset="0"/>
              </a:rPr>
              <a:t>m</a:t>
            </a:r>
            <a:r>
              <a:rPr b="1" dirty="0" lang="en-US" spc="15">
                <a:solidFill>
                  <a:srgbClr val="0F0F0F"/>
                </a:solidFill>
                <a:latin typeface="Times New Roman" panose="02020603050405020304" pitchFamily="18" charset="0"/>
                <a:cs typeface="Times New Roman" panose="02020603050405020304" pitchFamily="18" charset="0"/>
              </a:rPr>
              <a:t>p</a:t>
            </a:r>
            <a:r>
              <a:rPr b="1" dirty="0" lang="en-US" spc="15">
                <a:solidFill>
                  <a:srgbClr val="0F0F0F"/>
                </a:solidFill>
                <a:latin typeface="Times New Roman" panose="02020603050405020304" pitchFamily="18" charset="0"/>
                <a:cs typeface="Times New Roman" panose="02020603050405020304" pitchFamily="18" charset="0"/>
              </a:rPr>
              <a:t>l</a:t>
            </a:r>
            <a:r>
              <a:rPr b="1" dirty="0" lang="en-US" spc="15">
                <a:solidFill>
                  <a:srgbClr val="0F0F0F"/>
                </a:solidFill>
                <a:latin typeface="Times New Roman" panose="02020603050405020304" pitchFamily="18" charset="0"/>
                <a:cs typeface="Times New Roman" panose="02020603050405020304" pitchFamily="18" charset="0"/>
              </a:rPr>
              <a:t>oyee </a:t>
            </a:r>
            <a:r>
              <a:rPr b="1" dirty="0" lang="en-US" spc="15">
                <a:solidFill>
                  <a:srgbClr val="0F0F0F"/>
                </a:solidFill>
                <a:latin typeface="Times New Roman" panose="02020603050405020304" pitchFamily="18" charset="0"/>
                <a:cs typeface="Times New Roman" panose="02020603050405020304" pitchFamily="18" charset="0"/>
              </a:rPr>
              <a:t>Performance </a:t>
            </a:r>
            <a:r>
              <a:rPr b="1" dirty="0" lang="en-US" spc="15">
                <a:solidFill>
                  <a:srgbClr val="0F0F0F"/>
                </a:solidFill>
                <a:latin typeface="Times New Roman" panose="02020603050405020304" pitchFamily="18" charset="0"/>
                <a:cs typeface="Times New Roman" panose="02020603050405020304" pitchFamily="18" charset="0"/>
              </a:rPr>
              <a:t>Scorecard </a:t>
            </a:r>
            <a:r>
              <a:rPr b="1" dirty="0" lang="en-US" spc="15">
                <a:solidFill>
                  <a:srgbClr val="0F0F0F"/>
                </a:solidFill>
                <a:latin typeface="Times New Roman" panose="02020603050405020304" pitchFamily="18" charset="0"/>
                <a:cs typeface="Times New Roman" panose="02020603050405020304" pitchFamily="18" charset="0"/>
              </a:rPr>
              <a:t>In </a:t>
            </a:r>
            <a:r>
              <a:rPr b="1" dirty="0" lang="en-US" spc="15">
                <a:solidFill>
                  <a:srgbClr val="0F0F0F"/>
                </a:solidFill>
                <a:latin typeface="Times New Roman" panose="02020603050405020304" pitchFamily="18" charset="0"/>
                <a:cs typeface="Times New Roman" panose="02020603050405020304" pitchFamily="18" charset="0"/>
              </a:rPr>
              <a:t>Excel</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r>
              <a:rPr b="1" dirty="0" lang="en-US" spc="15">
                <a:solidFill>
                  <a:srgbClr val="0F0F0F"/>
                </a:solidFill>
                <a:latin typeface="Times New Roman" panose="02020603050405020304" pitchFamily="18" charset="0"/>
                <a:cs typeface="Times New Roman" panose="02020603050405020304" pitchFamily="18" charset="0"/>
              </a:rPr>
              <a:t> </a:t>
            </a: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615440"/>
          </a:xfrm>
          <a:prstGeom prst="rect"/>
          <a:noFill/>
        </p:spPr>
        <p:txBody>
          <a:bodyPr rtlCol="0" wrap="square">
            <a:spAutoFit/>
          </a:bodyPr>
          <a:p>
            <a:r>
              <a:rPr sz="2400" lang="en-US"/>
              <a:t>STUDENT NAME:</a:t>
            </a:r>
            <a:r>
              <a:rPr sz="2400" lang="en-US"/>
              <a:t> </a:t>
            </a:r>
            <a:r>
              <a:rPr sz="2400" lang="en-US"/>
              <a:t>J</a:t>
            </a:r>
            <a:r>
              <a:rPr sz="2400" lang="en-US"/>
              <a:t>u</a:t>
            </a:r>
            <a:r>
              <a:rPr sz="2400" lang="en-US"/>
              <a:t>d</a:t>
            </a:r>
            <a:r>
              <a:rPr sz="2400" lang="en-US"/>
              <a:t>i</a:t>
            </a:r>
            <a:r>
              <a:rPr sz="2400" lang="en-US"/>
              <a:t>t </a:t>
            </a:r>
            <a:r>
              <a:rPr sz="2400" lang="en-US"/>
              <a:t>Athulya </a:t>
            </a:r>
            <a:r>
              <a:rPr sz="2400" lang="en-US"/>
              <a:t>M </a:t>
            </a:r>
            <a:r>
              <a:rPr sz="2400" lang="en-US"/>
              <a:t>R </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4</a:t>
            </a:r>
            <a:r>
              <a:rPr dirty="0" sz="2400" lang="en-US"/>
              <a:t>2</a:t>
            </a:r>
            <a:r>
              <a:rPr dirty="0" sz="2400" lang="en-US"/>
              <a:t>3</a:t>
            </a:r>
            <a:r>
              <a:rPr dirty="0" sz="2400" lang="en-US"/>
              <a:t>7</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A</a:t>
            </a:r>
            <a:r>
              <a:rPr dirty="0" sz="2400" lang="en-US"/>
              <a:t>c</a:t>
            </a:r>
            <a:r>
              <a:rPr dirty="0" sz="2400" lang="en-US"/>
              <a:t>count</a:t>
            </a:r>
            <a:r>
              <a:rPr dirty="0" sz="2400" lang="en-US"/>
              <a:t>i</a:t>
            </a:r>
            <a:r>
              <a:rPr dirty="0" sz="2400" lang="en-US"/>
              <a:t>ng </a:t>
            </a:r>
            <a:r>
              <a:rPr dirty="0" sz="2400" lang="en-US"/>
              <a:t>and </a:t>
            </a:r>
            <a:r>
              <a:rPr dirty="0" sz="2400" lang="en-US"/>
              <a:t>finance</a:t>
            </a:r>
            <a:r>
              <a:rPr dirty="0" sz="2400" lang="en-US"/>
              <a:t>)</a:t>
            </a:r>
            <a:endParaRPr altLang="en-US" lang="zh-CN"/>
          </a:p>
          <a:p>
            <a:r>
              <a:rPr dirty="0" sz="2400" lang="en-US"/>
              <a:t>COLLEGE</a:t>
            </a:r>
            <a:r>
              <a:rPr dirty="0" sz="2400" lang="en-US"/>
              <a:t>:</a:t>
            </a:r>
            <a:r>
              <a:rPr dirty="0" sz="2400" lang="en-US"/>
              <a:t> </a:t>
            </a:r>
            <a:r>
              <a:rPr dirty="0" sz="2400" lang="en-US"/>
              <a:t>A</a:t>
            </a:r>
            <a:r>
              <a:rPr dirty="0" sz="2400" lang="en-US"/>
              <a:t>n</a:t>
            </a:r>
            <a:r>
              <a:rPr dirty="0" sz="2400" lang="en-US"/>
              <a:t>n</a:t>
            </a:r>
            <a:r>
              <a:rPr dirty="0" sz="2400" lang="en-US"/>
              <a:t>a</a:t>
            </a:r>
            <a:r>
              <a:rPr dirty="0" sz="2400" lang="en-US"/>
              <a:t>i</a:t>
            </a:r>
            <a:r>
              <a:rPr dirty="0" sz="2400" lang="en-US"/>
              <a:t> </a:t>
            </a:r>
            <a:r>
              <a:rPr dirty="0" sz="2400" lang="en-US"/>
              <a:t>violet </a:t>
            </a:r>
            <a:r>
              <a:rPr dirty="0" sz="2400" lang="en-US"/>
              <a:t>Arts </a:t>
            </a:r>
            <a:r>
              <a:rPr dirty="0" sz="2400" lang="en-US"/>
              <a:t>and </a:t>
            </a:r>
            <a:r>
              <a:rPr dirty="0" sz="2400" lang="en-US"/>
              <a:t>Science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6102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a:off x="1743074" y="1471929"/>
            <a:ext cx="6852228" cy="4269740"/>
          </a:xfrm>
          <a:prstGeom prst="rect"/>
        </p:spPr>
        <p:txBody>
          <a:bodyPr rtlCol="0" wrap="square">
            <a:spAutoFit/>
          </a:bodyPr>
          <a:p>
            <a:r>
              <a:rPr sz="4800" lang="en-US">
                <a:solidFill>
                  <a:srgbClr val="000000"/>
                </a:solidFill>
              </a:rPr>
              <a:t>Creating an employee performance scorecard in Excel modeling involves designing an interactive model that tracks and evaluates employee performance based on key metrics, allowing easy analysis and visualization.</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2437130" cy="610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rcRect l="0" t="22900" r="0" b="42458"/>
          <a:stretch>
            <a:fillRect/>
          </a:stretch>
        </p:blipFill>
        <p:spPr>
          <a:xfrm rot="0">
            <a:off x="829240" y="1291517"/>
            <a:ext cx="7806594" cy="457074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1214577" y="1402080"/>
            <a:ext cx="8237681" cy="5006340"/>
          </a:xfrm>
          <a:prstGeom prst="rect"/>
        </p:spPr>
        <p:txBody>
          <a:bodyPr rtlCol="0" wrap="square">
            <a:spAutoFit/>
          </a:bodyPr>
          <a:p>
            <a:r>
              <a:rPr sz="4400" lang="en-US">
                <a:solidFill>
                  <a:srgbClr val="000000"/>
                </a:solidFill>
              </a:rPr>
              <a:t>Building an Employee Performance Scorecard in Excel offers a powerful, flexible, and cost-effective solution for tracking and analyzing employee performance. The process involves identifying relevant KPIs, structuring an organized dataset, creating automated calculations, and developing a visual dashboard to monitor individual and team performance.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ating </a:t>
            </a:r>
            <a:r>
              <a:rPr b="1" dirty="0" sz="4400" lang="en-US">
                <a:solidFill>
                  <a:srgbClr val="0F0F0F"/>
                </a:solidFill>
                <a:latin typeface="Times New Roman" panose="02020603050405020304" pitchFamily="18" charset="0"/>
                <a:cs typeface="Times New Roman" panose="02020603050405020304" pitchFamily="18" charset="0"/>
              </a:rPr>
              <a:t>An </a:t>
            </a:r>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f</a:t>
            </a:r>
            <a:r>
              <a:rPr b="1" dirty="0" sz="4400" lang="en-US">
                <a:solidFill>
                  <a:srgbClr val="0F0F0F"/>
                </a:solidFill>
                <a:latin typeface="Times New Roman" panose="02020603050405020304" pitchFamily="18" charset="0"/>
                <a:cs typeface="Times New Roman" panose="02020603050405020304" pitchFamily="18" charset="0"/>
              </a:rPr>
              <a:t>ormance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orecard </a:t>
            </a:r>
            <a:r>
              <a:rPr b="1" dirty="0" sz="4400" lang="en-US">
                <a:solidFill>
                  <a:srgbClr val="0F0F0F"/>
                </a:solidFill>
                <a:latin typeface="Times New Roman" panose="02020603050405020304" pitchFamily="18" charset="0"/>
                <a:cs typeface="Times New Roman" panose="02020603050405020304" pitchFamily="18" charset="0"/>
              </a:rPr>
              <a:t>In </a:t>
            </a:r>
            <a:r>
              <a:rPr b="1" dirty="0" sz="4400" lang="en-US">
                <a:solidFill>
                  <a:srgbClr val="0F0F0F"/>
                </a:solidFill>
                <a:latin typeface="Times New Roman" panose="02020603050405020304" pitchFamily="18" charset="0"/>
                <a:cs typeface="Times New Roman" panose="02020603050405020304" pitchFamily="18" charset="0"/>
              </a:rPr>
              <a:t>Excel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a:off x="1270944" y="1762950"/>
            <a:ext cx="5957894" cy="4053840"/>
          </a:xfrm>
          <a:prstGeom prst="rect"/>
        </p:spPr>
        <p:txBody>
          <a:bodyPr rtlCol="0" wrap="square">
            <a:spAutoFit/>
          </a:bodyPr>
          <a:p>
            <a:r>
              <a:rPr sz="4000" lang="en-US">
                <a:solidFill>
                  <a:srgbClr val="000000"/>
                </a:solidFill>
              </a:rPr>
              <a:t>The goal is to create a standardized employee performance scorecard in Excel that will objectively measure employee performance, enhance transparency, and support data-driven decisions regarding promotions, appraisals, and training needs.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990600" y="2133600"/>
            <a:ext cx="7924800" cy="701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6" name=""/>
          <p:cNvSpPr txBox="1"/>
          <p:nvPr/>
        </p:nvSpPr>
        <p:spPr>
          <a:xfrm>
            <a:off x="990600" y="1695449"/>
            <a:ext cx="7399192" cy="4053840"/>
          </a:xfrm>
          <a:prstGeom prst="rect"/>
        </p:spPr>
        <p:txBody>
          <a:bodyPr rtlCol="0" wrap="square">
            <a:spAutoFit/>
          </a:bodyPr>
          <a:p>
            <a:r>
              <a:rPr sz="4000" lang="en-US">
                <a:solidFill>
                  <a:srgbClr val="000000"/>
                </a:solidFill>
              </a:rPr>
              <a:t>This scorecard will standardize the process of evaluating employee performance by using predefined Key Performance Indicators (KPIs). It aims to make performance reviews more objective, transparent, and data-driven, leading to better management decisions related to appraisals, promotions, and employee development.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787741" y="1116841"/>
            <a:ext cx="6719795" cy="27724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lang="en-US" spc="5"/>
            </a:br>
            <a:br>
              <a:rPr dirty="0" sz="3200" lang="en-US" spc="5"/>
            </a:br>
            <a:r>
              <a:rPr dirty="0" sz="3200" lang="en-US" spc="5"/>
              <a:t> </a:t>
            </a:r>
            <a:r>
              <a:rPr dirty="0" sz="3200" lang="en-US" spc="5"/>
              <a:t> </a:t>
            </a:r>
            <a:r>
              <a:rPr dirty="0" sz="3200" lang="en-US" spc="5"/>
              <a:t>1</a:t>
            </a:r>
            <a:r>
              <a:rPr dirty="0" sz="3200" lang="en-US" spc="5"/>
              <a:t>.</a:t>
            </a:r>
            <a:r>
              <a:rPr dirty="0" sz="3200" lang="en-US" spc="5"/>
              <a:t> </a:t>
            </a:r>
            <a:r>
              <a:rPr dirty="0" sz="3200" lang="en-US" spc="5"/>
              <a:t>M</a:t>
            </a:r>
            <a:r>
              <a:rPr dirty="0" sz="3200" lang="en-US" spc="5"/>
              <a:t>a</a:t>
            </a:r>
            <a:r>
              <a:rPr dirty="0" sz="3200" lang="en-US" spc="5"/>
              <a:t>n</a:t>
            </a:r>
            <a:r>
              <a:rPr dirty="0" sz="3200" lang="en-US" spc="5"/>
              <a:t>a</a:t>
            </a:r>
            <a:r>
              <a:rPr dirty="0" sz="3200" lang="en-US" spc="5"/>
              <a:t>ger </a:t>
            </a:r>
            <a:r>
              <a:rPr dirty="0" sz="3200" lang="en-US" spc="5"/>
              <a:t>a</a:t>
            </a:r>
            <a:r>
              <a:rPr dirty="0" sz="3200" lang="en-US" spc="5"/>
              <a:t>n</a:t>
            </a:r>
            <a:r>
              <a:rPr dirty="0" sz="3200" lang="en-US" spc="5"/>
              <a:t>d </a:t>
            </a:r>
            <a:r>
              <a:rPr dirty="0" sz="3200" lang="en-US" spc="5"/>
              <a:t>s</a:t>
            </a:r>
            <a:r>
              <a:rPr dirty="0" sz="3200" lang="en-US" spc="5"/>
              <a:t>u</a:t>
            </a:r>
            <a:r>
              <a:rPr dirty="0" sz="3200" lang="en-US" spc="5"/>
              <a:t>p</a:t>
            </a:r>
            <a:r>
              <a:rPr dirty="0" sz="3200" lang="en-US" spc="5"/>
              <a:t>e</a:t>
            </a:r>
            <a:r>
              <a:rPr dirty="0" sz="3200" lang="en-US" spc="5"/>
              <a:t>r</a:t>
            </a:r>
            <a:r>
              <a:rPr dirty="0" sz="3200" lang="en-US" spc="5"/>
              <a:t>visor </a:t>
            </a:r>
            <a:br>
              <a:rPr dirty="0" sz="3200" lang="en-US" spc="5"/>
            </a:br>
            <a:r>
              <a:rPr dirty="0" sz="3200" lang="en-US" spc="5"/>
              <a:t> </a:t>
            </a:r>
            <a:r>
              <a:rPr dirty="0" sz="3200" lang="en-US" spc="5"/>
              <a:t> </a:t>
            </a:r>
            <a:r>
              <a:rPr dirty="0" sz="3200" lang="en-US" spc="5"/>
              <a:t>2</a:t>
            </a:r>
            <a:r>
              <a:rPr dirty="0" sz="3200" lang="en-US" spc="5"/>
              <a:t>.</a:t>
            </a:r>
            <a:r>
              <a:rPr dirty="0" sz="3200" lang="en-US" spc="5"/>
              <a:t> </a:t>
            </a:r>
            <a:r>
              <a:rPr dirty="0" sz="3200" lang="en-US" spc="5"/>
              <a:t>E</a:t>
            </a:r>
            <a:r>
              <a:rPr dirty="0" sz="3200" lang="en-US" spc="5"/>
              <a:t>m</a:t>
            </a:r>
            <a:r>
              <a:rPr dirty="0" sz="3200" lang="en-US" spc="5"/>
              <a:t>ployees </a:t>
            </a:r>
            <a:br>
              <a:rPr dirty="0" sz="3200" lang="en-US" spc="5"/>
            </a:br>
            <a:r>
              <a:rPr dirty="0" sz="3200" lang="en-US" spc="5"/>
              <a:t> </a:t>
            </a:r>
            <a:r>
              <a:rPr dirty="0" sz="3200" lang="en-US" spc="5"/>
              <a:t> </a:t>
            </a:r>
            <a:r>
              <a:rPr dirty="0" sz="3200" lang="en-US" spc="5"/>
              <a:t>3</a:t>
            </a:r>
            <a:r>
              <a:rPr dirty="0" sz="3200" lang="en-US" spc="5"/>
              <a:t>.</a:t>
            </a:r>
            <a:r>
              <a:rPr dirty="0" sz="3200" lang="en-US" spc="5"/>
              <a:t> </a:t>
            </a:r>
            <a:r>
              <a:rPr dirty="0" sz="3200" lang="en-US" spc="5"/>
              <a:t>H</a:t>
            </a:r>
            <a:r>
              <a:rPr dirty="0" sz="3200" lang="en-US" spc="5"/>
              <a:t>R</a:t>
            </a:r>
            <a:r>
              <a:rPr dirty="0" sz="3200" lang="en-US" spc="5"/>
              <a:t> </a:t>
            </a:r>
            <a:r>
              <a:rPr dirty="0" sz="3200" lang="en-US" spc="5"/>
              <a:t>D</a:t>
            </a:r>
            <a:r>
              <a:rPr dirty="0" sz="3200" lang="en-US" spc="5"/>
              <a:t>e</a:t>
            </a:r>
            <a:r>
              <a:rPr dirty="0" sz="3200" lang="en-US" spc="5"/>
              <a:t>partment </a:t>
            </a:r>
            <a:br>
              <a:rPr dirty="0" sz="3200" lang="en-US" spc="5"/>
            </a:br>
            <a:r>
              <a:rPr dirty="0" sz="3200" lang="en-US" spc="5"/>
              <a:t> </a:t>
            </a:r>
            <a:r>
              <a:rPr dirty="0" sz="3200" lang="en-US" spc="5"/>
              <a:t> </a:t>
            </a:r>
            <a:r>
              <a:rPr dirty="0" sz="3200" lang="en-US" spc="5"/>
              <a:t>4</a:t>
            </a:r>
            <a:r>
              <a:rPr dirty="0" sz="3200" lang="en-US" spc="5"/>
              <a:t>.</a:t>
            </a:r>
            <a:r>
              <a:rPr dirty="0" sz="3200" lang="en-US" spc="5"/>
              <a:t> </a:t>
            </a:r>
            <a:r>
              <a:rPr dirty="0" sz="3200" lang="en-US" spc="5"/>
              <a:t>S</a:t>
            </a:r>
            <a:r>
              <a:rPr dirty="0" sz="3200" lang="en-US" spc="5"/>
              <a:t>e</a:t>
            </a:r>
            <a:r>
              <a:rPr dirty="0" sz="3200" lang="en-US" spc="5"/>
              <a:t>n</a:t>
            </a:r>
            <a:r>
              <a:rPr dirty="0" sz="3200" lang="en-US" spc="5"/>
              <a:t>ior </a:t>
            </a:r>
            <a:r>
              <a:rPr dirty="0" sz="3200" lang="en-US" spc="5"/>
              <a:t>leadership </a:t>
            </a:r>
            <a:r>
              <a:rPr dirty="0" sz="3200" lang="en-US" spc="5"/>
              <a:t>/</a:t>
            </a:r>
            <a:r>
              <a:rPr dirty="0" sz="3200" lang="en-US" spc="5"/>
              <a:t> </a:t>
            </a:r>
            <a:r>
              <a:rPr dirty="0" sz="3200" lang="en-US" spc="5"/>
              <a:t>Executives </a:t>
            </a:r>
            <a:br>
              <a:rPr dirty="0" sz="3200" lang="en-US" spc="5"/>
            </a:br>
            <a:r>
              <a:rPr dirty="0" sz="3200" lang="en-US" spc="5"/>
              <a:t> </a:t>
            </a:r>
            <a:r>
              <a:rPr dirty="0" sz="3200" lang="en-US" spc="5"/>
              <a:t> </a:t>
            </a:r>
            <a:r>
              <a:rPr dirty="0" sz="3200" lang="en-US" spc="5"/>
              <a:t>5</a:t>
            </a:r>
            <a:r>
              <a:rPr dirty="0" sz="3200" lang="en-US" spc="5"/>
              <a:t>.</a:t>
            </a:r>
            <a:r>
              <a:rPr dirty="0" sz="3200" lang="en-US" spc="5"/>
              <a:t> </a:t>
            </a:r>
            <a:r>
              <a:rPr dirty="0" sz="3200" lang="en-US" spc="5"/>
              <a:t>T</a:t>
            </a:r>
            <a:r>
              <a:rPr dirty="0" sz="3200" lang="en-US" spc="5"/>
              <a:t>r</a:t>
            </a:r>
            <a:r>
              <a:rPr dirty="0" sz="3200" lang="en-US" spc="5"/>
              <a:t>a</a:t>
            </a:r>
            <a:r>
              <a:rPr dirty="0" sz="3200" lang="en-US" spc="5"/>
              <a:t>ining </a:t>
            </a:r>
            <a:r>
              <a:rPr dirty="0" sz="3200" lang="en-US" spc="5"/>
              <a:t>and </a:t>
            </a:r>
            <a:r>
              <a:rPr dirty="0" sz="3200" lang="en-US" spc="5"/>
              <a:t>Development </a:t>
            </a:r>
            <a:r>
              <a:rPr dirty="0" sz="3200" lang="en-US" spc="5"/>
              <a:t>team </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40138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I</a:t>
            </a:r>
            <a:r>
              <a:rPr dirty="0" sz="3600" lang="en-US"/>
              <a:t>n</a:t>
            </a:r>
            <a:r>
              <a:rPr dirty="0" sz="3600" lang="en-US"/>
              <a:t>c</a:t>
            </a:r>
            <a:r>
              <a:rPr dirty="0" sz="3600" lang="en-US"/>
              <a:t>r</a:t>
            </a:r>
            <a:r>
              <a:rPr dirty="0" sz="3600" lang="en-US"/>
              <a:t>e</a:t>
            </a:r>
            <a:r>
              <a:rPr dirty="0" sz="3600" lang="en-US"/>
              <a:t>ase </a:t>
            </a:r>
            <a:r>
              <a:rPr dirty="0" sz="3600" lang="en-US"/>
              <a:t>O</a:t>
            </a:r>
            <a:r>
              <a:rPr dirty="0" sz="3600" lang="en-US"/>
              <a:t>b</a:t>
            </a:r>
            <a:r>
              <a:rPr dirty="0" sz="3600" lang="en-US"/>
              <a:t>j</a:t>
            </a:r>
            <a:r>
              <a:rPr dirty="0" sz="3600" lang="en-US"/>
              <a:t>e</a:t>
            </a:r>
            <a:r>
              <a:rPr dirty="0" sz="3600" lang="en-US"/>
              <a:t>ct</a:t>
            </a:r>
            <a:r>
              <a:rPr dirty="0" sz="3600" lang="en-US"/>
              <a:t>i</a:t>
            </a:r>
            <a:r>
              <a:rPr dirty="0" sz="3600" lang="en-US"/>
              <a:t>v</a:t>
            </a:r>
            <a:r>
              <a:rPr dirty="0" sz="3600" lang="en-US"/>
              <a:t>i</a:t>
            </a:r>
            <a:r>
              <a:rPr dirty="0" sz="3600" lang="en-US"/>
              <a:t>ty </a:t>
            </a:r>
            <a:r>
              <a:rPr dirty="0" sz="3600" lang="en-US"/>
              <a:t>a</a:t>
            </a:r>
            <a:r>
              <a:rPr dirty="0" sz="3600" lang="en-US"/>
              <a:t>n</a:t>
            </a:r>
            <a:r>
              <a:rPr dirty="0" sz="3600" lang="en-US"/>
              <a:t>d </a:t>
            </a:r>
            <a:r>
              <a:rPr dirty="0" sz="3600" lang="en-US"/>
              <a:t>F</a:t>
            </a:r>
            <a:r>
              <a:rPr dirty="0" sz="3600" lang="en-US"/>
              <a:t>a</a:t>
            </a:r>
            <a:r>
              <a:rPr dirty="0" sz="3600" lang="en-US"/>
              <a:t>i</a:t>
            </a:r>
            <a:r>
              <a:rPr dirty="0" sz="3600" lang="en-US"/>
              <a:t>r</a:t>
            </a:r>
            <a:r>
              <a:rPr dirty="0" sz="3600" lang="en-US"/>
              <a:t>ness</a:t>
            </a:r>
            <a:br>
              <a:rPr dirty="0" sz="3600" lang="en-US"/>
            </a:br>
            <a:r>
              <a:rPr dirty="0" sz="3600" lang="en-US"/>
              <a:t>V</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I</a:t>
            </a:r>
            <a:r>
              <a:rPr dirty="0" sz="3600" lang="en-US"/>
              <a:t>m</a:t>
            </a:r>
            <a:r>
              <a:rPr dirty="0" sz="3600" lang="en-US"/>
              <a:t>p</a:t>
            </a:r>
            <a:r>
              <a:rPr dirty="0" sz="3600" lang="en-US"/>
              <a:t>rove</a:t>
            </a:r>
            <a:r>
              <a:rPr dirty="0" sz="3600" lang="en-US"/>
              <a:t>d</a:t>
            </a:r>
            <a:r>
              <a:rPr dirty="0" sz="3600" lang="en-US"/>
              <a:t> </a:t>
            </a:r>
            <a:r>
              <a:rPr dirty="0" sz="3600" lang="en-US"/>
              <a:t>D</a:t>
            </a:r>
            <a:r>
              <a:rPr dirty="0" sz="3600" lang="en-US"/>
              <a:t>e</a:t>
            </a:r>
            <a:r>
              <a:rPr dirty="0" sz="3600" lang="en-US"/>
              <a:t>c</a:t>
            </a:r>
            <a:r>
              <a:rPr dirty="0" sz="3600" lang="en-US"/>
              <a:t>i</a:t>
            </a:r>
            <a:r>
              <a:rPr dirty="0" sz="3600" lang="en-US"/>
              <a:t>s</a:t>
            </a:r>
            <a:r>
              <a:rPr dirty="0" sz="3600" lang="en-US"/>
              <a:t>ion </a:t>
            </a:r>
            <a:r>
              <a:rPr dirty="0" sz="3600" lang="en-US"/>
              <a:t>m</a:t>
            </a:r>
            <a:r>
              <a:rPr dirty="0" sz="3600" lang="en-US"/>
              <a:t>a</a:t>
            </a:r>
            <a:r>
              <a:rPr dirty="0" sz="3600" lang="en-US"/>
              <a:t>king </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T</a:t>
            </a:r>
            <a:r>
              <a:rPr dirty="0" sz="3600" lang="en-US"/>
              <a:t>i</a:t>
            </a:r>
            <a:r>
              <a:rPr dirty="0" sz="3600" lang="en-US"/>
              <a:t>m</a:t>
            </a:r>
            <a:r>
              <a:rPr dirty="0" sz="3600" lang="en-US"/>
              <a:t>e </a:t>
            </a:r>
            <a:r>
              <a:rPr dirty="0" sz="3600" lang="en-US"/>
              <a:t>and </a:t>
            </a:r>
            <a:r>
              <a:rPr dirty="0" sz="3600" lang="en-US"/>
              <a:t>c</a:t>
            </a:r>
            <a:r>
              <a:rPr dirty="0" sz="3600" lang="en-US"/>
              <a:t>o</a:t>
            </a:r>
            <a:r>
              <a:rPr dirty="0" sz="3600" lang="en-US"/>
              <a:t>s</a:t>
            </a:r>
            <a:r>
              <a:rPr dirty="0" sz="3600" lang="en-US"/>
              <a:t>t </a:t>
            </a:r>
            <a:r>
              <a:rPr dirty="0" sz="3600" lang="en-US"/>
              <a:t>e</a:t>
            </a:r>
            <a:r>
              <a:rPr dirty="0" sz="3600" lang="en-US"/>
              <a:t>ff</a:t>
            </a:r>
            <a:r>
              <a:rPr dirty="0" sz="3600" lang="en-US"/>
              <a:t>i</a:t>
            </a:r>
            <a:r>
              <a:rPr dirty="0" sz="3600" lang="en-US"/>
              <a:t>ciency </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E</a:t>
            </a:r>
            <a:r>
              <a:rPr dirty="0" sz="3600" lang="en-US"/>
              <a:t>n</a:t>
            </a:r>
            <a:r>
              <a:rPr dirty="0" sz="3600" lang="en-US"/>
              <a:t>h</a:t>
            </a:r>
            <a:r>
              <a:rPr dirty="0" sz="3600" lang="en-US"/>
              <a:t>a</a:t>
            </a:r>
            <a:r>
              <a:rPr dirty="0" sz="3600" lang="en-US"/>
              <a:t>n</a:t>
            </a:r>
            <a:r>
              <a:rPr dirty="0" sz="3600" lang="en-US"/>
              <a:t>ce</a:t>
            </a:r>
            <a:r>
              <a:rPr dirty="0" sz="3600" lang="en-US"/>
              <a:t>d</a:t>
            </a:r>
            <a:r>
              <a:rPr dirty="0" sz="3600" lang="en-US"/>
              <a:t> </a:t>
            </a:r>
            <a:r>
              <a:rPr dirty="0" sz="3600" lang="en-US"/>
              <a:t>E</a:t>
            </a:r>
            <a:r>
              <a:rPr dirty="0" sz="3600" lang="en-US"/>
              <a:t>m</a:t>
            </a:r>
            <a:r>
              <a:rPr dirty="0" sz="3600" lang="en-US"/>
              <a:t>ployee </a:t>
            </a:r>
            <a:r>
              <a:rPr dirty="0" sz="3600" lang="en-US"/>
              <a:t>D</a:t>
            </a:r>
            <a:r>
              <a:rPr dirty="0" sz="3600" lang="en-US"/>
              <a:t>e</a:t>
            </a:r>
            <a:r>
              <a:rPr dirty="0" sz="3600" lang="en-US"/>
              <a:t>v</a:t>
            </a:r>
            <a:r>
              <a:rPr dirty="0" sz="3600" lang="en-US"/>
              <a:t>e</a:t>
            </a:r>
            <a:r>
              <a:rPr dirty="0" sz="3600" lang="en-US"/>
              <a:t>lopment </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S</a:t>
            </a:r>
            <a:r>
              <a:rPr dirty="0" sz="3600" lang="en-US"/>
              <a:t>i</a:t>
            </a:r>
            <a:r>
              <a:rPr dirty="0" sz="3600" lang="en-US"/>
              <a:t>m</a:t>
            </a:r>
            <a:r>
              <a:rPr dirty="0" sz="3600" lang="en-US"/>
              <a:t>p</a:t>
            </a:r>
            <a:r>
              <a:rPr dirty="0" sz="3600" lang="en-US"/>
              <a:t>l</a:t>
            </a:r>
            <a:r>
              <a:rPr dirty="0" sz="3600" lang="en-US"/>
              <a:t>i</a:t>
            </a:r>
            <a:r>
              <a:rPr dirty="0" sz="3600" lang="en-US"/>
              <a:t>fied </a:t>
            </a:r>
            <a:r>
              <a:rPr dirty="0" sz="3600" lang="en-US"/>
              <a:t>a</a:t>
            </a:r>
            <a:r>
              <a:rPr dirty="0" sz="3600" lang="en-US"/>
              <a:t>n</a:t>
            </a:r>
            <a:r>
              <a:rPr dirty="0" sz="3600" lang="en-US"/>
              <a:t>d </a:t>
            </a:r>
            <a:r>
              <a:rPr dirty="0" sz="3600" lang="en-US"/>
              <a:t>S</a:t>
            </a:r>
            <a:r>
              <a:rPr dirty="0" sz="3600" lang="en-US"/>
              <a:t>c</a:t>
            </a:r>
            <a:r>
              <a:rPr dirty="0" sz="3600" lang="en-US"/>
              <a:t>a</a:t>
            </a:r>
            <a:r>
              <a:rPr dirty="0" sz="3600" lang="en-US"/>
              <a:t>l</a:t>
            </a:r>
            <a:r>
              <a:rPr dirty="0" sz="3600" lang="en-US"/>
              <a:t>able </a:t>
            </a:r>
            <a:br>
              <a:rPr dirty="0" sz="3600" lang="en-US"/>
            </a:b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 </a:t>
            </a:r>
            <a:r>
              <a:rPr dirty="0" sz="3600" lang="en-US"/>
              <a:t>★</a:t>
            </a:r>
            <a:r>
              <a:rPr dirty="0" sz="3600" lang="en-US"/>
              <a:t> </a:t>
            </a:r>
            <a:r>
              <a:rPr dirty="0" sz="3600" lang="en-US"/>
              <a:t>R</a:t>
            </a:r>
            <a:r>
              <a:rPr dirty="0" sz="3600" lang="en-US"/>
              <a:t>e</a:t>
            </a:r>
            <a:r>
              <a:rPr dirty="0" sz="3600" lang="en-US"/>
              <a:t>a</a:t>
            </a:r>
            <a:r>
              <a:rPr dirty="0" sz="3600" lang="en-US"/>
              <a:t>l </a:t>
            </a:r>
            <a:r>
              <a:rPr dirty="0" sz="3600" lang="en-US"/>
              <a:t>time </a:t>
            </a:r>
            <a:r>
              <a:rPr dirty="0" sz="3600" lang="en-US"/>
              <a:t>f</a:t>
            </a:r>
            <a:r>
              <a:rPr dirty="0" sz="3600" lang="en-US"/>
              <a:t>e</a:t>
            </a:r>
            <a:r>
              <a:rPr dirty="0" sz="3600" lang="en-US"/>
              <a:t>e</a:t>
            </a:r>
            <a:r>
              <a:rPr dirty="0" sz="3600" lang="en-US"/>
              <a:t>d</a:t>
            </a:r>
            <a:r>
              <a:rPr dirty="0" sz="3600" lang="en-US"/>
              <a:t>b</a:t>
            </a:r>
            <a:r>
              <a:rPr dirty="0" sz="3600" lang="en-US"/>
              <a:t>ack </a:t>
            </a:r>
            <a:r>
              <a:rPr dirty="0" sz="3600" lang="en-US"/>
              <a:t>a</a:t>
            </a:r>
            <a:r>
              <a:rPr dirty="0" sz="3600" lang="en-US"/>
              <a:t>n</a:t>
            </a:r>
            <a:r>
              <a:rPr dirty="0" sz="3600" lang="en-US"/>
              <a:t>d </a:t>
            </a:r>
            <a:r>
              <a:rPr dirty="0" sz="3600" lang="en-US"/>
              <a:t>a</a:t>
            </a:r>
            <a:r>
              <a:rPr dirty="0" sz="3600" lang="en-US"/>
              <a:t>d</a:t>
            </a:r>
            <a:r>
              <a:rPr dirty="0" sz="3600" lang="en-US"/>
              <a:t>a</a:t>
            </a:r>
            <a:r>
              <a:rPr dirty="0" sz="3600" lang="en-US"/>
              <a:t>p</a:t>
            </a:r>
            <a:r>
              <a:rPr dirty="0" sz="3600" lang="en-US"/>
              <a:t>t</a:t>
            </a:r>
            <a:r>
              <a:rPr dirty="0" sz="3600" lang="en-US"/>
              <a:t>a</a:t>
            </a:r>
            <a:r>
              <a:rPr dirty="0" sz="3600" lang="en-US"/>
              <a:t>b</a:t>
            </a:r>
            <a:r>
              <a:rPr dirty="0" sz="3600" lang="en-US"/>
              <a:t>ility </a:t>
            </a:r>
            <a:br>
              <a:rPr dirty="0" sz="3600" lang="en-US"/>
            </a:br>
            <a:endParaRPr altLang="en-US" lang="zh-CN"/>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755332" y="385444"/>
            <a:ext cx="10681335" cy="596901"/>
          </a:xfrm>
        </p:spPr>
        <p:txBody>
          <a:bodyPr/>
          <a:p>
            <a:r>
              <a:rPr dirty="0" lang="en-IN"/>
              <a:t>Dataset Description</a:t>
            </a:r>
          </a:p>
        </p:txBody>
      </p:sp>
      <p:sp>
        <p:nvSpPr>
          <p:cNvPr id="1048688" name=""/>
          <p:cNvSpPr txBox="1"/>
          <p:nvPr/>
        </p:nvSpPr>
        <p:spPr>
          <a:xfrm>
            <a:off x="1524000" y="1240793"/>
            <a:ext cx="7838003" cy="5463540"/>
          </a:xfrm>
          <a:prstGeom prst="rect"/>
        </p:spPr>
        <p:txBody>
          <a:bodyPr rtlCol="0" wrap="square">
            <a:spAutoFit/>
          </a:bodyPr>
          <a:p>
            <a:r>
              <a:rPr sz="4800" lang="en-US">
                <a:solidFill>
                  <a:srgbClr val="000000"/>
                </a:solidFill>
              </a:rPr>
              <a:t>This dataset structure allows easy data entry and can be used to calculate total performance scores, track progress, and identify areas for improvement. You can use Excel features such as conditional formatting, charts, and pivot tables to visualize performance trends and insights.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6"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2743199" y="1695450"/>
            <a:ext cx="5778500" cy="3672841"/>
          </a:xfrm>
          <a:prstGeom prst="rect"/>
        </p:spPr>
        <p:txBody>
          <a:bodyPr rtlCol="0" wrap="square">
            <a:spAutoFit/>
          </a:bodyPr>
          <a:p>
            <a:r>
              <a:rPr sz="4800" lang="en-US">
                <a:solidFill>
                  <a:srgbClr val="000000"/>
                </a:solidFill>
              </a:rPr>
              <a:t>Creating an Employee Performance Scorecard in Excel involves several steps to effectively capture, analyze, and visualize employee performance data.</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2024-09-26T07:59:51Z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c60ab7de3b424c44be1cd4b206434586</vt:lpwstr>
  </property>
</Properties>
</file>