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幽竹 一枝" initials="幽竹" lastIdx="2" clrIdx="0">
    <p:extLst>
      <p:ext uri="{19B8F6BF-5375-455C-9EA6-DF929625EA0E}">
        <p15:presenceInfo xmlns:p15="http://schemas.microsoft.com/office/powerpoint/2012/main" userId="29876a31c336ec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5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6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8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88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2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1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9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1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62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9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8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6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49069F-42DA-44F9-8C93-D2DE96BE9F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AD95D7-8F35-4D8E-BDF3-34974414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3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BDE0B-52E3-4056-A7F3-8EDB44553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64311"/>
            <a:ext cx="6815669" cy="1176124"/>
          </a:xfrm>
        </p:spPr>
        <p:txBody>
          <a:bodyPr/>
          <a:lstStyle/>
          <a:p>
            <a:r>
              <a:rPr lang="zh-CN" altLang="en-US" dirty="0"/>
              <a:t>模拟京东购物商城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54C488-971B-4129-A131-20173AD3D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								</a:t>
            </a:r>
          </a:p>
          <a:p>
            <a:r>
              <a:rPr lang="en-US" altLang="zh-CN" dirty="0"/>
              <a:t>							       </a:t>
            </a:r>
            <a:r>
              <a:rPr lang="zh-CN" altLang="en-US" dirty="0"/>
              <a:t>开发人员：刘斌</a:t>
            </a:r>
            <a:endParaRPr lang="en-US" altLang="zh-CN" dirty="0"/>
          </a:p>
          <a:p>
            <a:r>
              <a:rPr lang="en-US" altLang="zh-CN" dirty="0"/>
              <a:t>								     </a:t>
            </a:r>
            <a:r>
              <a:rPr lang="zh-CN" altLang="en-US" dirty="0"/>
              <a:t>时间：</a:t>
            </a:r>
            <a:r>
              <a:rPr lang="en-US" altLang="zh-CN" dirty="0"/>
              <a:t>2019/08/23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8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10D6-764A-477C-8407-96D95D51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5034380" cy="583214"/>
          </a:xfrm>
        </p:spPr>
        <p:txBody>
          <a:bodyPr/>
          <a:lstStyle/>
          <a:p>
            <a:pPr algn="l"/>
            <a:r>
              <a:rPr lang="zh-CN" altLang="en-US" dirty="0"/>
              <a:t>一、注册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CC35F-2E8E-4666-9126-ACB8FC1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3018" y="1819923"/>
            <a:ext cx="3940633" cy="434996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、界面部分功能介绍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）、注册共</a:t>
            </a:r>
            <a:r>
              <a:rPr lang="en-US" altLang="zh-CN" dirty="0"/>
              <a:t>7</a:t>
            </a:r>
            <a:r>
              <a:rPr lang="zh-CN" altLang="en-US" dirty="0"/>
              <a:t>项，输入框后面带“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zh-CN" altLang="en-US" dirty="0"/>
              <a:t>”的表示必填，即</a:t>
            </a:r>
            <a:r>
              <a:rPr lang="zh-CN" altLang="en-US" dirty="0">
                <a:solidFill>
                  <a:srgbClr val="FF0000"/>
                </a:solidFill>
              </a:rPr>
              <a:t>前五项必填</a:t>
            </a:r>
            <a:r>
              <a:rPr lang="zh-CN" altLang="en-US" dirty="0">
                <a:solidFill>
                  <a:schemeClr val="tx1"/>
                </a:solidFill>
              </a:rPr>
              <a:t>（图</a:t>
            </a:r>
            <a:r>
              <a:rPr lang="en-US" altLang="zh-CN" dirty="0">
                <a:solidFill>
                  <a:schemeClr val="tx1"/>
                </a:solidFill>
              </a:rPr>
              <a:t>1.1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/>
              <a:t>。每填一项，输出相应的提示信息（错误或正确）即密码与确认密码是否一致，邮箱输入格式，电话号码输入格式等是否正确</a:t>
            </a:r>
            <a:r>
              <a:rPr lang="zh-CN" altLang="en-US" dirty="0">
                <a:solidFill>
                  <a:schemeClr val="tx1"/>
                </a:solidFill>
              </a:rPr>
              <a:t>（图</a:t>
            </a:r>
            <a:r>
              <a:rPr lang="en-US" altLang="zh-CN" dirty="0">
                <a:solidFill>
                  <a:schemeClr val="tx1"/>
                </a:solidFill>
              </a:rPr>
              <a:t>1.2</a:t>
            </a:r>
            <a:r>
              <a:rPr lang="zh-CN" altLang="en-US" dirty="0">
                <a:solidFill>
                  <a:schemeClr val="tx1"/>
                </a:solidFill>
              </a:rPr>
              <a:t>） 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）、性别输入默认为男，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）、用户地址从后台调取，选择国家，省份下拉框输出相应的省，选择省，输出相应的市，最后选择用户所在的城市（目前只能查询中国大陆的省市）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）注册成功与失败都输出相应的提示信息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D0F9B43-F0DF-4583-98D0-66E65B37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44" y="1819923"/>
            <a:ext cx="2884055" cy="366084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1525A7F-616C-4634-8BA1-D1E4DD4AF091}"/>
              </a:ext>
            </a:extLst>
          </p:cNvPr>
          <p:cNvSpPr txBox="1"/>
          <p:nvPr/>
        </p:nvSpPr>
        <p:spPr>
          <a:xfrm>
            <a:off x="5584875" y="5559101"/>
            <a:ext cx="21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1.1 </a:t>
            </a:r>
            <a:r>
              <a:rPr lang="zh-CN" altLang="en-US" dirty="0"/>
              <a:t>注册初始界面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4C14A2-83DD-4DF0-B174-05763614AA30}"/>
              </a:ext>
            </a:extLst>
          </p:cNvPr>
          <p:cNvSpPr txBox="1"/>
          <p:nvPr/>
        </p:nvSpPr>
        <p:spPr>
          <a:xfrm>
            <a:off x="8747752" y="5559101"/>
            <a:ext cx="21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1.2 </a:t>
            </a:r>
            <a:r>
              <a:rPr lang="zh-CN" altLang="en-US" dirty="0"/>
              <a:t>注册输入界面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A097B7-DF57-46A1-919C-A391F1CAB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72" y="1678702"/>
            <a:ext cx="3283180" cy="39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10D6-764A-477C-8407-96D95D51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5034380" cy="583214"/>
          </a:xfrm>
        </p:spPr>
        <p:txBody>
          <a:bodyPr/>
          <a:lstStyle/>
          <a:p>
            <a:pPr algn="l"/>
            <a:r>
              <a:rPr lang="zh-CN" altLang="en-US" dirty="0"/>
              <a:t>二、登录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CC35F-2E8E-4666-9126-ACB8FC1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19923"/>
            <a:ext cx="3818251" cy="42576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1600" dirty="0"/>
              <a:t>1</a:t>
            </a:r>
            <a:r>
              <a:rPr lang="zh-CN" altLang="en-US" sz="1600" dirty="0"/>
              <a:t>、界面部分功能介绍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）、用户名、密码输入是否为空以及验证码输入是否正确的判断（图</a:t>
            </a:r>
            <a:r>
              <a:rPr lang="en-US" altLang="zh-CN" sz="1600" dirty="0"/>
              <a:t>2.1</a:t>
            </a:r>
            <a:r>
              <a:rPr lang="zh-CN" altLang="en-US" sz="1600" dirty="0"/>
              <a:t>），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）、点击密码输入框左边的眼睛，会进行显示密码与影藏密码之间的转换并给出提示；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）、验证码每次用户登录时会随机生成（</a:t>
            </a:r>
            <a:r>
              <a:rPr lang="en-US" altLang="zh-CN" sz="1600" dirty="0">
                <a:solidFill>
                  <a:schemeClr val="tx1"/>
                </a:solidFill>
              </a:rPr>
              <a:t>1000-9999</a:t>
            </a:r>
            <a:r>
              <a:rPr lang="zh-CN" altLang="en-US" sz="1600" dirty="0">
                <a:solidFill>
                  <a:schemeClr val="tx1"/>
                </a:solidFill>
              </a:rPr>
              <a:t>）之间的数字；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>
                <a:solidFill>
                  <a:schemeClr val="tx1"/>
                </a:solidFill>
              </a:rPr>
              <a:t>）、点击换一张时 ，会更换验证码并输出倒计时（即</a:t>
            </a:r>
            <a:r>
              <a:rPr lang="en-US" altLang="zh-CN" sz="1600" dirty="0">
                <a:solidFill>
                  <a:schemeClr val="tx1"/>
                </a:solidFill>
              </a:rPr>
              <a:t>60</a:t>
            </a:r>
            <a:r>
              <a:rPr lang="zh-CN" altLang="en-US" sz="1600" dirty="0">
                <a:solidFill>
                  <a:schemeClr val="tx1"/>
                </a:solidFill>
              </a:rPr>
              <a:t>秒后才能再次更换验证码，此间点击换一张无效）</a:t>
            </a:r>
            <a:r>
              <a:rPr lang="zh-CN" altLang="en-US" sz="1600" dirty="0"/>
              <a:t> （图</a:t>
            </a:r>
            <a:r>
              <a:rPr lang="en-US" altLang="zh-CN" sz="1600" dirty="0"/>
              <a:t>2.2</a:t>
            </a:r>
            <a:r>
              <a:rPr lang="zh-CN" altLang="en-US" sz="1600" dirty="0"/>
              <a:t>） 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）、</a:t>
            </a:r>
            <a:r>
              <a:rPr lang="zh-CN" altLang="en-US" sz="1600" dirty="0"/>
              <a:t>同一用户未下线之前再次登录无效；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525A7F-616C-4634-8BA1-D1E4DD4AF091}"/>
              </a:ext>
            </a:extLst>
          </p:cNvPr>
          <p:cNvSpPr txBox="1"/>
          <p:nvPr/>
        </p:nvSpPr>
        <p:spPr>
          <a:xfrm>
            <a:off x="5584875" y="5559101"/>
            <a:ext cx="21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2.1 </a:t>
            </a:r>
            <a:r>
              <a:rPr lang="zh-CN" altLang="en-US" dirty="0"/>
              <a:t>登录初始界面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4C14A2-83DD-4DF0-B174-05763614AA30}"/>
              </a:ext>
            </a:extLst>
          </p:cNvPr>
          <p:cNvSpPr txBox="1"/>
          <p:nvPr/>
        </p:nvSpPr>
        <p:spPr>
          <a:xfrm>
            <a:off x="8747752" y="5559101"/>
            <a:ext cx="21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2.2 </a:t>
            </a:r>
            <a:r>
              <a:rPr lang="zh-CN" altLang="en-US" dirty="0"/>
              <a:t>登录输入界面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5EB251-7F07-4A7A-9AF8-B5AC4B1E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55" y="1819923"/>
            <a:ext cx="3153916" cy="37391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D3783A-E235-4516-9080-4C12A787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764" y="1819923"/>
            <a:ext cx="3058653" cy="37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5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10D6-764A-477C-8407-96D95D51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5034380" cy="583214"/>
          </a:xfrm>
        </p:spPr>
        <p:txBody>
          <a:bodyPr/>
          <a:lstStyle/>
          <a:p>
            <a:pPr algn="l"/>
            <a:r>
              <a:rPr lang="zh-CN" altLang="en-US" dirty="0"/>
              <a:t>三、主页面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CC35F-2E8E-4666-9126-ACB8FC1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19923"/>
            <a:ext cx="3818251" cy="42576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600" dirty="0"/>
              <a:t>1</a:t>
            </a:r>
            <a:r>
              <a:rPr lang="zh-CN" altLang="en-US" sz="1600" dirty="0"/>
              <a:t>、界面部分功能介绍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）、登录成功跳到主页面（图</a:t>
            </a:r>
            <a:r>
              <a:rPr lang="en-US" altLang="zh-CN" sz="1600" dirty="0"/>
              <a:t>3.1</a:t>
            </a:r>
            <a:r>
              <a:rPr lang="zh-CN" altLang="en-US" sz="1600" dirty="0"/>
              <a:t>） ，主页面显示当前用户的用户名；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）、点击我的购物车，跳转到购物车页面，点击我的订单，跳转到我的订单页面，点击退出登录，清空</a:t>
            </a:r>
            <a:r>
              <a:rPr lang="en-US" altLang="zh-CN" sz="1600" dirty="0"/>
              <a:t>session</a:t>
            </a:r>
            <a:r>
              <a:rPr lang="zh-CN" altLang="en-US" sz="1600" dirty="0"/>
              <a:t>，跳转到游客页面（即初始</a:t>
            </a:r>
            <a:r>
              <a:rPr lang="en-US" altLang="zh-CN" sz="1600" dirty="0"/>
              <a:t>HTML</a:t>
            </a:r>
            <a:r>
              <a:rPr lang="zh-CN" altLang="en-US" sz="1600" dirty="0"/>
              <a:t>页面）；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）、可以买的商品有四件，即京东秒杀右边四件（手机，书包，榨汁机和拉杆箱），点击任何一个，进入商品页面；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>
                <a:solidFill>
                  <a:schemeClr val="tx1"/>
                </a:solidFill>
              </a:rPr>
              <a:t>）、图片循环展示和秒杀倒计时；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525A7F-616C-4634-8BA1-D1E4DD4AF091}"/>
              </a:ext>
            </a:extLst>
          </p:cNvPr>
          <p:cNvSpPr txBox="1"/>
          <p:nvPr/>
        </p:nvSpPr>
        <p:spPr>
          <a:xfrm>
            <a:off x="7223962" y="5813241"/>
            <a:ext cx="21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3.1 </a:t>
            </a:r>
            <a:r>
              <a:rPr lang="zh-CN" altLang="en-US" dirty="0"/>
              <a:t>登录后主界面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23E97E-4561-49B3-8A66-25F92F61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697" y="854908"/>
            <a:ext cx="5777606" cy="4870506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5FB6510-E0C0-4847-B89E-4EA225BE1C89}"/>
              </a:ext>
            </a:extLst>
          </p:cNvPr>
          <p:cNvSpPr/>
          <p:nvPr/>
        </p:nvSpPr>
        <p:spPr>
          <a:xfrm>
            <a:off x="7388818" y="866453"/>
            <a:ext cx="360492" cy="174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7867EBE-C0FC-4FE4-9340-F472053D6491}"/>
              </a:ext>
            </a:extLst>
          </p:cNvPr>
          <p:cNvSpPr/>
          <p:nvPr/>
        </p:nvSpPr>
        <p:spPr>
          <a:xfrm>
            <a:off x="10489926" y="2025617"/>
            <a:ext cx="406673" cy="181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12B029F-86E9-404D-8596-022115E4683E}"/>
              </a:ext>
            </a:extLst>
          </p:cNvPr>
          <p:cNvSpPr/>
          <p:nvPr/>
        </p:nvSpPr>
        <p:spPr>
          <a:xfrm>
            <a:off x="9504218" y="1121040"/>
            <a:ext cx="526473" cy="2994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C26ECD-A05E-4B51-856B-B7F4E85694B2}"/>
              </a:ext>
            </a:extLst>
          </p:cNvPr>
          <p:cNvSpPr/>
          <p:nvPr/>
        </p:nvSpPr>
        <p:spPr>
          <a:xfrm>
            <a:off x="5426697" y="5495636"/>
            <a:ext cx="1038757" cy="229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74A3A22-7DC2-4F29-8CD5-EF3EAC5B065B}"/>
              </a:ext>
            </a:extLst>
          </p:cNvPr>
          <p:cNvSpPr/>
          <p:nvPr/>
        </p:nvSpPr>
        <p:spPr>
          <a:xfrm>
            <a:off x="7749310" y="866452"/>
            <a:ext cx="360492" cy="174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BCB131A-EF77-45A5-8E34-BB74CA4BDDEA}"/>
              </a:ext>
            </a:extLst>
          </p:cNvPr>
          <p:cNvSpPr/>
          <p:nvPr/>
        </p:nvSpPr>
        <p:spPr>
          <a:xfrm>
            <a:off x="8135254" y="868842"/>
            <a:ext cx="360492" cy="174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B7B3A7C-E182-4E1F-8223-77D4E7B16082}"/>
              </a:ext>
            </a:extLst>
          </p:cNvPr>
          <p:cNvSpPr/>
          <p:nvPr/>
        </p:nvSpPr>
        <p:spPr>
          <a:xfrm>
            <a:off x="6465454" y="4451927"/>
            <a:ext cx="3639128" cy="1361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AB841E9-1E43-4168-82AE-69FC0BC0574D}"/>
              </a:ext>
            </a:extLst>
          </p:cNvPr>
          <p:cNvSpPr/>
          <p:nvPr/>
        </p:nvSpPr>
        <p:spPr>
          <a:xfrm>
            <a:off x="6694275" y="1806068"/>
            <a:ext cx="3262525" cy="255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6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10D6-764A-477C-8407-96D95D51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5034380" cy="583214"/>
          </a:xfrm>
        </p:spPr>
        <p:txBody>
          <a:bodyPr/>
          <a:lstStyle/>
          <a:p>
            <a:pPr algn="l"/>
            <a:r>
              <a:rPr lang="zh-CN" altLang="en-US" dirty="0"/>
              <a:t>四、商品页面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CC35F-2E8E-4666-9126-ACB8FC1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19923"/>
            <a:ext cx="3818251" cy="4257604"/>
          </a:xfrm>
        </p:spPr>
        <p:txBody>
          <a:bodyPr>
            <a:normAutofit/>
          </a:bodyPr>
          <a:lstStyle/>
          <a:p>
            <a:pPr algn="l"/>
            <a:r>
              <a:rPr lang="en-US" altLang="zh-CN" sz="1500" dirty="0"/>
              <a:t>1</a:t>
            </a:r>
            <a:r>
              <a:rPr lang="zh-CN" altLang="en-US" sz="1500" dirty="0"/>
              <a:t>、界面部分功能和实现介绍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（</a:t>
            </a:r>
            <a:r>
              <a:rPr lang="en-US" altLang="zh-CN" sz="1500" dirty="0"/>
              <a:t>1</a:t>
            </a:r>
            <a:r>
              <a:rPr lang="zh-CN" altLang="en-US" sz="1500" dirty="0"/>
              <a:t>）、单件商品数量增加或减少，其对应的总价动态变化（</a:t>
            </a:r>
            <a:r>
              <a:rPr lang="en-US" altLang="zh-CN" sz="1500" dirty="0"/>
              <a:t>JavaScript</a:t>
            </a:r>
            <a:r>
              <a:rPr lang="zh-CN" altLang="en-US" sz="1500" dirty="0"/>
              <a:t>实现），其中商品数量为</a:t>
            </a:r>
            <a:r>
              <a:rPr lang="en-US" altLang="zh-CN" sz="1500" dirty="0"/>
              <a:t>1</a:t>
            </a:r>
            <a:r>
              <a:rPr lang="zh-CN" altLang="en-US" sz="1500" dirty="0"/>
              <a:t>时，点击“</a:t>
            </a:r>
            <a:r>
              <a:rPr lang="en-US" altLang="zh-CN" sz="1500" dirty="0"/>
              <a:t>-</a:t>
            </a:r>
            <a:r>
              <a:rPr lang="zh-CN" altLang="en-US" sz="1500" dirty="0"/>
              <a:t>”按键无效，即最少保证有一件商品选中时才可以提交到购物车；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（</a:t>
            </a:r>
            <a:r>
              <a:rPr lang="en-US" altLang="zh-CN" sz="1500" dirty="0"/>
              <a:t>2</a:t>
            </a:r>
            <a:r>
              <a:rPr lang="zh-CN" altLang="en-US" sz="1500" dirty="0"/>
              <a:t>）、点击加入到购物车，将当前商品和商品数量添加到购物车，如果该人之前没有向购物车里面添加过商品，则执行添加，否则，则对购物车中商品数量进行更新；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525A7F-616C-4634-8BA1-D1E4DD4AF091}"/>
              </a:ext>
            </a:extLst>
          </p:cNvPr>
          <p:cNvSpPr txBox="1"/>
          <p:nvPr/>
        </p:nvSpPr>
        <p:spPr>
          <a:xfrm>
            <a:off x="6729119" y="5546912"/>
            <a:ext cx="21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4.1 </a:t>
            </a:r>
            <a:r>
              <a:rPr lang="zh-CN" altLang="en-US" dirty="0"/>
              <a:t>商品界面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CE5F2A-1070-4AAA-B09C-6B8F244E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51" y="2030998"/>
            <a:ext cx="6173124" cy="3418259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2C3A52-3AF6-4DD4-80E5-C67D05CF8BDE}"/>
              </a:ext>
            </a:extLst>
          </p:cNvPr>
          <p:cNvSpPr/>
          <p:nvPr/>
        </p:nvSpPr>
        <p:spPr>
          <a:xfrm>
            <a:off x="7490691" y="4821382"/>
            <a:ext cx="3140364" cy="230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5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10D6-764A-477C-8407-96D95D51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5034380" cy="583214"/>
          </a:xfrm>
        </p:spPr>
        <p:txBody>
          <a:bodyPr/>
          <a:lstStyle/>
          <a:p>
            <a:pPr algn="l"/>
            <a:r>
              <a:rPr lang="zh-CN" altLang="en-US" dirty="0"/>
              <a:t>五、购物车页面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CC35F-2E8E-4666-9126-ACB8FC1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19923"/>
            <a:ext cx="3818251" cy="42576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500" dirty="0"/>
              <a:t>1</a:t>
            </a:r>
            <a:r>
              <a:rPr lang="zh-CN" altLang="en-US" sz="1500" dirty="0"/>
              <a:t>、界面部分功能和实现介绍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（</a:t>
            </a:r>
            <a:r>
              <a:rPr lang="en-US" altLang="zh-CN" sz="1500" dirty="0"/>
              <a:t>1</a:t>
            </a:r>
            <a:r>
              <a:rPr lang="zh-CN" altLang="en-US" sz="1500" dirty="0"/>
              <a:t>）、主要采用</a:t>
            </a:r>
            <a:r>
              <a:rPr lang="en-US" altLang="zh-CN" sz="1500" dirty="0"/>
              <a:t>JSTL</a:t>
            </a:r>
            <a:r>
              <a:rPr lang="zh-CN" altLang="en-US" sz="1500" dirty="0"/>
              <a:t>的方式动态的输出当前用户购物车里面的所有商品（商品名称，数量，单价，总价等）；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（</a:t>
            </a:r>
            <a:r>
              <a:rPr lang="en-US" altLang="zh-CN" sz="1500" dirty="0"/>
              <a:t>2</a:t>
            </a:r>
            <a:r>
              <a:rPr lang="zh-CN" altLang="en-US" sz="1500" dirty="0"/>
              <a:t>）、对单件商品进行数量加，减以及删除的操作（数据库数据随之更新），清空购物车（图</a:t>
            </a:r>
            <a:r>
              <a:rPr lang="en-US" altLang="zh-CN" sz="1500" dirty="0"/>
              <a:t>5.1</a:t>
            </a:r>
            <a:r>
              <a:rPr lang="zh-CN" altLang="en-US" sz="1500" dirty="0"/>
              <a:t>）；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（</a:t>
            </a:r>
            <a:r>
              <a:rPr lang="en-US" altLang="zh-CN" sz="1500" dirty="0"/>
              <a:t>3</a:t>
            </a:r>
            <a:r>
              <a:rPr lang="zh-CN" altLang="en-US" sz="1500" dirty="0"/>
              <a:t>）、显示商品种类和全部总价，加入判断，如果购物车为空，则去结算按键失效；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（</a:t>
            </a:r>
            <a:r>
              <a:rPr lang="en-US" altLang="zh-CN" sz="1500" dirty="0"/>
              <a:t>4</a:t>
            </a:r>
            <a:r>
              <a:rPr lang="zh-CN" altLang="en-US" sz="1500" dirty="0"/>
              <a:t>）、跳转到主页面，订单页面，以及去结算；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525A7F-616C-4634-8BA1-D1E4DD4AF091}"/>
              </a:ext>
            </a:extLst>
          </p:cNvPr>
          <p:cNvSpPr txBox="1"/>
          <p:nvPr/>
        </p:nvSpPr>
        <p:spPr>
          <a:xfrm>
            <a:off x="7160074" y="5641562"/>
            <a:ext cx="21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5.1 </a:t>
            </a:r>
            <a:r>
              <a:rPr lang="zh-CN" altLang="en-US" dirty="0"/>
              <a:t>购物车界面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F0F073-FBFD-451C-A39F-B1318287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27" y="964131"/>
            <a:ext cx="6275922" cy="467743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8224ED-F2BE-4E55-82D7-A8E3053520DF}"/>
              </a:ext>
            </a:extLst>
          </p:cNvPr>
          <p:cNvSpPr/>
          <p:nvPr/>
        </p:nvSpPr>
        <p:spPr>
          <a:xfrm>
            <a:off x="7270750" y="1041400"/>
            <a:ext cx="349250" cy="10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A5D0BED-0F10-4DF9-850F-D42706BCB134}"/>
              </a:ext>
            </a:extLst>
          </p:cNvPr>
          <p:cNvSpPr/>
          <p:nvPr/>
        </p:nvSpPr>
        <p:spPr>
          <a:xfrm>
            <a:off x="7649828" y="1041400"/>
            <a:ext cx="349250" cy="10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425CB83-1C03-442B-90BA-BF87E653C2FE}"/>
              </a:ext>
            </a:extLst>
          </p:cNvPr>
          <p:cNvSpPr/>
          <p:nvPr/>
        </p:nvSpPr>
        <p:spPr>
          <a:xfrm>
            <a:off x="8076987" y="1041400"/>
            <a:ext cx="349250" cy="10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8400EEF-553A-4201-90C3-A95434A42222}"/>
              </a:ext>
            </a:extLst>
          </p:cNvPr>
          <p:cNvSpPr/>
          <p:nvPr/>
        </p:nvSpPr>
        <p:spPr>
          <a:xfrm>
            <a:off x="9086850" y="3587750"/>
            <a:ext cx="196850" cy="171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2D69C48-EB79-4AA9-9CE0-9624D46A7A85}"/>
              </a:ext>
            </a:extLst>
          </p:cNvPr>
          <p:cNvSpPr/>
          <p:nvPr/>
        </p:nvSpPr>
        <p:spPr>
          <a:xfrm>
            <a:off x="9512300" y="3587750"/>
            <a:ext cx="196850" cy="171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6E43B38-F970-4B4F-8918-883739E2F429}"/>
              </a:ext>
            </a:extLst>
          </p:cNvPr>
          <p:cNvSpPr/>
          <p:nvPr/>
        </p:nvSpPr>
        <p:spPr>
          <a:xfrm>
            <a:off x="10407650" y="3587750"/>
            <a:ext cx="279399" cy="171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0102EB-8B01-41CD-AAF2-100B72C2FD84}"/>
              </a:ext>
            </a:extLst>
          </p:cNvPr>
          <p:cNvSpPr/>
          <p:nvPr/>
        </p:nvSpPr>
        <p:spPr>
          <a:xfrm>
            <a:off x="6496050" y="1714500"/>
            <a:ext cx="476250" cy="1911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409E4DB-F740-44CC-AC19-0801C78B1313}"/>
              </a:ext>
            </a:extLst>
          </p:cNvPr>
          <p:cNvSpPr/>
          <p:nvPr/>
        </p:nvSpPr>
        <p:spPr>
          <a:xfrm>
            <a:off x="5509574" y="1714499"/>
            <a:ext cx="586425" cy="1588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56EEE5-A968-4C5D-84A7-8EC521E63F7A}"/>
              </a:ext>
            </a:extLst>
          </p:cNvPr>
          <p:cNvSpPr/>
          <p:nvPr/>
        </p:nvSpPr>
        <p:spPr>
          <a:xfrm>
            <a:off x="9709150" y="5365750"/>
            <a:ext cx="323850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43CF3F5-D314-422A-A622-7EB560A35D21}"/>
              </a:ext>
            </a:extLst>
          </p:cNvPr>
          <p:cNvSpPr/>
          <p:nvPr/>
        </p:nvSpPr>
        <p:spPr>
          <a:xfrm>
            <a:off x="9988550" y="5365750"/>
            <a:ext cx="615950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10D6-764A-477C-8407-96D95D51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5034380" cy="583214"/>
          </a:xfrm>
        </p:spPr>
        <p:txBody>
          <a:bodyPr/>
          <a:lstStyle/>
          <a:p>
            <a:pPr algn="l"/>
            <a:r>
              <a:rPr lang="zh-CN" altLang="en-US" dirty="0"/>
              <a:t>六、订单页面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CC35F-2E8E-4666-9126-ACB8FC1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19923"/>
            <a:ext cx="3818251" cy="4257604"/>
          </a:xfrm>
        </p:spPr>
        <p:txBody>
          <a:bodyPr>
            <a:normAutofit/>
          </a:bodyPr>
          <a:lstStyle/>
          <a:p>
            <a:pPr algn="l"/>
            <a:r>
              <a:rPr lang="en-US" altLang="zh-CN" sz="1500" dirty="0"/>
              <a:t>1</a:t>
            </a:r>
            <a:r>
              <a:rPr lang="zh-CN" altLang="en-US" sz="1500" dirty="0"/>
              <a:t>、界面部分功能和实现介绍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（</a:t>
            </a:r>
            <a:r>
              <a:rPr lang="en-US" altLang="zh-CN" sz="1500" dirty="0"/>
              <a:t>1</a:t>
            </a:r>
            <a:r>
              <a:rPr lang="zh-CN" altLang="en-US" sz="1500" dirty="0"/>
              <a:t>）、主要采用</a:t>
            </a:r>
            <a:r>
              <a:rPr lang="en-US" altLang="zh-CN" sz="1500" dirty="0"/>
              <a:t>JSTL</a:t>
            </a:r>
            <a:r>
              <a:rPr lang="zh-CN" altLang="en-US" sz="1500" dirty="0"/>
              <a:t>的方式动态的输出当前用户所有订单的详细信息（订单号，订单时间，商品名称，商品数量和收货地址等） （图</a:t>
            </a:r>
            <a:r>
              <a:rPr lang="en-US" altLang="zh-CN" sz="1500" dirty="0"/>
              <a:t>5.1</a:t>
            </a:r>
            <a:r>
              <a:rPr lang="zh-CN" altLang="en-US" sz="1500" dirty="0"/>
              <a:t>） ；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（</a:t>
            </a:r>
            <a:r>
              <a:rPr lang="en-US" altLang="zh-CN" sz="1500" dirty="0"/>
              <a:t>2</a:t>
            </a:r>
            <a:r>
              <a:rPr lang="zh-CN" altLang="en-US" sz="1500" dirty="0"/>
              <a:t>）、直接返回首页；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525A7F-616C-4634-8BA1-D1E4DD4AF091}"/>
              </a:ext>
            </a:extLst>
          </p:cNvPr>
          <p:cNvSpPr txBox="1"/>
          <p:nvPr/>
        </p:nvSpPr>
        <p:spPr>
          <a:xfrm>
            <a:off x="7160074" y="5641562"/>
            <a:ext cx="21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6.1 </a:t>
            </a:r>
            <a:r>
              <a:rPr lang="zh-CN" altLang="en-US" dirty="0"/>
              <a:t>订单页面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153EA7-0BFD-459A-84E1-1A4B34E2A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56" y="976293"/>
            <a:ext cx="6110592" cy="466233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BBCE3491-A313-4CBE-BA18-CD4E5EC8906E}"/>
              </a:ext>
            </a:extLst>
          </p:cNvPr>
          <p:cNvSpPr/>
          <p:nvPr/>
        </p:nvSpPr>
        <p:spPr>
          <a:xfrm>
            <a:off x="6483927" y="2309091"/>
            <a:ext cx="757382" cy="175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B0EA6C-B9DD-481E-A617-826467BFAFC1}"/>
              </a:ext>
            </a:extLst>
          </p:cNvPr>
          <p:cNvSpPr/>
          <p:nvPr/>
        </p:nvSpPr>
        <p:spPr>
          <a:xfrm>
            <a:off x="7393709" y="2309090"/>
            <a:ext cx="757382" cy="175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D55292E-8B02-43B9-9148-028587711D30}"/>
              </a:ext>
            </a:extLst>
          </p:cNvPr>
          <p:cNvSpPr/>
          <p:nvPr/>
        </p:nvSpPr>
        <p:spPr>
          <a:xfrm>
            <a:off x="8251611" y="2309089"/>
            <a:ext cx="1012461" cy="175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C215632-7C12-43C4-9D6F-DA57CEFBB0DA}"/>
              </a:ext>
            </a:extLst>
          </p:cNvPr>
          <p:cNvSpPr/>
          <p:nvPr/>
        </p:nvSpPr>
        <p:spPr>
          <a:xfrm>
            <a:off x="6636326" y="2503054"/>
            <a:ext cx="1279237" cy="2586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42FBAF5-7212-45A2-A1DC-7BA2C006DD7F}"/>
              </a:ext>
            </a:extLst>
          </p:cNvPr>
          <p:cNvSpPr/>
          <p:nvPr/>
        </p:nvSpPr>
        <p:spPr>
          <a:xfrm>
            <a:off x="7915563" y="2503053"/>
            <a:ext cx="336048" cy="258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2F637B-A30D-4821-B36D-67705E902CC1}"/>
              </a:ext>
            </a:extLst>
          </p:cNvPr>
          <p:cNvSpPr/>
          <p:nvPr/>
        </p:nvSpPr>
        <p:spPr>
          <a:xfrm>
            <a:off x="9261913" y="2484580"/>
            <a:ext cx="620996" cy="175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EF4CD5-9D65-4C09-A879-7D6A0772C1BB}"/>
              </a:ext>
            </a:extLst>
          </p:cNvPr>
          <p:cNvSpPr/>
          <p:nvPr/>
        </p:nvSpPr>
        <p:spPr>
          <a:xfrm>
            <a:off x="10162458" y="5310910"/>
            <a:ext cx="357760" cy="242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38620B8-3DC3-45E5-B9DD-8F08A5E7862C}"/>
              </a:ext>
            </a:extLst>
          </p:cNvPr>
          <p:cNvSpPr/>
          <p:nvPr/>
        </p:nvSpPr>
        <p:spPr>
          <a:xfrm>
            <a:off x="8588738" y="2503053"/>
            <a:ext cx="336048" cy="258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C3F4BE9-3321-480B-B77F-4FEFE6B51878}"/>
              </a:ext>
            </a:extLst>
          </p:cNvPr>
          <p:cNvSpPr/>
          <p:nvPr/>
        </p:nvSpPr>
        <p:spPr>
          <a:xfrm>
            <a:off x="6161754" y="2530761"/>
            <a:ext cx="474571" cy="4421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C5E5311-8578-4BF3-9E55-3B68C1435101}"/>
              </a:ext>
            </a:extLst>
          </p:cNvPr>
          <p:cNvSpPr/>
          <p:nvPr/>
        </p:nvSpPr>
        <p:spPr>
          <a:xfrm>
            <a:off x="7577356" y="976293"/>
            <a:ext cx="336048" cy="258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9C03F6A-297D-41AE-AB41-7624A6AED3A6}"/>
              </a:ext>
            </a:extLst>
          </p:cNvPr>
          <p:cNvSpPr/>
          <p:nvPr/>
        </p:nvSpPr>
        <p:spPr>
          <a:xfrm>
            <a:off x="7913404" y="991830"/>
            <a:ext cx="336048" cy="258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5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10D6-764A-477C-8407-96D95D51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5034380" cy="583214"/>
          </a:xfrm>
        </p:spPr>
        <p:txBody>
          <a:bodyPr/>
          <a:lstStyle/>
          <a:p>
            <a:pPr algn="l"/>
            <a:r>
              <a:rPr lang="zh-CN" altLang="en-US" dirty="0"/>
              <a:t>七、管理员权限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CC35F-2E8E-4666-9126-ACB8FC1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19923"/>
            <a:ext cx="3962619" cy="4257604"/>
          </a:xfrm>
        </p:spPr>
        <p:txBody>
          <a:bodyPr>
            <a:normAutofit/>
          </a:bodyPr>
          <a:lstStyle/>
          <a:p>
            <a:pPr algn="l"/>
            <a:r>
              <a:rPr lang="en-US" altLang="zh-CN" sz="1500" dirty="0"/>
              <a:t>1</a:t>
            </a:r>
            <a:r>
              <a:rPr lang="zh-CN" altLang="en-US" sz="1500" dirty="0"/>
              <a:t>、界面部分功能和实现介绍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（</a:t>
            </a:r>
            <a:r>
              <a:rPr lang="en-US" altLang="zh-CN" sz="1500" dirty="0"/>
              <a:t>1</a:t>
            </a:r>
            <a:r>
              <a:rPr lang="zh-CN" altLang="en-US" sz="1500" dirty="0"/>
              <a:t>）、清除某个用户的所有信息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zh-CN" altLang="en-US" sz="1500" dirty="0">
                <a:solidFill>
                  <a:schemeClr val="tx1"/>
                </a:solidFill>
              </a:rPr>
              <a:t>（</a:t>
            </a:r>
            <a:r>
              <a:rPr lang="en-US" altLang="zh-CN" sz="1500" dirty="0">
                <a:solidFill>
                  <a:schemeClr val="tx1"/>
                </a:solidFill>
              </a:rPr>
              <a:t>2</a:t>
            </a:r>
            <a:r>
              <a:rPr lang="zh-CN" altLang="en-US" sz="1500" dirty="0">
                <a:solidFill>
                  <a:schemeClr val="tx1"/>
                </a:solidFill>
              </a:rPr>
              <a:t>）、清空所有表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525A7F-616C-4634-8BA1-D1E4DD4AF091}"/>
              </a:ext>
            </a:extLst>
          </p:cNvPr>
          <p:cNvSpPr txBox="1"/>
          <p:nvPr/>
        </p:nvSpPr>
        <p:spPr>
          <a:xfrm>
            <a:off x="7160074" y="5641562"/>
            <a:ext cx="21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7.1</a:t>
            </a:r>
            <a:r>
              <a:rPr lang="zh-CN" altLang="en-US" dirty="0"/>
              <a:t>错误跳转页面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C1D257-656B-474C-9F52-4A7D0286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595" y="1819923"/>
            <a:ext cx="5510975" cy="348206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039AC22-83F3-424A-AE07-305908FFEB95}"/>
              </a:ext>
            </a:extLst>
          </p:cNvPr>
          <p:cNvSpPr/>
          <p:nvPr/>
        </p:nvSpPr>
        <p:spPr>
          <a:xfrm>
            <a:off x="8942664" y="3875714"/>
            <a:ext cx="1182848" cy="4949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7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DBA170-DFF0-4856-A92B-6AE1A06D71EC}"/>
              </a:ext>
            </a:extLst>
          </p:cNvPr>
          <p:cNvSpPr txBox="1"/>
          <p:nvPr/>
        </p:nvSpPr>
        <p:spPr>
          <a:xfrm>
            <a:off x="2086168" y="2036174"/>
            <a:ext cx="98067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CN" altLang="en-US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04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793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环保</vt:lpstr>
      <vt:lpstr>模拟京东购物商城</vt:lpstr>
      <vt:lpstr>一、注册</vt:lpstr>
      <vt:lpstr>二、登录</vt:lpstr>
      <vt:lpstr>三、主页面</vt:lpstr>
      <vt:lpstr>四、商品页面</vt:lpstr>
      <vt:lpstr>五、购物车页面</vt:lpstr>
      <vt:lpstr>六、订单页面</vt:lpstr>
      <vt:lpstr>七、管理员权限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模拟京东购物商城</dc:title>
  <dc:creator>幽竹 一枝</dc:creator>
  <cp:lastModifiedBy>幽竹 一枝</cp:lastModifiedBy>
  <cp:revision>78</cp:revision>
  <dcterms:created xsi:type="dcterms:W3CDTF">2019-08-23T11:28:32Z</dcterms:created>
  <dcterms:modified xsi:type="dcterms:W3CDTF">2019-08-28T01:16:26Z</dcterms:modified>
</cp:coreProperties>
</file>