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6" d="100"/>
          <a:sy n="96" d="100"/>
        </p:scale>
        <p:origin x="3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4151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8464513" y="0"/>
            <a:ext cx="6165887" cy="8229600"/>
          </a:xfrm>
          <a:prstGeom prst="rect">
            <a:avLst/>
          </a:prstGeom>
        </p:spPr>
      </p:pic>
      <p:sp>
        <p:nvSpPr>
          <p:cNvPr id="5" name="Text 1"/>
          <p:cNvSpPr/>
          <p:nvPr/>
        </p:nvSpPr>
        <p:spPr>
          <a:xfrm>
            <a:off x="833199" y="2679025"/>
            <a:ext cx="5332690" cy="833199"/>
          </a:xfrm>
          <a:prstGeom prst="rect">
            <a:avLst/>
          </a:prstGeom>
          <a:noFill/>
          <a:ln/>
        </p:spPr>
        <p:txBody>
          <a:bodyPr wrap="none" rtlCol="0" anchor="t"/>
          <a:lstStyle/>
          <a:p>
            <a:pPr marL="0" indent="0">
              <a:lnSpc>
                <a:spcPts val="6561"/>
              </a:lnSpc>
              <a:buNone/>
            </a:pPr>
            <a:r>
              <a:rPr lang="en-US" sz="5249" dirty="0">
                <a:solidFill>
                  <a:srgbClr val="FFFFFF"/>
                </a:solidFill>
                <a:latin typeface="Barlow, sans-serif" pitchFamily="34" charset="0"/>
                <a:ea typeface="Barlow, sans-serif" pitchFamily="34" charset="-122"/>
                <a:cs typeface="Barlow, sans-serif" pitchFamily="34" charset="-120"/>
              </a:rPr>
              <a:t>One Piece</a:t>
            </a:r>
            <a:endParaRPr lang="en-US" sz="5249" dirty="0"/>
          </a:p>
        </p:txBody>
      </p:sp>
      <p:sp>
        <p:nvSpPr>
          <p:cNvPr id="6" name="Text 2"/>
          <p:cNvSpPr/>
          <p:nvPr/>
        </p:nvSpPr>
        <p:spPr>
          <a:xfrm>
            <a:off x="833199" y="3845481"/>
            <a:ext cx="7477601" cy="1066205"/>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One Piece est un manga et anime japonais créé par Eiichiro Oda. Il présente un univers riche et une histoire captivante, centrée autour du personnage principal Monkey D. Luffy.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624"/>
          </a:xfrm>
          <a:prstGeom prst="rect">
            <a:avLst/>
          </a:prstGeom>
          <a:solidFill>
            <a:srgbClr val="0C0C0C">
              <a:alpha val="75000"/>
            </a:srgbClr>
          </a:solidFill>
          <a:ln w="1262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31624"/>
          </a:xfrm>
          <a:prstGeom prst="rect">
            <a:avLst/>
          </a:prstGeom>
        </p:spPr>
      </p:pic>
      <p:sp>
        <p:nvSpPr>
          <p:cNvPr id="5" name="Text 1"/>
          <p:cNvSpPr/>
          <p:nvPr/>
        </p:nvSpPr>
        <p:spPr>
          <a:xfrm>
            <a:off x="1203960" y="557808"/>
            <a:ext cx="4057055" cy="633770"/>
          </a:xfrm>
          <a:prstGeom prst="rect">
            <a:avLst/>
          </a:prstGeom>
          <a:noFill/>
          <a:ln/>
        </p:spPr>
        <p:txBody>
          <a:bodyPr wrap="none" rtlCol="0" anchor="t"/>
          <a:lstStyle/>
          <a:p>
            <a:pPr marL="0" indent="0">
              <a:lnSpc>
                <a:spcPts val="4991"/>
              </a:lnSpc>
              <a:buNone/>
            </a:pPr>
            <a:r>
              <a:rPr lang="en-US" sz="3993" b="1" dirty="0">
                <a:solidFill>
                  <a:srgbClr val="FFFFFF"/>
                </a:solidFill>
                <a:latin typeface="Barlow" pitchFamily="34" charset="0"/>
                <a:ea typeface="Barlow" pitchFamily="34" charset="-122"/>
                <a:cs typeface="Barlow" pitchFamily="34" charset="-120"/>
              </a:rPr>
              <a:t>Introduction</a:t>
            </a:r>
            <a:endParaRPr lang="en-US" sz="3993" dirty="0"/>
          </a:p>
        </p:txBody>
      </p:sp>
      <p:sp>
        <p:nvSpPr>
          <p:cNvPr id="6" name="Shape 2"/>
          <p:cNvSpPr/>
          <p:nvPr/>
        </p:nvSpPr>
        <p:spPr>
          <a:xfrm>
            <a:off x="1203960" y="1495782"/>
            <a:ext cx="8564880" cy="1924169"/>
          </a:xfrm>
          <a:prstGeom prst="roundRect">
            <a:avLst>
              <a:gd name="adj" fmla="val 4744"/>
            </a:avLst>
          </a:prstGeom>
          <a:solidFill>
            <a:srgbClr val="790709"/>
          </a:solidFill>
          <a:ln w="12621">
            <a:solidFill>
              <a:srgbClr val="91080B"/>
            </a:solidFill>
            <a:prstDash val="solid"/>
          </a:ln>
        </p:spPr>
      </p:sp>
      <p:sp>
        <p:nvSpPr>
          <p:cNvPr id="7" name="Text 3"/>
          <p:cNvSpPr/>
          <p:nvPr/>
        </p:nvSpPr>
        <p:spPr>
          <a:xfrm>
            <a:off x="1419344" y="1711166"/>
            <a:ext cx="2941320" cy="316944"/>
          </a:xfrm>
          <a:prstGeom prst="rect">
            <a:avLst/>
          </a:prstGeom>
          <a:noFill/>
          <a:ln/>
        </p:spPr>
        <p:txBody>
          <a:bodyPr wrap="none" rtlCol="0" anchor="t"/>
          <a:lstStyle/>
          <a:p>
            <a:pPr marL="0" indent="0">
              <a:lnSpc>
                <a:spcPts val="2496"/>
              </a:lnSpc>
              <a:buNone/>
            </a:pPr>
            <a:r>
              <a:rPr lang="en-US" sz="1997" b="1" dirty="0">
                <a:solidFill>
                  <a:srgbClr val="E5E0DF"/>
                </a:solidFill>
                <a:latin typeface="Barlow" pitchFamily="34" charset="0"/>
                <a:ea typeface="Barlow" pitchFamily="34" charset="-122"/>
                <a:cs typeface="Barlow" pitchFamily="34" charset="-120"/>
              </a:rPr>
              <a:t>Présentation de One Piece</a:t>
            </a:r>
            <a:endParaRPr lang="en-US" sz="1997" dirty="0"/>
          </a:p>
        </p:txBody>
      </p:sp>
      <p:sp>
        <p:nvSpPr>
          <p:cNvPr id="8" name="Text 4"/>
          <p:cNvSpPr/>
          <p:nvPr/>
        </p:nvSpPr>
        <p:spPr>
          <a:xfrm>
            <a:off x="1419344" y="2230874"/>
            <a:ext cx="8134112" cy="973693"/>
          </a:xfrm>
          <a:prstGeom prst="rect">
            <a:avLst/>
          </a:prstGeom>
          <a:noFill/>
          <a:ln/>
        </p:spPr>
        <p:txBody>
          <a:bodyPr wrap="square" rtlCol="0" anchor="t"/>
          <a:lstStyle/>
          <a:p>
            <a:pPr marL="0" indent="0">
              <a:lnSpc>
                <a:spcPts val="2556"/>
              </a:lnSpc>
              <a:buNone/>
            </a:pPr>
            <a:r>
              <a:rPr lang="en-US" sz="1597" dirty="0">
                <a:solidFill>
                  <a:srgbClr val="E5E0DF"/>
                </a:solidFill>
                <a:latin typeface="Barlow" pitchFamily="34" charset="0"/>
                <a:ea typeface="Barlow" pitchFamily="34" charset="-122"/>
                <a:cs typeface="Barlow" pitchFamily="34" charset="-120"/>
              </a:rPr>
              <a:t>One Piece est un manga écrit et illustré par Eiichiro Oda. Il a été publié pour la première fois en 1997 et est toujours en cours de publication. L'histoire se déroule dans un monde fictif où les pirates dominent les océans.</a:t>
            </a:r>
            <a:endParaRPr lang="en-US" sz="1597" dirty="0"/>
          </a:p>
        </p:txBody>
      </p:sp>
      <p:sp>
        <p:nvSpPr>
          <p:cNvPr id="9" name="Shape 5"/>
          <p:cNvSpPr/>
          <p:nvPr/>
        </p:nvSpPr>
        <p:spPr>
          <a:xfrm>
            <a:off x="1203960" y="3622715"/>
            <a:ext cx="8564880" cy="1924169"/>
          </a:xfrm>
          <a:prstGeom prst="roundRect">
            <a:avLst>
              <a:gd name="adj" fmla="val 4744"/>
            </a:avLst>
          </a:prstGeom>
          <a:solidFill>
            <a:srgbClr val="790709"/>
          </a:solidFill>
          <a:ln w="12621">
            <a:solidFill>
              <a:srgbClr val="91080B"/>
            </a:solidFill>
            <a:prstDash val="solid"/>
          </a:ln>
        </p:spPr>
      </p:sp>
      <p:sp>
        <p:nvSpPr>
          <p:cNvPr id="10" name="Text 6"/>
          <p:cNvSpPr/>
          <p:nvPr/>
        </p:nvSpPr>
        <p:spPr>
          <a:xfrm>
            <a:off x="1419344" y="3838099"/>
            <a:ext cx="2476500" cy="316944"/>
          </a:xfrm>
          <a:prstGeom prst="rect">
            <a:avLst/>
          </a:prstGeom>
          <a:noFill/>
          <a:ln/>
        </p:spPr>
        <p:txBody>
          <a:bodyPr wrap="none" rtlCol="0" anchor="t"/>
          <a:lstStyle/>
          <a:p>
            <a:pPr marL="0" indent="0">
              <a:lnSpc>
                <a:spcPts val="2496"/>
              </a:lnSpc>
              <a:buNone/>
            </a:pPr>
            <a:r>
              <a:rPr lang="en-US" sz="1997" b="1" dirty="0">
                <a:solidFill>
                  <a:srgbClr val="E5E0DF"/>
                </a:solidFill>
                <a:latin typeface="Barlow" pitchFamily="34" charset="0"/>
                <a:ea typeface="Barlow" pitchFamily="34" charset="-122"/>
                <a:cs typeface="Barlow" pitchFamily="34" charset="-120"/>
              </a:rPr>
              <a:t>L'univers de One Piece</a:t>
            </a:r>
            <a:endParaRPr lang="en-US" sz="1997" dirty="0"/>
          </a:p>
        </p:txBody>
      </p:sp>
      <p:sp>
        <p:nvSpPr>
          <p:cNvPr id="11" name="Text 7"/>
          <p:cNvSpPr/>
          <p:nvPr/>
        </p:nvSpPr>
        <p:spPr>
          <a:xfrm>
            <a:off x="1419344" y="4357807"/>
            <a:ext cx="8134112" cy="973693"/>
          </a:xfrm>
          <a:prstGeom prst="rect">
            <a:avLst/>
          </a:prstGeom>
          <a:noFill/>
          <a:ln/>
        </p:spPr>
        <p:txBody>
          <a:bodyPr wrap="square" rtlCol="0" anchor="t"/>
          <a:lstStyle/>
          <a:p>
            <a:pPr marL="0" indent="0">
              <a:lnSpc>
                <a:spcPts val="2556"/>
              </a:lnSpc>
              <a:buNone/>
            </a:pPr>
            <a:r>
              <a:rPr lang="en-US" sz="1597" dirty="0">
                <a:solidFill>
                  <a:srgbClr val="E5E0DF"/>
                </a:solidFill>
                <a:latin typeface="Barlow" pitchFamily="34" charset="0"/>
                <a:ea typeface="Barlow" pitchFamily="34" charset="-122"/>
                <a:cs typeface="Barlow" pitchFamily="34" charset="-120"/>
              </a:rPr>
              <a:t>L'univers de One Piece est vaste et varié, avec de nombreux endroits exotiques tels que l'île de Drum, l'archipel de Sabaody et le royaume d'Alabasta. Chaque lieu a sa propre culture et ses propres peuples.</a:t>
            </a:r>
            <a:endParaRPr lang="en-US" sz="1597" dirty="0"/>
          </a:p>
        </p:txBody>
      </p:sp>
      <p:sp>
        <p:nvSpPr>
          <p:cNvPr id="12" name="Shape 8"/>
          <p:cNvSpPr/>
          <p:nvPr/>
        </p:nvSpPr>
        <p:spPr>
          <a:xfrm>
            <a:off x="1203960" y="5749647"/>
            <a:ext cx="8564880" cy="1924169"/>
          </a:xfrm>
          <a:prstGeom prst="roundRect">
            <a:avLst>
              <a:gd name="adj" fmla="val 4744"/>
            </a:avLst>
          </a:prstGeom>
          <a:solidFill>
            <a:srgbClr val="790709"/>
          </a:solidFill>
          <a:ln w="12621">
            <a:solidFill>
              <a:srgbClr val="91080B"/>
            </a:solidFill>
            <a:prstDash val="solid"/>
          </a:ln>
        </p:spPr>
      </p:sp>
      <p:sp>
        <p:nvSpPr>
          <p:cNvPr id="13" name="Text 9"/>
          <p:cNvSpPr/>
          <p:nvPr/>
        </p:nvSpPr>
        <p:spPr>
          <a:xfrm>
            <a:off x="1419344" y="5965031"/>
            <a:ext cx="3177540" cy="316944"/>
          </a:xfrm>
          <a:prstGeom prst="rect">
            <a:avLst/>
          </a:prstGeom>
          <a:noFill/>
          <a:ln/>
        </p:spPr>
        <p:txBody>
          <a:bodyPr wrap="none" rtlCol="0" anchor="t"/>
          <a:lstStyle/>
          <a:p>
            <a:pPr marL="0" indent="0">
              <a:lnSpc>
                <a:spcPts val="2496"/>
              </a:lnSpc>
              <a:buNone/>
            </a:pPr>
            <a:r>
              <a:rPr lang="en-US" sz="1997" b="1" dirty="0">
                <a:solidFill>
                  <a:srgbClr val="E5E0DF"/>
                </a:solidFill>
                <a:latin typeface="Barlow" pitchFamily="34" charset="0"/>
                <a:ea typeface="Barlow" pitchFamily="34" charset="-122"/>
                <a:cs typeface="Barlow" pitchFamily="34" charset="-120"/>
              </a:rPr>
              <a:t>L'histoire de Monkey D. Luffy</a:t>
            </a:r>
            <a:endParaRPr lang="en-US" sz="1997" dirty="0"/>
          </a:p>
        </p:txBody>
      </p:sp>
      <p:sp>
        <p:nvSpPr>
          <p:cNvPr id="14" name="Text 10"/>
          <p:cNvSpPr/>
          <p:nvPr/>
        </p:nvSpPr>
        <p:spPr>
          <a:xfrm>
            <a:off x="1419344" y="6484739"/>
            <a:ext cx="8134112" cy="973693"/>
          </a:xfrm>
          <a:prstGeom prst="rect">
            <a:avLst/>
          </a:prstGeom>
          <a:noFill/>
          <a:ln/>
        </p:spPr>
        <p:txBody>
          <a:bodyPr wrap="square" rtlCol="0" anchor="t"/>
          <a:lstStyle/>
          <a:p>
            <a:pPr marL="0" indent="0">
              <a:lnSpc>
                <a:spcPts val="2556"/>
              </a:lnSpc>
              <a:buNone/>
            </a:pPr>
            <a:r>
              <a:rPr lang="en-US" sz="1597" dirty="0">
                <a:solidFill>
                  <a:srgbClr val="E5E0DF"/>
                </a:solidFill>
                <a:latin typeface="Barlow" pitchFamily="34" charset="0"/>
                <a:ea typeface="Barlow" pitchFamily="34" charset="-122"/>
                <a:cs typeface="Barlow" pitchFamily="34" charset="-120"/>
              </a:rPr>
              <a:t>L'histoire de One Piece commence avec Monkey D. Luffy qui rêve de devenir le roi des pirates. Il part en mer à la recherche du trésor légendaire, le One Piece, et rencontre de nombreux personnages intéressants et puissants en cours de route.</a:t>
            </a:r>
            <a:endParaRPr lang="en-US" sz="159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454">
            <a:solidFill>
              <a:srgbClr val="FFFFFF">
                <a:alpha val="16000"/>
              </a:srgbClr>
            </a:solidFill>
            <a:prstDash val="solid"/>
          </a:ln>
        </p:spPr>
      </p:sp>
      <p:sp>
        <p:nvSpPr>
          <p:cNvPr id="4" name="Text 1"/>
          <p:cNvSpPr/>
          <p:nvPr/>
        </p:nvSpPr>
        <p:spPr>
          <a:xfrm>
            <a:off x="2767489" y="765810"/>
            <a:ext cx="5692140" cy="673060"/>
          </a:xfrm>
          <a:prstGeom prst="rect">
            <a:avLst/>
          </a:prstGeom>
          <a:noFill/>
          <a:ln/>
        </p:spPr>
        <p:txBody>
          <a:bodyPr wrap="none" rtlCol="0" anchor="t"/>
          <a:lstStyle/>
          <a:p>
            <a:pPr marL="0" indent="0">
              <a:lnSpc>
                <a:spcPts val="5301"/>
              </a:lnSpc>
              <a:buNone/>
            </a:pPr>
            <a:r>
              <a:rPr lang="en-US" sz="4241" b="1" dirty="0">
                <a:solidFill>
                  <a:srgbClr val="FFFFFF"/>
                </a:solidFill>
                <a:latin typeface="Barlow" pitchFamily="34" charset="0"/>
                <a:ea typeface="Barlow" pitchFamily="34" charset="-122"/>
                <a:cs typeface="Barlow" pitchFamily="34" charset="-120"/>
              </a:rPr>
              <a:t>Personnages principaux</a:t>
            </a:r>
            <a:endParaRPr lang="en-US" sz="4241" dirty="0"/>
          </a:p>
        </p:txBody>
      </p:sp>
      <p:sp>
        <p:nvSpPr>
          <p:cNvPr id="5" name="Shape 2"/>
          <p:cNvSpPr/>
          <p:nvPr/>
        </p:nvSpPr>
        <p:spPr>
          <a:xfrm>
            <a:off x="2767489" y="2037993"/>
            <a:ext cx="484584" cy="484584"/>
          </a:xfrm>
          <a:prstGeom prst="roundRect">
            <a:avLst>
              <a:gd name="adj" fmla="val 20004"/>
            </a:avLst>
          </a:prstGeom>
          <a:solidFill>
            <a:srgbClr val="790709"/>
          </a:solidFill>
          <a:ln w="13454">
            <a:solidFill>
              <a:srgbClr val="91080B"/>
            </a:solidFill>
            <a:prstDash val="solid"/>
          </a:ln>
        </p:spPr>
      </p:sp>
      <p:sp>
        <p:nvSpPr>
          <p:cNvPr id="6" name="Text 3"/>
          <p:cNvSpPr/>
          <p:nvPr/>
        </p:nvSpPr>
        <p:spPr>
          <a:xfrm>
            <a:off x="2952631" y="2078355"/>
            <a:ext cx="114300" cy="403860"/>
          </a:xfrm>
          <a:prstGeom prst="rect">
            <a:avLst/>
          </a:prstGeom>
          <a:noFill/>
          <a:ln/>
        </p:spPr>
        <p:txBody>
          <a:bodyPr wrap="none" rtlCol="0" anchor="t"/>
          <a:lstStyle/>
          <a:p>
            <a:pPr marL="0" indent="0" algn="ctr">
              <a:lnSpc>
                <a:spcPts val="3180"/>
              </a:lnSpc>
              <a:buNone/>
            </a:pPr>
            <a:r>
              <a:rPr lang="en-US" sz="2544" b="1" dirty="0">
                <a:solidFill>
                  <a:srgbClr val="E5E0DF"/>
                </a:solidFill>
                <a:latin typeface="Barlow" pitchFamily="34" charset="0"/>
                <a:ea typeface="Barlow" pitchFamily="34" charset="-122"/>
                <a:cs typeface="Barlow" pitchFamily="34" charset="-120"/>
              </a:rPr>
              <a:t>1</a:t>
            </a:r>
            <a:endParaRPr lang="en-US" sz="2544" dirty="0"/>
          </a:p>
        </p:txBody>
      </p:sp>
      <p:sp>
        <p:nvSpPr>
          <p:cNvPr id="7" name="Text 4"/>
          <p:cNvSpPr/>
          <p:nvPr/>
        </p:nvSpPr>
        <p:spPr>
          <a:xfrm>
            <a:off x="3467457" y="2111931"/>
            <a:ext cx="2154079" cy="336590"/>
          </a:xfrm>
          <a:prstGeom prst="rect">
            <a:avLst/>
          </a:prstGeom>
          <a:noFill/>
          <a:ln/>
        </p:spPr>
        <p:txBody>
          <a:bodyPr wrap="none" rtlCol="0" anchor="t"/>
          <a:lstStyle/>
          <a:p>
            <a:pPr marL="0" indent="0">
              <a:lnSpc>
                <a:spcPts val="2650"/>
              </a:lnSpc>
              <a:buNone/>
            </a:pPr>
            <a:r>
              <a:rPr lang="en-US" sz="2120" b="1" dirty="0">
                <a:solidFill>
                  <a:srgbClr val="E5E0DF"/>
                </a:solidFill>
                <a:latin typeface="Barlow" pitchFamily="34" charset="0"/>
                <a:ea typeface="Barlow" pitchFamily="34" charset="-122"/>
                <a:cs typeface="Barlow" pitchFamily="34" charset="-120"/>
              </a:rPr>
              <a:t>Monkey D. Luffy</a:t>
            </a:r>
            <a:endParaRPr lang="en-US" sz="2120" dirty="0"/>
          </a:p>
        </p:txBody>
      </p:sp>
      <p:sp>
        <p:nvSpPr>
          <p:cNvPr id="8" name="Text 5"/>
          <p:cNvSpPr/>
          <p:nvPr/>
        </p:nvSpPr>
        <p:spPr>
          <a:xfrm>
            <a:off x="3467457" y="2663904"/>
            <a:ext cx="3739991" cy="1722834"/>
          </a:xfrm>
          <a:prstGeom prst="rect">
            <a:avLst/>
          </a:prstGeom>
          <a:noFill/>
          <a:ln/>
        </p:spPr>
        <p:txBody>
          <a:bodyPr wrap="square" rtlCol="0" anchor="t"/>
          <a:lstStyle/>
          <a:p>
            <a:pPr marL="0" indent="0">
              <a:lnSpc>
                <a:spcPts val="2714"/>
              </a:lnSpc>
              <a:buNone/>
            </a:pPr>
            <a:r>
              <a:rPr lang="en-US" sz="1696" dirty="0">
                <a:solidFill>
                  <a:srgbClr val="E5E0DF"/>
                </a:solidFill>
                <a:latin typeface="Barlow" pitchFamily="34" charset="0"/>
                <a:ea typeface="Barlow" pitchFamily="34" charset="-122"/>
                <a:cs typeface="Barlow" pitchFamily="34" charset="-120"/>
              </a:rPr>
              <a:t>Luffy est le protagoniste principal de One Piece. Il est un pirate au grand cœur et mangeur de fruit du démon, ce qui lui donne des capacités élastiques. Son rêve est de devenir le roi des pirates.</a:t>
            </a:r>
            <a:endParaRPr lang="en-US" sz="1696" dirty="0"/>
          </a:p>
        </p:txBody>
      </p:sp>
      <p:sp>
        <p:nvSpPr>
          <p:cNvPr id="9" name="Shape 6"/>
          <p:cNvSpPr/>
          <p:nvPr/>
        </p:nvSpPr>
        <p:spPr>
          <a:xfrm>
            <a:off x="7422833" y="2037993"/>
            <a:ext cx="484584" cy="484584"/>
          </a:xfrm>
          <a:prstGeom prst="roundRect">
            <a:avLst>
              <a:gd name="adj" fmla="val 20004"/>
            </a:avLst>
          </a:prstGeom>
          <a:solidFill>
            <a:srgbClr val="790709"/>
          </a:solidFill>
          <a:ln w="13454">
            <a:solidFill>
              <a:srgbClr val="91080B"/>
            </a:solidFill>
            <a:prstDash val="solid"/>
          </a:ln>
        </p:spPr>
      </p:sp>
      <p:sp>
        <p:nvSpPr>
          <p:cNvPr id="10" name="Text 7"/>
          <p:cNvSpPr/>
          <p:nvPr/>
        </p:nvSpPr>
        <p:spPr>
          <a:xfrm>
            <a:off x="7577495" y="2078355"/>
            <a:ext cx="175260" cy="403860"/>
          </a:xfrm>
          <a:prstGeom prst="rect">
            <a:avLst/>
          </a:prstGeom>
          <a:noFill/>
          <a:ln/>
        </p:spPr>
        <p:txBody>
          <a:bodyPr wrap="none" rtlCol="0" anchor="t"/>
          <a:lstStyle/>
          <a:p>
            <a:pPr marL="0" indent="0" algn="ctr">
              <a:lnSpc>
                <a:spcPts val="3180"/>
              </a:lnSpc>
              <a:buNone/>
            </a:pPr>
            <a:r>
              <a:rPr lang="en-US" sz="2544" b="1" dirty="0">
                <a:solidFill>
                  <a:srgbClr val="E5E0DF"/>
                </a:solidFill>
                <a:latin typeface="Barlow" pitchFamily="34" charset="0"/>
                <a:ea typeface="Barlow" pitchFamily="34" charset="-122"/>
                <a:cs typeface="Barlow" pitchFamily="34" charset="-120"/>
              </a:rPr>
              <a:t>2</a:t>
            </a:r>
            <a:endParaRPr lang="en-US" sz="2544" dirty="0"/>
          </a:p>
        </p:txBody>
      </p:sp>
      <p:sp>
        <p:nvSpPr>
          <p:cNvPr id="11" name="Text 8"/>
          <p:cNvSpPr/>
          <p:nvPr/>
        </p:nvSpPr>
        <p:spPr>
          <a:xfrm>
            <a:off x="8122801" y="2111931"/>
            <a:ext cx="2154079" cy="336590"/>
          </a:xfrm>
          <a:prstGeom prst="rect">
            <a:avLst/>
          </a:prstGeom>
          <a:noFill/>
          <a:ln/>
        </p:spPr>
        <p:txBody>
          <a:bodyPr wrap="none" rtlCol="0" anchor="t"/>
          <a:lstStyle/>
          <a:p>
            <a:pPr marL="0" indent="0">
              <a:lnSpc>
                <a:spcPts val="2650"/>
              </a:lnSpc>
              <a:buNone/>
            </a:pPr>
            <a:r>
              <a:rPr lang="en-US" sz="2120" b="1" dirty="0">
                <a:solidFill>
                  <a:srgbClr val="E5E0DF"/>
                </a:solidFill>
                <a:latin typeface="Barlow" pitchFamily="34" charset="0"/>
                <a:ea typeface="Barlow" pitchFamily="34" charset="-122"/>
                <a:cs typeface="Barlow" pitchFamily="34" charset="-120"/>
              </a:rPr>
              <a:t>Roronoa Zoro</a:t>
            </a:r>
            <a:endParaRPr lang="en-US" sz="2120" dirty="0"/>
          </a:p>
        </p:txBody>
      </p:sp>
      <p:sp>
        <p:nvSpPr>
          <p:cNvPr id="12" name="Text 9"/>
          <p:cNvSpPr/>
          <p:nvPr/>
        </p:nvSpPr>
        <p:spPr>
          <a:xfrm>
            <a:off x="8122801" y="2663904"/>
            <a:ext cx="3739991" cy="1722834"/>
          </a:xfrm>
          <a:prstGeom prst="rect">
            <a:avLst/>
          </a:prstGeom>
          <a:noFill/>
          <a:ln/>
        </p:spPr>
        <p:txBody>
          <a:bodyPr wrap="square" rtlCol="0" anchor="t"/>
          <a:lstStyle/>
          <a:p>
            <a:pPr marL="0" indent="0">
              <a:lnSpc>
                <a:spcPts val="2714"/>
              </a:lnSpc>
              <a:buNone/>
            </a:pPr>
            <a:r>
              <a:rPr lang="en-US" sz="1696" dirty="0">
                <a:solidFill>
                  <a:srgbClr val="E5E0DF"/>
                </a:solidFill>
                <a:latin typeface="Barlow" pitchFamily="34" charset="0"/>
                <a:ea typeface="Barlow" pitchFamily="34" charset="-122"/>
                <a:cs typeface="Barlow" pitchFamily="34" charset="-120"/>
              </a:rPr>
              <a:t>Zoro est un épéiste habile et un membre fidèle de l'équipage de Luffy. Il est toujours à la recherche de nouveaux défis et rêve de devenir le meilleur épéiste du monde.</a:t>
            </a:r>
            <a:endParaRPr lang="en-US" sz="1696" dirty="0"/>
          </a:p>
        </p:txBody>
      </p:sp>
      <p:sp>
        <p:nvSpPr>
          <p:cNvPr id="13" name="Shape 10"/>
          <p:cNvSpPr/>
          <p:nvPr/>
        </p:nvSpPr>
        <p:spPr>
          <a:xfrm>
            <a:off x="2767489" y="4770477"/>
            <a:ext cx="484584" cy="484584"/>
          </a:xfrm>
          <a:prstGeom prst="roundRect">
            <a:avLst>
              <a:gd name="adj" fmla="val 20004"/>
            </a:avLst>
          </a:prstGeom>
          <a:solidFill>
            <a:srgbClr val="790709"/>
          </a:solidFill>
          <a:ln w="13454">
            <a:solidFill>
              <a:srgbClr val="91080B"/>
            </a:solidFill>
            <a:prstDash val="solid"/>
          </a:ln>
        </p:spPr>
      </p:sp>
      <p:sp>
        <p:nvSpPr>
          <p:cNvPr id="14" name="Text 11"/>
          <p:cNvSpPr/>
          <p:nvPr/>
        </p:nvSpPr>
        <p:spPr>
          <a:xfrm>
            <a:off x="2922151" y="4810839"/>
            <a:ext cx="175260" cy="403860"/>
          </a:xfrm>
          <a:prstGeom prst="rect">
            <a:avLst/>
          </a:prstGeom>
          <a:noFill/>
          <a:ln/>
        </p:spPr>
        <p:txBody>
          <a:bodyPr wrap="none" rtlCol="0" anchor="t"/>
          <a:lstStyle/>
          <a:p>
            <a:pPr marL="0" indent="0" algn="ctr">
              <a:lnSpc>
                <a:spcPts val="3180"/>
              </a:lnSpc>
              <a:buNone/>
            </a:pPr>
            <a:r>
              <a:rPr lang="en-US" sz="2544" b="1" dirty="0">
                <a:solidFill>
                  <a:srgbClr val="E5E0DF"/>
                </a:solidFill>
                <a:latin typeface="Barlow" pitchFamily="34" charset="0"/>
                <a:ea typeface="Barlow" pitchFamily="34" charset="-122"/>
                <a:cs typeface="Barlow" pitchFamily="34" charset="-120"/>
              </a:rPr>
              <a:t>3</a:t>
            </a:r>
            <a:endParaRPr lang="en-US" sz="2544" dirty="0"/>
          </a:p>
        </p:txBody>
      </p:sp>
      <p:sp>
        <p:nvSpPr>
          <p:cNvPr id="15" name="Text 12"/>
          <p:cNvSpPr/>
          <p:nvPr/>
        </p:nvSpPr>
        <p:spPr>
          <a:xfrm>
            <a:off x="3467457" y="4844415"/>
            <a:ext cx="2154079" cy="336590"/>
          </a:xfrm>
          <a:prstGeom prst="rect">
            <a:avLst/>
          </a:prstGeom>
          <a:noFill/>
          <a:ln/>
        </p:spPr>
        <p:txBody>
          <a:bodyPr wrap="none" rtlCol="0" anchor="t"/>
          <a:lstStyle/>
          <a:p>
            <a:pPr marL="0" indent="0">
              <a:lnSpc>
                <a:spcPts val="2650"/>
              </a:lnSpc>
              <a:buNone/>
            </a:pPr>
            <a:r>
              <a:rPr lang="en-US" sz="2120" b="1" dirty="0">
                <a:solidFill>
                  <a:srgbClr val="E5E0DF"/>
                </a:solidFill>
                <a:latin typeface="Barlow" pitchFamily="34" charset="0"/>
                <a:ea typeface="Barlow" pitchFamily="34" charset="-122"/>
                <a:cs typeface="Barlow" pitchFamily="34" charset="-120"/>
              </a:rPr>
              <a:t>Nami</a:t>
            </a:r>
            <a:endParaRPr lang="en-US" sz="2120" dirty="0"/>
          </a:p>
        </p:txBody>
      </p:sp>
      <p:sp>
        <p:nvSpPr>
          <p:cNvPr id="16" name="Text 13"/>
          <p:cNvSpPr/>
          <p:nvPr/>
        </p:nvSpPr>
        <p:spPr>
          <a:xfrm>
            <a:off x="3467457" y="5396389"/>
            <a:ext cx="3739991" cy="1378268"/>
          </a:xfrm>
          <a:prstGeom prst="rect">
            <a:avLst/>
          </a:prstGeom>
          <a:noFill/>
          <a:ln/>
        </p:spPr>
        <p:txBody>
          <a:bodyPr wrap="square" rtlCol="0" anchor="t"/>
          <a:lstStyle/>
          <a:p>
            <a:pPr marL="0" indent="0">
              <a:lnSpc>
                <a:spcPts val="2714"/>
              </a:lnSpc>
              <a:buNone/>
            </a:pPr>
            <a:r>
              <a:rPr lang="en-US" sz="1696" dirty="0">
                <a:solidFill>
                  <a:srgbClr val="E5E0DF"/>
                </a:solidFill>
                <a:latin typeface="Barlow" pitchFamily="34" charset="0"/>
                <a:ea typeface="Barlow" pitchFamily="34" charset="-122"/>
                <a:cs typeface="Barlow" pitchFamily="34" charset="-120"/>
              </a:rPr>
              <a:t>Nami est une navigatrice talentueuse et la voleuse de l'équipage. Elle est également obsédée par l'argent et rêve de cartographier le monde.</a:t>
            </a:r>
            <a:endParaRPr lang="en-US" sz="1696" dirty="0"/>
          </a:p>
        </p:txBody>
      </p:sp>
      <p:sp>
        <p:nvSpPr>
          <p:cNvPr id="17" name="Shape 14"/>
          <p:cNvSpPr/>
          <p:nvPr/>
        </p:nvSpPr>
        <p:spPr>
          <a:xfrm>
            <a:off x="7422833" y="4770477"/>
            <a:ext cx="484584" cy="484584"/>
          </a:xfrm>
          <a:prstGeom prst="roundRect">
            <a:avLst>
              <a:gd name="adj" fmla="val 20004"/>
            </a:avLst>
          </a:prstGeom>
          <a:solidFill>
            <a:srgbClr val="790709"/>
          </a:solidFill>
          <a:ln w="13454">
            <a:solidFill>
              <a:srgbClr val="91080B"/>
            </a:solidFill>
            <a:prstDash val="solid"/>
          </a:ln>
        </p:spPr>
      </p:sp>
      <p:sp>
        <p:nvSpPr>
          <p:cNvPr id="18" name="Text 15"/>
          <p:cNvSpPr/>
          <p:nvPr/>
        </p:nvSpPr>
        <p:spPr>
          <a:xfrm>
            <a:off x="7569875" y="4810839"/>
            <a:ext cx="190500" cy="403860"/>
          </a:xfrm>
          <a:prstGeom prst="rect">
            <a:avLst/>
          </a:prstGeom>
          <a:noFill/>
          <a:ln/>
        </p:spPr>
        <p:txBody>
          <a:bodyPr wrap="none" rtlCol="0" anchor="t"/>
          <a:lstStyle/>
          <a:p>
            <a:pPr marL="0" indent="0" algn="ctr">
              <a:lnSpc>
                <a:spcPts val="3180"/>
              </a:lnSpc>
              <a:buNone/>
            </a:pPr>
            <a:r>
              <a:rPr lang="en-US" sz="2544" b="1" dirty="0">
                <a:solidFill>
                  <a:srgbClr val="E5E0DF"/>
                </a:solidFill>
                <a:latin typeface="Barlow" pitchFamily="34" charset="0"/>
                <a:ea typeface="Barlow" pitchFamily="34" charset="-122"/>
                <a:cs typeface="Barlow" pitchFamily="34" charset="-120"/>
              </a:rPr>
              <a:t>4</a:t>
            </a:r>
            <a:endParaRPr lang="en-US" sz="2544" dirty="0"/>
          </a:p>
        </p:txBody>
      </p:sp>
      <p:sp>
        <p:nvSpPr>
          <p:cNvPr id="19" name="Text 16"/>
          <p:cNvSpPr/>
          <p:nvPr/>
        </p:nvSpPr>
        <p:spPr>
          <a:xfrm>
            <a:off x="8122801" y="4844415"/>
            <a:ext cx="2154079" cy="336590"/>
          </a:xfrm>
          <a:prstGeom prst="rect">
            <a:avLst/>
          </a:prstGeom>
          <a:noFill/>
          <a:ln/>
        </p:spPr>
        <p:txBody>
          <a:bodyPr wrap="none" rtlCol="0" anchor="t"/>
          <a:lstStyle/>
          <a:p>
            <a:pPr marL="0" indent="0">
              <a:lnSpc>
                <a:spcPts val="2650"/>
              </a:lnSpc>
              <a:buNone/>
            </a:pPr>
            <a:r>
              <a:rPr lang="en-US" sz="2120" b="1" dirty="0">
                <a:solidFill>
                  <a:srgbClr val="E5E0DF"/>
                </a:solidFill>
                <a:latin typeface="Barlow" pitchFamily="34" charset="0"/>
                <a:ea typeface="Barlow" pitchFamily="34" charset="-122"/>
                <a:cs typeface="Barlow" pitchFamily="34" charset="-120"/>
              </a:rPr>
              <a:t>Usopp</a:t>
            </a:r>
            <a:endParaRPr lang="en-US" sz="2120" dirty="0"/>
          </a:p>
        </p:txBody>
      </p:sp>
      <p:sp>
        <p:nvSpPr>
          <p:cNvPr id="20" name="Text 17"/>
          <p:cNvSpPr/>
          <p:nvPr/>
        </p:nvSpPr>
        <p:spPr>
          <a:xfrm>
            <a:off x="8122801" y="5396389"/>
            <a:ext cx="3739991" cy="2067401"/>
          </a:xfrm>
          <a:prstGeom prst="rect">
            <a:avLst/>
          </a:prstGeom>
          <a:noFill/>
          <a:ln/>
        </p:spPr>
        <p:txBody>
          <a:bodyPr wrap="square" rtlCol="0" anchor="t"/>
          <a:lstStyle/>
          <a:p>
            <a:pPr marL="0" indent="0">
              <a:lnSpc>
                <a:spcPts val="2714"/>
              </a:lnSpc>
              <a:buNone/>
            </a:pPr>
            <a:r>
              <a:rPr lang="en-US" sz="1696" dirty="0">
                <a:solidFill>
                  <a:srgbClr val="E5E0DF"/>
                </a:solidFill>
                <a:latin typeface="Barlow" pitchFamily="34" charset="0"/>
                <a:ea typeface="Barlow" pitchFamily="34" charset="-122"/>
                <a:cs typeface="Barlow" pitchFamily="34" charset="-120"/>
              </a:rPr>
              <a:t>Usopp est un tireur d'élite et un fabulateur. Il est connu pour ses mensonges exagérés et ses compétences en ingénierie. Malgré son comportement lâche, il est un membre précieux de l'équipage.</a:t>
            </a:r>
            <a:endParaRPr lang="en-US" sz="169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172"/>
          </a:xfrm>
          <a:prstGeom prst="rect">
            <a:avLst/>
          </a:prstGeom>
          <a:solidFill>
            <a:srgbClr val="0C0C0C">
              <a:alpha val="75000"/>
            </a:srgbClr>
          </a:solidFill>
          <a:ln w="12859">
            <a:solidFill>
              <a:srgbClr val="FFFFFF">
                <a:alpha val="16000"/>
              </a:srgbClr>
            </a:solidFill>
            <a:prstDash val="solid"/>
          </a:ln>
        </p:spPr>
      </p:sp>
      <p:sp>
        <p:nvSpPr>
          <p:cNvPr id="4" name="Text 1"/>
          <p:cNvSpPr/>
          <p:nvPr/>
        </p:nvSpPr>
        <p:spPr>
          <a:xfrm>
            <a:off x="2947868" y="568881"/>
            <a:ext cx="7018020" cy="646509"/>
          </a:xfrm>
          <a:prstGeom prst="rect">
            <a:avLst/>
          </a:prstGeom>
          <a:noFill/>
          <a:ln/>
        </p:spPr>
        <p:txBody>
          <a:bodyPr wrap="none" rtlCol="0" anchor="t"/>
          <a:lstStyle/>
          <a:p>
            <a:pPr marL="0" indent="0">
              <a:lnSpc>
                <a:spcPts val="5090"/>
              </a:lnSpc>
              <a:buNone/>
            </a:pPr>
            <a:r>
              <a:rPr lang="en-US" sz="4072" b="1" dirty="0">
                <a:solidFill>
                  <a:srgbClr val="FFFFFF"/>
                </a:solidFill>
                <a:latin typeface="Barlow" pitchFamily="34" charset="0"/>
                <a:ea typeface="Barlow" pitchFamily="34" charset="-122"/>
                <a:cs typeface="Barlow" pitchFamily="34" charset="-120"/>
              </a:rPr>
              <a:t>Personnages principaux (suite)</a:t>
            </a:r>
            <a:endParaRPr lang="en-US" sz="4072" dirty="0"/>
          </a:p>
        </p:txBody>
      </p:sp>
      <p:sp>
        <p:nvSpPr>
          <p:cNvPr id="5" name="Shape 2"/>
          <p:cNvSpPr/>
          <p:nvPr/>
        </p:nvSpPr>
        <p:spPr>
          <a:xfrm>
            <a:off x="2947868" y="1790700"/>
            <a:ext cx="465415" cy="465415"/>
          </a:xfrm>
          <a:prstGeom prst="roundRect">
            <a:avLst>
              <a:gd name="adj" fmla="val 20002"/>
            </a:avLst>
          </a:prstGeom>
          <a:solidFill>
            <a:srgbClr val="790709"/>
          </a:solidFill>
          <a:ln w="12859">
            <a:solidFill>
              <a:srgbClr val="91080B"/>
            </a:solidFill>
            <a:prstDash val="solid"/>
          </a:ln>
        </p:spPr>
      </p:sp>
      <p:sp>
        <p:nvSpPr>
          <p:cNvPr id="6" name="Text 3"/>
          <p:cNvSpPr/>
          <p:nvPr/>
        </p:nvSpPr>
        <p:spPr>
          <a:xfrm>
            <a:off x="3127177" y="1829514"/>
            <a:ext cx="106680" cy="387787"/>
          </a:xfrm>
          <a:prstGeom prst="rect">
            <a:avLst/>
          </a:prstGeom>
          <a:noFill/>
          <a:ln/>
        </p:spPr>
        <p:txBody>
          <a:bodyPr wrap="none" rtlCol="0" anchor="t"/>
          <a:lstStyle/>
          <a:p>
            <a:pPr marL="0" indent="0" algn="ctr">
              <a:lnSpc>
                <a:spcPts val="3054"/>
              </a:lnSpc>
              <a:buNone/>
            </a:pPr>
            <a:r>
              <a:rPr lang="en-US" sz="2443" b="1" dirty="0">
                <a:solidFill>
                  <a:srgbClr val="E5E0DF"/>
                </a:solidFill>
                <a:latin typeface="Barlow" pitchFamily="34" charset="0"/>
                <a:ea typeface="Barlow" pitchFamily="34" charset="-122"/>
                <a:cs typeface="Barlow" pitchFamily="34" charset="-120"/>
              </a:rPr>
              <a:t>1</a:t>
            </a:r>
            <a:endParaRPr lang="en-US" sz="2443" dirty="0"/>
          </a:p>
        </p:txBody>
      </p:sp>
      <p:sp>
        <p:nvSpPr>
          <p:cNvPr id="7" name="Text 4"/>
          <p:cNvSpPr/>
          <p:nvPr/>
        </p:nvSpPr>
        <p:spPr>
          <a:xfrm>
            <a:off x="3620095" y="1861780"/>
            <a:ext cx="2068711" cy="323255"/>
          </a:xfrm>
          <a:prstGeom prst="rect">
            <a:avLst/>
          </a:prstGeom>
          <a:noFill/>
          <a:ln/>
        </p:spPr>
        <p:txBody>
          <a:bodyPr wrap="none" rtlCol="0" anchor="t"/>
          <a:lstStyle/>
          <a:p>
            <a:pPr marL="0" indent="0">
              <a:lnSpc>
                <a:spcPts val="2545"/>
              </a:lnSpc>
              <a:buNone/>
            </a:pPr>
            <a:r>
              <a:rPr lang="en-US" sz="2036" b="1" dirty="0">
                <a:solidFill>
                  <a:srgbClr val="E5E0DF"/>
                </a:solidFill>
                <a:latin typeface="Barlow" pitchFamily="34" charset="0"/>
                <a:ea typeface="Barlow" pitchFamily="34" charset="-122"/>
                <a:cs typeface="Barlow" pitchFamily="34" charset="-120"/>
              </a:rPr>
              <a:t>Sanji</a:t>
            </a:r>
            <a:endParaRPr lang="en-US" sz="2036" dirty="0"/>
          </a:p>
        </p:txBody>
      </p:sp>
      <p:sp>
        <p:nvSpPr>
          <p:cNvPr id="8" name="Text 5"/>
          <p:cNvSpPr/>
          <p:nvPr/>
        </p:nvSpPr>
        <p:spPr>
          <a:xfrm>
            <a:off x="3620095" y="2391847"/>
            <a:ext cx="3591758" cy="1654969"/>
          </a:xfrm>
          <a:prstGeom prst="rect">
            <a:avLst/>
          </a:prstGeom>
          <a:noFill/>
          <a:ln/>
        </p:spPr>
        <p:txBody>
          <a:bodyPr wrap="square" rtlCol="0" anchor="t"/>
          <a:lstStyle/>
          <a:p>
            <a:pPr marL="0" indent="0">
              <a:lnSpc>
                <a:spcPts val="2606"/>
              </a:lnSpc>
              <a:buNone/>
            </a:pPr>
            <a:r>
              <a:rPr lang="en-US" sz="1629" dirty="0">
                <a:solidFill>
                  <a:srgbClr val="E5E0DF"/>
                </a:solidFill>
                <a:latin typeface="Barlow" pitchFamily="34" charset="0"/>
                <a:ea typeface="Barlow" pitchFamily="34" charset="-122"/>
                <a:cs typeface="Barlow" pitchFamily="34" charset="-120"/>
              </a:rPr>
              <a:t>Sanji est le chef cuisinier de l'équipage et un combattant talentueux. Il est célèbre pour son style de combat basé sur les arts martiaux et sa faiblesse pour les femmes.</a:t>
            </a:r>
            <a:endParaRPr lang="en-US" sz="1629" dirty="0"/>
          </a:p>
        </p:txBody>
      </p:sp>
      <p:sp>
        <p:nvSpPr>
          <p:cNvPr id="9" name="Shape 6"/>
          <p:cNvSpPr/>
          <p:nvPr/>
        </p:nvSpPr>
        <p:spPr>
          <a:xfrm>
            <a:off x="7418665" y="1790700"/>
            <a:ext cx="465415" cy="465415"/>
          </a:xfrm>
          <a:prstGeom prst="roundRect">
            <a:avLst>
              <a:gd name="adj" fmla="val 20002"/>
            </a:avLst>
          </a:prstGeom>
          <a:solidFill>
            <a:srgbClr val="790709"/>
          </a:solidFill>
          <a:ln w="12859">
            <a:solidFill>
              <a:srgbClr val="91080B"/>
            </a:solidFill>
            <a:prstDash val="solid"/>
          </a:ln>
        </p:spPr>
      </p:sp>
      <p:sp>
        <p:nvSpPr>
          <p:cNvPr id="10" name="Text 7"/>
          <p:cNvSpPr/>
          <p:nvPr/>
        </p:nvSpPr>
        <p:spPr>
          <a:xfrm>
            <a:off x="7567493" y="1829514"/>
            <a:ext cx="167640" cy="387787"/>
          </a:xfrm>
          <a:prstGeom prst="rect">
            <a:avLst/>
          </a:prstGeom>
          <a:noFill/>
          <a:ln/>
        </p:spPr>
        <p:txBody>
          <a:bodyPr wrap="none" rtlCol="0" anchor="t"/>
          <a:lstStyle/>
          <a:p>
            <a:pPr marL="0" indent="0" algn="ctr">
              <a:lnSpc>
                <a:spcPts val="3054"/>
              </a:lnSpc>
              <a:buNone/>
            </a:pPr>
            <a:r>
              <a:rPr lang="en-US" sz="2443" b="1" dirty="0">
                <a:solidFill>
                  <a:srgbClr val="E5E0DF"/>
                </a:solidFill>
                <a:latin typeface="Barlow" pitchFamily="34" charset="0"/>
                <a:ea typeface="Barlow" pitchFamily="34" charset="-122"/>
                <a:cs typeface="Barlow" pitchFamily="34" charset="-120"/>
              </a:rPr>
              <a:t>2</a:t>
            </a:r>
            <a:endParaRPr lang="en-US" sz="2443" dirty="0"/>
          </a:p>
        </p:txBody>
      </p:sp>
      <p:sp>
        <p:nvSpPr>
          <p:cNvPr id="11" name="Text 8"/>
          <p:cNvSpPr/>
          <p:nvPr/>
        </p:nvSpPr>
        <p:spPr>
          <a:xfrm>
            <a:off x="8090892" y="1861780"/>
            <a:ext cx="2141220" cy="323255"/>
          </a:xfrm>
          <a:prstGeom prst="rect">
            <a:avLst/>
          </a:prstGeom>
          <a:noFill/>
          <a:ln/>
        </p:spPr>
        <p:txBody>
          <a:bodyPr wrap="none" rtlCol="0" anchor="t"/>
          <a:lstStyle/>
          <a:p>
            <a:pPr marL="0" indent="0">
              <a:lnSpc>
                <a:spcPts val="2545"/>
              </a:lnSpc>
              <a:buNone/>
            </a:pPr>
            <a:r>
              <a:rPr lang="en-US" sz="2036" b="1" dirty="0">
                <a:solidFill>
                  <a:srgbClr val="E5E0DF"/>
                </a:solidFill>
                <a:latin typeface="Barlow" pitchFamily="34" charset="0"/>
                <a:ea typeface="Barlow" pitchFamily="34" charset="-122"/>
                <a:cs typeface="Barlow" pitchFamily="34" charset="-120"/>
              </a:rPr>
              <a:t>Tony Tony Chopper</a:t>
            </a:r>
            <a:endParaRPr lang="en-US" sz="2036" dirty="0"/>
          </a:p>
        </p:txBody>
      </p:sp>
      <p:sp>
        <p:nvSpPr>
          <p:cNvPr id="12" name="Text 9"/>
          <p:cNvSpPr/>
          <p:nvPr/>
        </p:nvSpPr>
        <p:spPr>
          <a:xfrm>
            <a:off x="8090892" y="2391847"/>
            <a:ext cx="3591758" cy="1985962"/>
          </a:xfrm>
          <a:prstGeom prst="rect">
            <a:avLst/>
          </a:prstGeom>
          <a:noFill/>
          <a:ln/>
        </p:spPr>
        <p:txBody>
          <a:bodyPr wrap="square" rtlCol="0" anchor="t"/>
          <a:lstStyle/>
          <a:p>
            <a:pPr marL="0" indent="0">
              <a:lnSpc>
                <a:spcPts val="2606"/>
              </a:lnSpc>
              <a:buNone/>
            </a:pPr>
            <a:r>
              <a:rPr lang="en-US" sz="1629" dirty="0">
                <a:solidFill>
                  <a:srgbClr val="E5E0DF"/>
                </a:solidFill>
                <a:latin typeface="Barlow" pitchFamily="34" charset="0"/>
                <a:ea typeface="Barlow" pitchFamily="34" charset="-122"/>
                <a:cs typeface="Barlow" pitchFamily="34" charset="-120"/>
              </a:rPr>
              <a:t>Chopper est un renne qui a mangé le fruit de l'Humain. Il peut se transformer en différentes formes humaines et animales. Il est également médecin et aide les membres de l'équipage en cas de besoin.</a:t>
            </a:r>
            <a:endParaRPr lang="en-US" sz="1629" dirty="0"/>
          </a:p>
        </p:txBody>
      </p:sp>
      <p:sp>
        <p:nvSpPr>
          <p:cNvPr id="13" name="Shape 10"/>
          <p:cNvSpPr/>
          <p:nvPr/>
        </p:nvSpPr>
        <p:spPr>
          <a:xfrm>
            <a:off x="2947868" y="4746188"/>
            <a:ext cx="465415" cy="465415"/>
          </a:xfrm>
          <a:prstGeom prst="roundRect">
            <a:avLst>
              <a:gd name="adj" fmla="val 20002"/>
            </a:avLst>
          </a:prstGeom>
          <a:solidFill>
            <a:srgbClr val="790709"/>
          </a:solidFill>
          <a:ln w="12859">
            <a:solidFill>
              <a:srgbClr val="91080B"/>
            </a:solidFill>
            <a:prstDash val="solid"/>
          </a:ln>
        </p:spPr>
      </p:sp>
      <p:sp>
        <p:nvSpPr>
          <p:cNvPr id="14" name="Text 11"/>
          <p:cNvSpPr/>
          <p:nvPr/>
        </p:nvSpPr>
        <p:spPr>
          <a:xfrm>
            <a:off x="3096697" y="4785003"/>
            <a:ext cx="167640" cy="387787"/>
          </a:xfrm>
          <a:prstGeom prst="rect">
            <a:avLst/>
          </a:prstGeom>
          <a:noFill/>
          <a:ln/>
        </p:spPr>
        <p:txBody>
          <a:bodyPr wrap="none" rtlCol="0" anchor="t"/>
          <a:lstStyle/>
          <a:p>
            <a:pPr marL="0" indent="0" algn="ctr">
              <a:lnSpc>
                <a:spcPts val="3054"/>
              </a:lnSpc>
              <a:buNone/>
            </a:pPr>
            <a:r>
              <a:rPr lang="en-US" sz="2443" b="1" dirty="0">
                <a:solidFill>
                  <a:srgbClr val="E5E0DF"/>
                </a:solidFill>
                <a:latin typeface="Barlow" pitchFamily="34" charset="0"/>
                <a:ea typeface="Barlow" pitchFamily="34" charset="-122"/>
                <a:cs typeface="Barlow" pitchFamily="34" charset="-120"/>
              </a:rPr>
              <a:t>3</a:t>
            </a:r>
            <a:endParaRPr lang="en-US" sz="2443" dirty="0"/>
          </a:p>
        </p:txBody>
      </p:sp>
      <p:sp>
        <p:nvSpPr>
          <p:cNvPr id="15" name="Text 12"/>
          <p:cNvSpPr/>
          <p:nvPr/>
        </p:nvSpPr>
        <p:spPr>
          <a:xfrm>
            <a:off x="3620095" y="4817269"/>
            <a:ext cx="2068711" cy="323255"/>
          </a:xfrm>
          <a:prstGeom prst="rect">
            <a:avLst/>
          </a:prstGeom>
          <a:noFill/>
          <a:ln/>
        </p:spPr>
        <p:txBody>
          <a:bodyPr wrap="none" rtlCol="0" anchor="t"/>
          <a:lstStyle/>
          <a:p>
            <a:pPr marL="0" indent="0">
              <a:lnSpc>
                <a:spcPts val="2545"/>
              </a:lnSpc>
              <a:buNone/>
            </a:pPr>
            <a:r>
              <a:rPr lang="en-US" sz="2036" b="1" dirty="0">
                <a:solidFill>
                  <a:srgbClr val="E5E0DF"/>
                </a:solidFill>
                <a:latin typeface="Barlow" pitchFamily="34" charset="0"/>
                <a:ea typeface="Barlow" pitchFamily="34" charset="-122"/>
                <a:cs typeface="Barlow" pitchFamily="34" charset="-120"/>
              </a:rPr>
              <a:t>Nico Robin</a:t>
            </a:r>
            <a:endParaRPr lang="en-US" sz="2036" dirty="0"/>
          </a:p>
        </p:txBody>
      </p:sp>
      <p:sp>
        <p:nvSpPr>
          <p:cNvPr id="16" name="Text 13"/>
          <p:cNvSpPr/>
          <p:nvPr/>
        </p:nvSpPr>
        <p:spPr>
          <a:xfrm>
            <a:off x="3620095" y="5347335"/>
            <a:ext cx="3591758" cy="2316956"/>
          </a:xfrm>
          <a:prstGeom prst="rect">
            <a:avLst/>
          </a:prstGeom>
          <a:noFill/>
          <a:ln/>
        </p:spPr>
        <p:txBody>
          <a:bodyPr wrap="square" rtlCol="0" anchor="t"/>
          <a:lstStyle/>
          <a:p>
            <a:pPr marL="0" indent="0">
              <a:lnSpc>
                <a:spcPts val="2606"/>
              </a:lnSpc>
              <a:buNone/>
            </a:pPr>
            <a:r>
              <a:rPr lang="en-US" sz="1629" dirty="0">
                <a:solidFill>
                  <a:srgbClr val="E5E0DF"/>
                </a:solidFill>
                <a:latin typeface="Barlow" pitchFamily="34" charset="0"/>
                <a:ea typeface="Barlow" pitchFamily="34" charset="-122"/>
                <a:cs typeface="Barlow" pitchFamily="34" charset="-120"/>
              </a:rPr>
              <a:t>Robin est une historienne talentueuse et une archéologue. Elle possède des connaissances approfondies sur l'histoire du monde et est recherchée par le Gouvernement mondial. Malgré son passé sombre, elle est maintenant membre de l'équipage de Luffy.</a:t>
            </a:r>
            <a:endParaRPr lang="en-US" sz="1629" dirty="0"/>
          </a:p>
        </p:txBody>
      </p:sp>
      <p:sp>
        <p:nvSpPr>
          <p:cNvPr id="17" name="Shape 14"/>
          <p:cNvSpPr/>
          <p:nvPr/>
        </p:nvSpPr>
        <p:spPr>
          <a:xfrm>
            <a:off x="7418665" y="4746188"/>
            <a:ext cx="465415" cy="465415"/>
          </a:xfrm>
          <a:prstGeom prst="roundRect">
            <a:avLst>
              <a:gd name="adj" fmla="val 20002"/>
            </a:avLst>
          </a:prstGeom>
          <a:solidFill>
            <a:srgbClr val="790709"/>
          </a:solidFill>
          <a:ln w="12859">
            <a:solidFill>
              <a:srgbClr val="91080B"/>
            </a:solidFill>
            <a:prstDash val="solid"/>
          </a:ln>
        </p:spPr>
      </p:sp>
      <p:sp>
        <p:nvSpPr>
          <p:cNvPr id="18" name="Text 15"/>
          <p:cNvSpPr/>
          <p:nvPr/>
        </p:nvSpPr>
        <p:spPr>
          <a:xfrm>
            <a:off x="7559873" y="4785003"/>
            <a:ext cx="182880" cy="387787"/>
          </a:xfrm>
          <a:prstGeom prst="rect">
            <a:avLst/>
          </a:prstGeom>
          <a:noFill/>
          <a:ln/>
        </p:spPr>
        <p:txBody>
          <a:bodyPr wrap="none" rtlCol="0" anchor="t"/>
          <a:lstStyle/>
          <a:p>
            <a:pPr marL="0" indent="0" algn="ctr">
              <a:lnSpc>
                <a:spcPts val="3054"/>
              </a:lnSpc>
              <a:buNone/>
            </a:pPr>
            <a:r>
              <a:rPr lang="en-US" sz="2443" b="1" dirty="0">
                <a:solidFill>
                  <a:srgbClr val="E5E0DF"/>
                </a:solidFill>
                <a:latin typeface="Barlow" pitchFamily="34" charset="0"/>
                <a:ea typeface="Barlow" pitchFamily="34" charset="-122"/>
                <a:cs typeface="Barlow" pitchFamily="34" charset="-120"/>
              </a:rPr>
              <a:t>4</a:t>
            </a:r>
            <a:endParaRPr lang="en-US" sz="2443" dirty="0"/>
          </a:p>
        </p:txBody>
      </p:sp>
      <p:sp>
        <p:nvSpPr>
          <p:cNvPr id="19" name="Text 16"/>
          <p:cNvSpPr/>
          <p:nvPr/>
        </p:nvSpPr>
        <p:spPr>
          <a:xfrm>
            <a:off x="8090892" y="4817269"/>
            <a:ext cx="2068711" cy="323255"/>
          </a:xfrm>
          <a:prstGeom prst="rect">
            <a:avLst/>
          </a:prstGeom>
          <a:noFill/>
          <a:ln/>
        </p:spPr>
        <p:txBody>
          <a:bodyPr wrap="none" rtlCol="0" anchor="t"/>
          <a:lstStyle/>
          <a:p>
            <a:pPr marL="0" indent="0">
              <a:lnSpc>
                <a:spcPts val="2545"/>
              </a:lnSpc>
              <a:buNone/>
            </a:pPr>
            <a:r>
              <a:rPr lang="en-US" sz="2036" b="1" dirty="0">
                <a:solidFill>
                  <a:srgbClr val="E5E0DF"/>
                </a:solidFill>
                <a:latin typeface="Barlow" pitchFamily="34" charset="0"/>
                <a:ea typeface="Barlow" pitchFamily="34" charset="-122"/>
                <a:cs typeface="Barlow" pitchFamily="34" charset="-120"/>
              </a:rPr>
              <a:t>Franky</a:t>
            </a:r>
            <a:endParaRPr lang="en-US" sz="2036" dirty="0"/>
          </a:p>
        </p:txBody>
      </p:sp>
      <p:sp>
        <p:nvSpPr>
          <p:cNvPr id="20" name="Text 17"/>
          <p:cNvSpPr/>
          <p:nvPr/>
        </p:nvSpPr>
        <p:spPr>
          <a:xfrm>
            <a:off x="8090892" y="5347335"/>
            <a:ext cx="3591758" cy="1654969"/>
          </a:xfrm>
          <a:prstGeom prst="rect">
            <a:avLst/>
          </a:prstGeom>
          <a:noFill/>
          <a:ln/>
        </p:spPr>
        <p:txBody>
          <a:bodyPr wrap="square" rtlCol="0" anchor="t"/>
          <a:lstStyle/>
          <a:p>
            <a:pPr marL="0" indent="0">
              <a:lnSpc>
                <a:spcPts val="2606"/>
              </a:lnSpc>
              <a:buNone/>
            </a:pPr>
            <a:r>
              <a:rPr lang="en-US" sz="1629" dirty="0">
                <a:solidFill>
                  <a:srgbClr val="E5E0DF"/>
                </a:solidFill>
                <a:latin typeface="Barlow" pitchFamily="34" charset="0"/>
                <a:ea typeface="Barlow" pitchFamily="34" charset="-122"/>
                <a:cs typeface="Barlow" pitchFamily="34" charset="-120"/>
              </a:rPr>
              <a:t>Franky est un cyborg et un charpentier naval qui a modifié son corps avec de la technologie. Il possède une grande force et est le constructeur du bateau de l'équipage, le Thousand Sunny.</a:t>
            </a:r>
            <a:endParaRPr lang="en-US" sz="162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959769"/>
            <a:ext cx="700278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Personnages principaux (fin)</a:t>
            </a:r>
            <a:endParaRPr lang="en-US" sz="4374" dirty="0"/>
          </a:p>
        </p:txBody>
      </p:sp>
      <p:sp>
        <p:nvSpPr>
          <p:cNvPr id="6" name="Shape 2"/>
          <p:cNvSpPr/>
          <p:nvPr/>
        </p:nvSpPr>
        <p:spPr>
          <a:xfrm>
            <a:off x="4490799" y="3160990"/>
            <a:ext cx="499943" cy="499943"/>
          </a:xfrm>
          <a:prstGeom prst="roundRect">
            <a:avLst>
              <a:gd name="adj" fmla="val 20000"/>
            </a:avLst>
          </a:prstGeom>
          <a:solidFill>
            <a:srgbClr val="790709"/>
          </a:solidFill>
          <a:ln w="13811">
            <a:solidFill>
              <a:srgbClr val="91080B"/>
            </a:solidFill>
            <a:prstDash val="solid"/>
          </a:ln>
        </p:spPr>
      </p:sp>
      <p:sp>
        <p:nvSpPr>
          <p:cNvPr id="7" name="Text 3"/>
          <p:cNvSpPr/>
          <p:nvPr/>
        </p:nvSpPr>
        <p:spPr>
          <a:xfrm>
            <a:off x="4683562" y="3202662"/>
            <a:ext cx="11430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Barlow" pitchFamily="34" charset="0"/>
                <a:ea typeface="Barlow" pitchFamily="34" charset="-122"/>
                <a:cs typeface="Barlow" pitchFamily="34" charset="-120"/>
              </a:rPr>
              <a:t>1</a:t>
            </a:r>
            <a:endParaRPr lang="en-US" sz="2624" dirty="0"/>
          </a:p>
        </p:txBody>
      </p:sp>
      <p:sp>
        <p:nvSpPr>
          <p:cNvPr id="8" name="Text 4"/>
          <p:cNvSpPr/>
          <p:nvPr/>
        </p:nvSpPr>
        <p:spPr>
          <a:xfrm>
            <a:off x="5212913" y="3237309"/>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Brook</a:t>
            </a:r>
            <a:endParaRPr lang="en-US" sz="2187" dirty="0"/>
          </a:p>
        </p:txBody>
      </p:sp>
      <p:sp>
        <p:nvSpPr>
          <p:cNvPr id="9" name="Text 5"/>
          <p:cNvSpPr/>
          <p:nvPr/>
        </p:nvSpPr>
        <p:spPr>
          <a:xfrm>
            <a:off x="5212913" y="3806666"/>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Brook est un musicien squelette et un escrimeur habile. Il est un membre rieur et joyeux de l'équipage, malgré son passé tragique.</a:t>
            </a:r>
            <a:endParaRPr lang="en-US" sz="1750" dirty="0"/>
          </a:p>
        </p:txBody>
      </p:sp>
      <p:sp>
        <p:nvSpPr>
          <p:cNvPr id="10" name="Shape 6"/>
          <p:cNvSpPr/>
          <p:nvPr/>
        </p:nvSpPr>
        <p:spPr>
          <a:xfrm>
            <a:off x="4490799" y="4913233"/>
            <a:ext cx="499943" cy="499943"/>
          </a:xfrm>
          <a:prstGeom prst="roundRect">
            <a:avLst>
              <a:gd name="adj" fmla="val 20000"/>
            </a:avLst>
          </a:prstGeom>
          <a:solidFill>
            <a:srgbClr val="790709"/>
          </a:solidFill>
          <a:ln w="13811">
            <a:solidFill>
              <a:srgbClr val="91080B"/>
            </a:solidFill>
            <a:prstDash val="solid"/>
          </a:ln>
        </p:spPr>
      </p:sp>
      <p:sp>
        <p:nvSpPr>
          <p:cNvPr id="11" name="Text 7"/>
          <p:cNvSpPr/>
          <p:nvPr/>
        </p:nvSpPr>
        <p:spPr>
          <a:xfrm>
            <a:off x="4649272" y="4954905"/>
            <a:ext cx="18288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Barlow" pitchFamily="34" charset="0"/>
                <a:ea typeface="Barlow" pitchFamily="34" charset="-122"/>
                <a:cs typeface="Barlow" pitchFamily="34" charset="-120"/>
              </a:rPr>
              <a:t>2</a:t>
            </a:r>
            <a:endParaRPr lang="en-US" sz="2624" dirty="0"/>
          </a:p>
        </p:txBody>
      </p:sp>
      <p:sp>
        <p:nvSpPr>
          <p:cNvPr id="12" name="Text 8"/>
          <p:cNvSpPr/>
          <p:nvPr/>
        </p:nvSpPr>
        <p:spPr>
          <a:xfrm>
            <a:off x="5212913" y="4989552"/>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Jinbe</a:t>
            </a:r>
            <a:endParaRPr lang="en-US" sz="2187" dirty="0"/>
          </a:p>
        </p:txBody>
      </p:sp>
      <p:sp>
        <p:nvSpPr>
          <p:cNvPr id="13" name="Text 9"/>
          <p:cNvSpPr/>
          <p:nvPr/>
        </p:nvSpPr>
        <p:spPr>
          <a:xfrm>
            <a:off x="5212913" y="5558909"/>
            <a:ext cx="8584287"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Jinbe est un ancien membre des Sept Grands Corsaires et un puissant combattant. Il a rejoint l'équipage de Luffy après avoir quitté les Corsaires.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973818"/>
            <a:ext cx="493014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Popularité et impact</a:t>
            </a:r>
            <a:endParaRPr lang="en-US" sz="4374" dirty="0"/>
          </a:p>
        </p:txBody>
      </p:sp>
      <p:sp>
        <p:nvSpPr>
          <p:cNvPr id="5" name="Text 2"/>
          <p:cNvSpPr/>
          <p:nvPr/>
        </p:nvSpPr>
        <p:spPr>
          <a:xfrm>
            <a:off x="2624376" y="3223617"/>
            <a:ext cx="4274820" cy="416481"/>
          </a:xfrm>
          <a:prstGeom prst="rect">
            <a:avLst/>
          </a:prstGeom>
          <a:noFill/>
          <a:ln/>
        </p:spPr>
        <p:txBody>
          <a:bodyPr wrap="non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Succès mondial de One Piece</a:t>
            </a:r>
            <a:endParaRPr lang="en-US" sz="2624" dirty="0"/>
          </a:p>
        </p:txBody>
      </p:sp>
      <p:sp>
        <p:nvSpPr>
          <p:cNvPr id="6" name="Text 3"/>
          <p:cNvSpPr/>
          <p:nvPr/>
        </p:nvSpPr>
        <p:spPr>
          <a:xfrm>
            <a:off x="2624376" y="3862268"/>
            <a:ext cx="4419838" cy="1777008"/>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One Piece est un phénomène mondial, avec des millions de fans à travers le monde. Le manga est l'un des plus vendus de tous les temps et l'anime est également très populaire.</a:t>
            </a:r>
            <a:endParaRPr lang="en-US" sz="1750" dirty="0"/>
          </a:p>
        </p:txBody>
      </p:sp>
      <p:sp>
        <p:nvSpPr>
          <p:cNvPr id="7" name="Text 4"/>
          <p:cNvSpPr/>
          <p:nvPr/>
        </p:nvSpPr>
        <p:spPr>
          <a:xfrm>
            <a:off x="7593806" y="3223617"/>
            <a:ext cx="4419838" cy="832961"/>
          </a:xfrm>
          <a:prstGeom prst="rect">
            <a:avLst/>
          </a:prstGeom>
          <a:noFill/>
          <a:ln/>
        </p:spPr>
        <p:txBody>
          <a:bodyPr wrap="squar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Influence sur la culture populaire</a:t>
            </a:r>
            <a:endParaRPr lang="en-US" sz="2624" dirty="0"/>
          </a:p>
        </p:txBody>
      </p:sp>
      <p:sp>
        <p:nvSpPr>
          <p:cNvPr id="8" name="Text 5"/>
          <p:cNvSpPr/>
          <p:nvPr/>
        </p:nvSpPr>
        <p:spPr>
          <a:xfrm>
            <a:off x="7593806" y="4278749"/>
            <a:ext cx="4419838" cy="1777008"/>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One Piece a eu une influence significative sur la culture populaire, avec des références à l'œuvre dans d'autres médias, des cosplays et des événements spéciaux organisés en son honneur.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750570"/>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Adaptations</a:t>
            </a:r>
            <a:endParaRPr lang="en-US" sz="4374" dirty="0"/>
          </a:p>
        </p:txBody>
      </p:sp>
      <p:sp>
        <p:nvSpPr>
          <p:cNvPr id="6" name="Shape 2"/>
          <p:cNvSpPr/>
          <p:nvPr/>
        </p:nvSpPr>
        <p:spPr>
          <a:xfrm>
            <a:off x="4490799" y="1778198"/>
            <a:ext cx="9306401" cy="1752124"/>
          </a:xfrm>
          <a:prstGeom prst="roundRect">
            <a:avLst>
              <a:gd name="adj" fmla="val 5707"/>
            </a:avLst>
          </a:prstGeom>
          <a:solidFill>
            <a:srgbClr val="790709"/>
          </a:solidFill>
          <a:ln w="13811">
            <a:solidFill>
              <a:srgbClr val="91080B"/>
            </a:solidFill>
            <a:prstDash val="solid"/>
          </a:ln>
        </p:spPr>
      </p:sp>
      <p:sp>
        <p:nvSpPr>
          <p:cNvPr id="7" name="Text 3"/>
          <p:cNvSpPr/>
          <p:nvPr/>
        </p:nvSpPr>
        <p:spPr>
          <a:xfrm>
            <a:off x="4726781" y="2014180"/>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Manga</a:t>
            </a:r>
            <a:endParaRPr lang="en-US" sz="2187" dirty="0"/>
          </a:p>
        </p:txBody>
      </p:sp>
      <p:sp>
        <p:nvSpPr>
          <p:cNvPr id="8" name="Text 4"/>
          <p:cNvSpPr/>
          <p:nvPr/>
        </p:nvSpPr>
        <p:spPr>
          <a:xfrm>
            <a:off x="4726781" y="2583537"/>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Le manga One Piece est la forme originale de l'histoire et a été publié en série depuis 1997. Il compte actuellement plus de 100 volumes.</a:t>
            </a:r>
            <a:endParaRPr lang="en-US" sz="1750" dirty="0"/>
          </a:p>
        </p:txBody>
      </p:sp>
      <p:sp>
        <p:nvSpPr>
          <p:cNvPr id="9" name="Shape 5"/>
          <p:cNvSpPr/>
          <p:nvPr/>
        </p:nvSpPr>
        <p:spPr>
          <a:xfrm>
            <a:off x="4490799" y="3752493"/>
            <a:ext cx="9306401" cy="1752124"/>
          </a:xfrm>
          <a:prstGeom prst="roundRect">
            <a:avLst>
              <a:gd name="adj" fmla="val 5707"/>
            </a:avLst>
          </a:prstGeom>
          <a:solidFill>
            <a:srgbClr val="790709"/>
          </a:solidFill>
          <a:ln w="13811">
            <a:solidFill>
              <a:srgbClr val="91080B"/>
            </a:solidFill>
            <a:prstDash val="solid"/>
          </a:ln>
        </p:spPr>
      </p:sp>
      <p:sp>
        <p:nvSpPr>
          <p:cNvPr id="10" name="Text 6"/>
          <p:cNvSpPr/>
          <p:nvPr/>
        </p:nvSpPr>
        <p:spPr>
          <a:xfrm>
            <a:off x="4726781" y="3988475"/>
            <a:ext cx="2221944"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Anime</a:t>
            </a:r>
            <a:endParaRPr lang="en-US" sz="2187" dirty="0"/>
          </a:p>
        </p:txBody>
      </p:sp>
      <p:sp>
        <p:nvSpPr>
          <p:cNvPr id="11" name="Text 7"/>
          <p:cNvSpPr/>
          <p:nvPr/>
        </p:nvSpPr>
        <p:spPr>
          <a:xfrm>
            <a:off x="4726781" y="4557832"/>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L'anime One Piece a commencé en 1999 et est toujours en cours de production. Il compte actuellement plus de 1000 épisodes et continue d'adapter l'histoire du manga.</a:t>
            </a:r>
            <a:endParaRPr lang="en-US" sz="1750" dirty="0"/>
          </a:p>
        </p:txBody>
      </p:sp>
      <p:sp>
        <p:nvSpPr>
          <p:cNvPr id="12" name="Shape 8"/>
          <p:cNvSpPr/>
          <p:nvPr/>
        </p:nvSpPr>
        <p:spPr>
          <a:xfrm>
            <a:off x="4490799" y="5726787"/>
            <a:ext cx="9306401" cy="1752124"/>
          </a:xfrm>
          <a:prstGeom prst="roundRect">
            <a:avLst>
              <a:gd name="adj" fmla="val 5707"/>
            </a:avLst>
          </a:prstGeom>
          <a:solidFill>
            <a:srgbClr val="790709"/>
          </a:solidFill>
          <a:ln w="13811">
            <a:solidFill>
              <a:srgbClr val="91080B"/>
            </a:solidFill>
            <a:prstDash val="solid"/>
          </a:ln>
        </p:spPr>
      </p:sp>
      <p:sp>
        <p:nvSpPr>
          <p:cNvPr id="13" name="Text 9"/>
          <p:cNvSpPr/>
          <p:nvPr/>
        </p:nvSpPr>
        <p:spPr>
          <a:xfrm>
            <a:off x="4726781" y="5962769"/>
            <a:ext cx="288798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Films et séries dérivées</a:t>
            </a:r>
            <a:endParaRPr lang="en-US" sz="2187" dirty="0"/>
          </a:p>
        </p:txBody>
      </p:sp>
      <p:sp>
        <p:nvSpPr>
          <p:cNvPr id="14" name="Text 10"/>
          <p:cNvSpPr/>
          <p:nvPr/>
        </p:nvSpPr>
        <p:spPr>
          <a:xfrm>
            <a:off x="4726781" y="6532126"/>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One Piece a également été adapté en plusieurs films d'animation, en séries dérivées et en jeux vidéo.</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3423285"/>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Conclusion</a:t>
            </a:r>
            <a:endParaRPr lang="en-US" sz="4374" dirty="0"/>
          </a:p>
        </p:txBody>
      </p:sp>
      <p:sp>
        <p:nvSpPr>
          <p:cNvPr id="6" name="Text 2"/>
          <p:cNvSpPr/>
          <p:nvPr/>
        </p:nvSpPr>
        <p:spPr>
          <a:xfrm>
            <a:off x="833199" y="4450913"/>
            <a:ext cx="7477601" cy="355402"/>
          </a:xfrm>
          <a:prstGeom prst="rect">
            <a:avLst/>
          </a:prstGeom>
          <a:noFill/>
          <a:ln/>
        </p:spPr>
        <p:txBody>
          <a:bodyPr wrap="non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One s millions de fans à travers le monde.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730</Words>
  <Application>Microsoft Office PowerPoint</Application>
  <PresentationFormat>Personnalisé</PresentationFormat>
  <Paragraphs>64</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Barlow</vt:lpstr>
      <vt:lpstr>Barlow, sans-serif</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Athos Cruchet</cp:lastModifiedBy>
  <cp:revision>2</cp:revision>
  <dcterms:created xsi:type="dcterms:W3CDTF">2023-11-17T08:58:58Z</dcterms:created>
  <dcterms:modified xsi:type="dcterms:W3CDTF">2023-11-17T09:28:24Z</dcterms:modified>
</cp:coreProperties>
</file>