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64" r:id="rId5"/>
    <p:sldId id="270" r:id="rId6"/>
    <p:sldId id="260" r:id="rId7"/>
    <p:sldId id="263" r:id="rId8"/>
    <p:sldId id="261" r:id="rId9"/>
    <p:sldId id="269" r:id="rId10"/>
    <p:sldId id="271" r:id="rId11"/>
    <p:sldId id="272"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18" autoAdjust="0"/>
    <p:restoredTop sz="94660"/>
  </p:normalViewPr>
  <p:slideViewPr>
    <p:cSldViewPr snapToGrid="0">
      <p:cViewPr varScale="1">
        <p:scale>
          <a:sx n="68" d="100"/>
          <a:sy n="68" d="100"/>
        </p:scale>
        <p:origin x="75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EFAF296-3B27-45B4-BBB1-C2A3182AACAB}"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DCB4D3-6C28-4AA7-A4C3-E0A5510F30BA}" type="slidenum">
              <a:rPr lang="en-US" smtClean="0"/>
              <a:t>‹#›</a:t>
            </a:fld>
            <a:endParaRPr lang="en-US"/>
          </a:p>
        </p:txBody>
      </p:sp>
    </p:spTree>
    <p:extLst>
      <p:ext uri="{BB962C8B-B14F-4D97-AF65-F5344CB8AC3E}">
        <p14:creationId xmlns:p14="http://schemas.microsoft.com/office/powerpoint/2010/main" val="2568006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FAF296-3B27-45B4-BBB1-C2A3182AACAB}" type="datetimeFigureOut">
              <a:rPr lang="en-US" smtClean="0"/>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DCB4D3-6C28-4AA7-A4C3-E0A5510F30BA}" type="slidenum">
              <a:rPr lang="en-US" smtClean="0"/>
              <a:t>‹#›</a:t>
            </a:fld>
            <a:endParaRPr lang="en-US"/>
          </a:p>
        </p:txBody>
      </p:sp>
    </p:spTree>
    <p:extLst>
      <p:ext uri="{BB962C8B-B14F-4D97-AF65-F5344CB8AC3E}">
        <p14:creationId xmlns:p14="http://schemas.microsoft.com/office/powerpoint/2010/main" val="2762928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FAF296-3B27-45B4-BBB1-C2A3182AACAB}" type="datetimeFigureOut">
              <a:rPr lang="en-US" smtClean="0"/>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DCB4D3-6C28-4AA7-A4C3-E0A5510F30BA}" type="slidenum">
              <a:rPr lang="en-US" smtClean="0"/>
              <a:t>‹#›</a:t>
            </a:fld>
            <a:endParaRPr lang="en-US"/>
          </a:p>
        </p:txBody>
      </p:sp>
    </p:spTree>
    <p:extLst>
      <p:ext uri="{BB962C8B-B14F-4D97-AF65-F5344CB8AC3E}">
        <p14:creationId xmlns:p14="http://schemas.microsoft.com/office/powerpoint/2010/main" val="14502797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FAF296-3B27-45B4-BBB1-C2A3182AACAB}" type="datetimeFigureOut">
              <a:rPr lang="en-US" smtClean="0"/>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DCB4D3-6C28-4AA7-A4C3-E0A5510F30BA}"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504707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FAF296-3B27-45B4-BBB1-C2A3182AACAB}" type="datetimeFigureOut">
              <a:rPr lang="en-US" smtClean="0"/>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DCB4D3-6C28-4AA7-A4C3-E0A5510F30BA}" type="slidenum">
              <a:rPr lang="en-US" smtClean="0"/>
              <a:t>‹#›</a:t>
            </a:fld>
            <a:endParaRPr lang="en-US"/>
          </a:p>
        </p:txBody>
      </p:sp>
    </p:spTree>
    <p:extLst>
      <p:ext uri="{BB962C8B-B14F-4D97-AF65-F5344CB8AC3E}">
        <p14:creationId xmlns:p14="http://schemas.microsoft.com/office/powerpoint/2010/main" val="15169672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EFAF296-3B27-45B4-BBB1-C2A3182AACAB}" type="datetimeFigureOut">
              <a:rPr lang="en-US" smtClean="0"/>
              <a:t>9/4/2024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DCB4D3-6C28-4AA7-A4C3-E0A5510F30BA}" type="slidenum">
              <a:rPr lang="en-US" smtClean="0"/>
              <a:t>‹#›</a:t>
            </a:fld>
            <a:endParaRPr lang="en-US"/>
          </a:p>
        </p:txBody>
      </p:sp>
    </p:spTree>
    <p:extLst>
      <p:ext uri="{BB962C8B-B14F-4D97-AF65-F5344CB8AC3E}">
        <p14:creationId xmlns:p14="http://schemas.microsoft.com/office/powerpoint/2010/main" val="11453214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EFAF296-3B27-45B4-BBB1-C2A3182AACAB}" type="datetimeFigureOut">
              <a:rPr lang="en-US" smtClean="0"/>
              <a:t>9/4/2024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DCB4D3-6C28-4AA7-A4C3-E0A5510F30BA}" type="slidenum">
              <a:rPr lang="en-US" smtClean="0"/>
              <a:t>‹#›</a:t>
            </a:fld>
            <a:endParaRPr lang="en-US"/>
          </a:p>
        </p:txBody>
      </p:sp>
    </p:spTree>
    <p:extLst>
      <p:ext uri="{BB962C8B-B14F-4D97-AF65-F5344CB8AC3E}">
        <p14:creationId xmlns:p14="http://schemas.microsoft.com/office/powerpoint/2010/main" val="41050248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FAF296-3B27-45B4-BBB1-C2A3182AACAB}"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DCB4D3-6C28-4AA7-A4C3-E0A5510F30BA}" type="slidenum">
              <a:rPr lang="en-US" smtClean="0"/>
              <a:t>‹#›</a:t>
            </a:fld>
            <a:endParaRPr lang="en-US"/>
          </a:p>
        </p:txBody>
      </p:sp>
    </p:spTree>
    <p:extLst>
      <p:ext uri="{BB962C8B-B14F-4D97-AF65-F5344CB8AC3E}">
        <p14:creationId xmlns:p14="http://schemas.microsoft.com/office/powerpoint/2010/main" val="10043920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FAF296-3B27-45B4-BBB1-C2A3182AACAB}"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DCB4D3-6C28-4AA7-A4C3-E0A5510F30BA}" type="slidenum">
              <a:rPr lang="en-US" smtClean="0"/>
              <a:t>‹#›</a:t>
            </a:fld>
            <a:endParaRPr lang="en-US"/>
          </a:p>
        </p:txBody>
      </p:sp>
    </p:spTree>
    <p:extLst>
      <p:ext uri="{BB962C8B-B14F-4D97-AF65-F5344CB8AC3E}">
        <p14:creationId xmlns:p14="http://schemas.microsoft.com/office/powerpoint/2010/main" val="3772418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FAF296-3B27-45B4-BBB1-C2A3182AACAB}"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DCB4D3-6C28-4AA7-A4C3-E0A5510F30BA}" type="slidenum">
              <a:rPr lang="en-US" smtClean="0"/>
              <a:t>‹#›</a:t>
            </a:fld>
            <a:endParaRPr lang="en-US"/>
          </a:p>
        </p:txBody>
      </p:sp>
    </p:spTree>
    <p:extLst>
      <p:ext uri="{BB962C8B-B14F-4D97-AF65-F5344CB8AC3E}">
        <p14:creationId xmlns:p14="http://schemas.microsoft.com/office/powerpoint/2010/main" val="1020247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FAF296-3B27-45B4-BBB1-C2A3182AACAB}"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DCB4D3-6C28-4AA7-A4C3-E0A5510F30BA}" type="slidenum">
              <a:rPr lang="en-US" smtClean="0"/>
              <a:t>‹#›</a:t>
            </a:fld>
            <a:endParaRPr lang="en-US"/>
          </a:p>
        </p:txBody>
      </p:sp>
    </p:spTree>
    <p:extLst>
      <p:ext uri="{BB962C8B-B14F-4D97-AF65-F5344CB8AC3E}">
        <p14:creationId xmlns:p14="http://schemas.microsoft.com/office/powerpoint/2010/main" val="3208264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FAF296-3B27-45B4-BBB1-C2A3182AACAB}" type="datetimeFigureOut">
              <a:rPr lang="en-US" smtClean="0"/>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DCB4D3-6C28-4AA7-A4C3-E0A5510F30BA}" type="slidenum">
              <a:rPr lang="en-US" smtClean="0"/>
              <a:t>‹#›</a:t>
            </a:fld>
            <a:endParaRPr lang="en-US"/>
          </a:p>
        </p:txBody>
      </p:sp>
    </p:spTree>
    <p:extLst>
      <p:ext uri="{BB962C8B-B14F-4D97-AF65-F5344CB8AC3E}">
        <p14:creationId xmlns:p14="http://schemas.microsoft.com/office/powerpoint/2010/main" val="1997617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FAF296-3B27-45B4-BBB1-C2A3182AACAB}" type="datetimeFigureOut">
              <a:rPr lang="en-US" smtClean="0"/>
              <a:t>9/4/2024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DCB4D3-6C28-4AA7-A4C3-E0A5510F30BA}" type="slidenum">
              <a:rPr lang="en-US" smtClean="0"/>
              <a:t>‹#›</a:t>
            </a:fld>
            <a:endParaRPr lang="en-US"/>
          </a:p>
        </p:txBody>
      </p:sp>
    </p:spTree>
    <p:extLst>
      <p:ext uri="{BB962C8B-B14F-4D97-AF65-F5344CB8AC3E}">
        <p14:creationId xmlns:p14="http://schemas.microsoft.com/office/powerpoint/2010/main" val="154664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FAF296-3B27-45B4-BBB1-C2A3182AACAB}" type="datetimeFigureOut">
              <a:rPr lang="en-US" smtClean="0"/>
              <a:t>9/4/2024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DCB4D3-6C28-4AA7-A4C3-E0A5510F30BA}" type="slidenum">
              <a:rPr lang="en-US" smtClean="0"/>
              <a:t>‹#›</a:t>
            </a:fld>
            <a:endParaRPr lang="en-US"/>
          </a:p>
        </p:txBody>
      </p:sp>
    </p:spTree>
    <p:extLst>
      <p:ext uri="{BB962C8B-B14F-4D97-AF65-F5344CB8AC3E}">
        <p14:creationId xmlns:p14="http://schemas.microsoft.com/office/powerpoint/2010/main" val="400132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FAF296-3B27-45B4-BBB1-C2A3182AACAB}" type="datetimeFigureOut">
              <a:rPr lang="en-US" smtClean="0"/>
              <a:t>9/4/2024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DCB4D3-6C28-4AA7-A4C3-E0A5510F30BA}" type="slidenum">
              <a:rPr lang="en-US" smtClean="0"/>
              <a:t>‹#›</a:t>
            </a:fld>
            <a:endParaRPr lang="en-US"/>
          </a:p>
        </p:txBody>
      </p:sp>
    </p:spTree>
    <p:extLst>
      <p:ext uri="{BB962C8B-B14F-4D97-AF65-F5344CB8AC3E}">
        <p14:creationId xmlns:p14="http://schemas.microsoft.com/office/powerpoint/2010/main" val="2304632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FAF296-3B27-45B4-BBB1-C2A3182AACAB}" type="datetimeFigureOut">
              <a:rPr lang="en-US" smtClean="0"/>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DCB4D3-6C28-4AA7-A4C3-E0A5510F30BA}" type="slidenum">
              <a:rPr lang="en-US" smtClean="0"/>
              <a:t>‹#›</a:t>
            </a:fld>
            <a:endParaRPr lang="en-US"/>
          </a:p>
        </p:txBody>
      </p:sp>
    </p:spTree>
    <p:extLst>
      <p:ext uri="{BB962C8B-B14F-4D97-AF65-F5344CB8AC3E}">
        <p14:creationId xmlns:p14="http://schemas.microsoft.com/office/powerpoint/2010/main" val="3330269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FAF296-3B27-45B4-BBB1-C2A3182AACAB}" type="datetimeFigureOut">
              <a:rPr lang="en-US" smtClean="0"/>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DCB4D3-6C28-4AA7-A4C3-E0A5510F30BA}" type="slidenum">
              <a:rPr lang="en-US" smtClean="0"/>
              <a:t>‹#›</a:t>
            </a:fld>
            <a:endParaRPr lang="en-US"/>
          </a:p>
        </p:txBody>
      </p:sp>
    </p:spTree>
    <p:extLst>
      <p:ext uri="{BB962C8B-B14F-4D97-AF65-F5344CB8AC3E}">
        <p14:creationId xmlns:p14="http://schemas.microsoft.com/office/powerpoint/2010/main" val="3365411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EFAF296-3B27-45B4-BBB1-C2A3182AACAB}" type="datetimeFigureOut">
              <a:rPr lang="en-US" smtClean="0"/>
              <a:t>9/4/2024</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4DCB4D3-6C28-4AA7-A4C3-E0A5510F30BA}" type="slidenum">
              <a:rPr lang="en-US" smtClean="0"/>
              <a:t>‹#›</a:t>
            </a:fld>
            <a:endParaRPr lang="en-US"/>
          </a:p>
        </p:txBody>
      </p:sp>
    </p:spTree>
    <p:extLst>
      <p:ext uri="{BB962C8B-B14F-4D97-AF65-F5344CB8AC3E}">
        <p14:creationId xmlns:p14="http://schemas.microsoft.com/office/powerpoint/2010/main" val="4177502041"/>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jpg"/><Relationship Id="rId1" Type="http://schemas.openxmlformats.org/officeDocument/2006/relationships/slideLayout" Target="../slideLayouts/slideLayout15.xml"/><Relationship Id="rId6" Type="http://schemas.openxmlformats.org/officeDocument/2006/relationships/image" Target="../media/image24.jpg"/><Relationship Id="rId5" Type="http://schemas.openxmlformats.org/officeDocument/2006/relationships/image" Target="../media/image23.png"/><Relationship Id="rId4" Type="http://schemas.openxmlformats.org/officeDocument/2006/relationships/image" Target="../media/image22.jp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jpg"/><Relationship Id="rId2" Type="http://schemas.openxmlformats.org/officeDocument/2006/relationships/image" Target="../media/image26.png"/><Relationship Id="rId1" Type="http://schemas.openxmlformats.org/officeDocument/2006/relationships/slideLayout" Target="../slideLayouts/slideLayout15.xml"/><Relationship Id="rId6" Type="http://schemas.openxmlformats.org/officeDocument/2006/relationships/image" Target="../media/image30.jpg"/><Relationship Id="rId5" Type="http://schemas.openxmlformats.org/officeDocument/2006/relationships/image" Target="../media/image29.jp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4.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4.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1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A180D34B-7BDD-4028-A0FE-A66965C4D23C}"/>
              </a:ext>
            </a:extLst>
          </p:cNvPr>
          <p:cNvSpPr>
            <a:spLocks noGrp="1"/>
          </p:cNvSpPr>
          <p:nvPr>
            <p:ph type="title"/>
          </p:nvPr>
        </p:nvSpPr>
        <p:spPr>
          <a:xfrm>
            <a:off x="450166" y="609600"/>
            <a:ext cx="5645834" cy="2203938"/>
          </a:xfrm>
          <a:solidFill>
            <a:schemeClr val="bg1"/>
          </a:solidFill>
          <a:ln>
            <a:noFill/>
          </a:ln>
          <a:effectLst>
            <a:glow rad="63500">
              <a:schemeClr val="accent3">
                <a:satMod val="175000"/>
                <a:alpha val="40000"/>
              </a:schemeClr>
            </a:glow>
            <a:outerShdw blurRad="25400" dir="17880000">
              <a:srgbClr val="000000">
                <a:alpha val="46000"/>
              </a:srgbClr>
            </a:outerShdw>
          </a:effectLst>
        </p:spPr>
        <p:txBody>
          <a:bodyPr>
            <a:noAutofit/>
          </a:bodyPr>
          <a:lstStyle/>
          <a:p>
            <a:r>
              <a:rPr lang="en-US" sz="5400" b="1" spc="300" dirty="0">
                <a:latin typeface="Bahnschrift SemiBold SemiConden" panose="020B0502040204020203" pitchFamily="34" charset="0"/>
              </a:rPr>
              <a:t>GUI CALCULATOR </a:t>
            </a:r>
            <a:br>
              <a:rPr lang="en-US" sz="3600" b="1" spc="300" dirty="0">
                <a:latin typeface="Bahnschrift SemiBold SemiConden" panose="020B0502040204020203" pitchFamily="34" charset="0"/>
              </a:rPr>
            </a:br>
            <a:r>
              <a:rPr lang="en-US" sz="3200" b="1" spc="300" dirty="0">
                <a:latin typeface="Bahnschrift SemiBold SemiConden" panose="020B0502040204020203" pitchFamily="34" charset="0"/>
              </a:rPr>
              <a:t>Using </a:t>
            </a:r>
            <a:r>
              <a:rPr lang="en-US" sz="3200" b="1" spc="300" dirty="0" err="1">
                <a:latin typeface="Bahnschrift SemiBold SemiConden" panose="020B0502040204020203" pitchFamily="34" charset="0"/>
              </a:rPr>
              <a:t>CustomTkinter</a:t>
            </a:r>
            <a:r>
              <a:rPr lang="en-US" sz="3200" b="1" spc="300" dirty="0">
                <a:latin typeface="Bahnschrift SemiBold SemiConden" panose="020B0502040204020203" pitchFamily="34" charset="0"/>
              </a:rPr>
              <a:t> </a:t>
            </a:r>
            <a:br>
              <a:rPr lang="en-US" sz="3200" b="1" spc="300" dirty="0">
                <a:latin typeface="Bahnschrift SemiBold SemiConden" panose="020B0502040204020203" pitchFamily="34" charset="0"/>
              </a:rPr>
            </a:br>
            <a:r>
              <a:rPr lang="en-US" sz="3200" b="1" spc="300" dirty="0">
                <a:latin typeface="Bahnschrift SemiBold SemiConden" panose="020B0502040204020203" pitchFamily="34" charset="0"/>
              </a:rPr>
              <a:t>in Visual Studio Code</a:t>
            </a:r>
            <a:endParaRPr lang="en-US" sz="3600" b="1" spc="300" dirty="0">
              <a:latin typeface="Bahnschrift SemiBold SemiConden" panose="020B0502040204020203" pitchFamily="34" charset="0"/>
            </a:endParaRPr>
          </a:p>
        </p:txBody>
      </p:sp>
      <p:sp>
        <p:nvSpPr>
          <p:cNvPr id="13" name="Text Placeholder 12">
            <a:extLst>
              <a:ext uri="{FF2B5EF4-FFF2-40B4-BE49-F238E27FC236}">
                <a16:creationId xmlns:a16="http://schemas.microsoft.com/office/drawing/2014/main" id="{1F6B9F55-1B79-B125-91D3-9A92C8DB1C5A}"/>
              </a:ext>
            </a:extLst>
          </p:cNvPr>
          <p:cNvSpPr>
            <a:spLocks noGrp="1"/>
          </p:cNvSpPr>
          <p:nvPr>
            <p:ph type="body" sz="half" idx="2"/>
          </p:nvPr>
        </p:nvSpPr>
        <p:spPr>
          <a:xfrm>
            <a:off x="450166" y="2996418"/>
            <a:ext cx="5528603" cy="2794781"/>
          </a:xfrm>
          <a:effectLst>
            <a:glow rad="63500">
              <a:schemeClr val="accent3">
                <a:satMod val="175000"/>
                <a:alpha val="40000"/>
              </a:schemeClr>
            </a:glow>
            <a:outerShdw blurRad="25400" dir="17880000">
              <a:srgbClr val="000000">
                <a:alpha val="46000"/>
              </a:srgbClr>
            </a:outerShdw>
          </a:effectLst>
        </p:spPr>
        <p:txBody>
          <a:bodyPr>
            <a:normAutofit/>
          </a:bodyPr>
          <a:lstStyle/>
          <a:p>
            <a:endParaRPr lang="en-US" b="1" dirty="0"/>
          </a:p>
          <a:p>
            <a:r>
              <a:rPr lang="en-US" dirty="0">
                <a:latin typeface="Bahnschrift Light" panose="020B0502040204020203" pitchFamily="34" charset="0"/>
              </a:rPr>
              <a:t>PROJECT O1 _ NEXTHIKES INTERNSHIP PROGRAM</a:t>
            </a:r>
          </a:p>
          <a:p>
            <a:r>
              <a:rPr lang="en-US" b="1" spc="300" dirty="0">
                <a:highlight>
                  <a:srgbClr val="000000"/>
                </a:highlight>
                <a:latin typeface="Bahnschrift Light" panose="020B0502040204020203" pitchFamily="34" charset="0"/>
              </a:rPr>
              <a:t>CREATED AND PRESENTED BY:</a:t>
            </a:r>
          </a:p>
          <a:p>
            <a:r>
              <a:rPr lang="en-US" b="1" spc="300" dirty="0">
                <a:highlight>
                  <a:srgbClr val="000000"/>
                </a:highlight>
                <a:latin typeface="Bahnschrift Light" panose="020B0502040204020203" pitchFamily="34" charset="0"/>
              </a:rPr>
              <a:t>ATTIA ISHAQ</a:t>
            </a:r>
          </a:p>
          <a:p>
            <a:endParaRPr lang="en-US" b="1" dirty="0">
              <a:latin typeface="Bahnschrift Light" panose="020B0502040204020203" pitchFamily="34" charset="0"/>
            </a:endParaRPr>
          </a:p>
          <a:p>
            <a:r>
              <a:rPr lang="en-US" dirty="0">
                <a:latin typeface="Bahnschrift Light" panose="020B0502040204020203" pitchFamily="34" charset="0"/>
              </a:rPr>
              <a:t>LIBRARY USED:</a:t>
            </a:r>
          </a:p>
          <a:p>
            <a:r>
              <a:rPr lang="en-US" dirty="0">
                <a:latin typeface="Bahnschrift Light" panose="020B0502040204020203" pitchFamily="34" charset="0"/>
              </a:rPr>
              <a:t>1- Custom </a:t>
            </a:r>
            <a:r>
              <a:rPr lang="en-US" dirty="0" err="1">
                <a:latin typeface="Bahnschrift Light" panose="020B0502040204020203" pitchFamily="34" charset="0"/>
              </a:rPr>
              <a:t>Tkinter</a:t>
            </a:r>
            <a:endParaRPr lang="en-US" dirty="0">
              <a:latin typeface="Bahnschrift Light" panose="020B0502040204020203" pitchFamily="34" charset="0"/>
            </a:endParaRPr>
          </a:p>
        </p:txBody>
      </p:sp>
      <p:pic>
        <p:nvPicPr>
          <p:cNvPr id="19" name="Picture 18">
            <a:extLst>
              <a:ext uri="{FF2B5EF4-FFF2-40B4-BE49-F238E27FC236}">
                <a16:creationId xmlns:a16="http://schemas.microsoft.com/office/drawing/2014/main" id="{DEA8F1D5-0F3A-FF43-CA44-D6EE95EFA880}"/>
              </a:ext>
            </a:extLst>
          </p:cNvPr>
          <p:cNvPicPr>
            <a:picLocks noChangeAspect="1"/>
          </p:cNvPicPr>
          <p:nvPr/>
        </p:nvPicPr>
        <p:blipFill>
          <a:blip r:embed="rId2"/>
          <a:stretch>
            <a:fillRect/>
          </a:stretch>
        </p:blipFill>
        <p:spPr>
          <a:xfrm>
            <a:off x="6213233" y="609600"/>
            <a:ext cx="4944419" cy="5218264"/>
          </a:xfrm>
          <a:prstGeom prst="rect">
            <a:avLst/>
          </a:prstGeom>
        </p:spPr>
      </p:pic>
    </p:spTree>
    <p:extLst>
      <p:ext uri="{BB962C8B-B14F-4D97-AF65-F5344CB8AC3E}">
        <p14:creationId xmlns:p14="http://schemas.microsoft.com/office/powerpoint/2010/main" val="2695196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23438B-5032-668C-D028-96A7229513B2}"/>
              </a:ext>
            </a:extLst>
          </p:cNvPr>
          <p:cNvSpPr>
            <a:spLocks noGrp="1"/>
          </p:cNvSpPr>
          <p:nvPr>
            <p:ph type="title"/>
          </p:nvPr>
        </p:nvSpPr>
        <p:spPr/>
        <p:txBody>
          <a:bodyPr>
            <a:normAutofit/>
          </a:bodyPr>
          <a:lstStyle/>
          <a:p>
            <a:r>
              <a:rPr lang="en-US" b="1" dirty="0">
                <a:latin typeface="Bahnschrift SemiBold SemiConden" panose="020B0502040204020203" pitchFamily="34" charset="0"/>
              </a:rPr>
              <a:t>4. Trigonometric and Logarithmic Functionality</a:t>
            </a:r>
            <a:endParaRPr lang="en-US" dirty="0">
              <a:latin typeface="Bahnschrift SemiBold SemiConden" panose="020B0502040204020203" pitchFamily="34" charset="0"/>
            </a:endParaRPr>
          </a:p>
        </p:txBody>
      </p:sp>
      <p:sp>
        <p:nvSpPr>
          <p:cNvPr id="5" name="Text Placeholder 4">
            <a:extLst>
              <a:ext uri="{FF2B5EF4-FFF2-40B4-BE49-F238E27FC236}">
                <a16:creationId xmlns:a16="http://schemas.microsoft.com/office/drawing/2014/main" id="{CB9CC647-731F-2478-2D4E-7BF235B022E0}"/>
              </a:ext>
            </a:extLst>
          </p:cNvPr>
          <p:cNvSpPr>
            <a:spLocks noGrp="1"/>
          </p:cNvSpPr>
          <p:nvPr>
            <p:ph type="body" idx="1"/>
          </p:nvPr>
        </p:nvSpPr>
        <p:spPr/>
        <p:txBody>
          <a:bodyPr/>
          <a:lstStyle/>
          <a:p>
            <a:r>
              <a:rPr lang="en-US" sz="3200" spc="-300" dirty="0">
                <a:solidFill>
                  <a:schemeClr val="tx2"/>
                </a:solidFill>
                <a:latin typeface="Bahnschrift SemiBold SemiConden" panose="020B0502040204020203" pitchFamily="34" charset="0"/>
                <a:ea typeface="+mj-ea"/>
              </a:rPr>
              <a:t>EXPONENTIAL  FUNC.</a:t>
            </a:r>
          </a:p>
        </p:txBody>
      </p:sp>
      <p:sp>
        <p:nvSpPr>
          <p:cNvPr id="19" name="Text Placeholder 18">
            <a:extLst>
              <a:ext uri="{FF2B5EF4-FFF2-40B4-BE49-F238E27FC236}">
                <a16:creationId xmlns:a16="http://schemas.microsoft.com/office/drawing/2014/main" id="{995B8746-D1A5-1422-F5C4-450A38FA81A8}"/>
              </a:ext>
            </a:extLst>
          </p:cNvPr>
          <p:cNvSpPr>
            <a:spLocks noGrp="1"/>
          </p:cNvSpPr>
          <p:nvPr>
            <p:ph type="body" sz="half" idx="18"/>
          </p:nvPr>
        </p:nvSpPr>
        <p:spPr/>
        <p:txBody>
          <a:bodyPr/>
          <a:lstStyle/>
          <a:p>
            <a:endParaRPr lang="en-US" dirty="0"/>
          </a:p>
        </p:txBody>
      </p:sp>
      <p:sp>
        <p:nvSpPr>
          <p:cNvPr id="6" name="Text Placeholder 5">
            <a:extLst>
              <a:ext uri="{FF2B5EF4-FFF2-40B4-BE49-F238E27FC236}">
                <a16:creationId xmlns:a16="http://schemas.microsoft.com/office/drawing/2014/main" id="{62818CD6-3DF9-3DC7-5AFB-5459A56B5696}"/>
              </a:ext>
            </a:extLst>
          </p:cNvPr>
          <p:cNvSpPr>
            <a:spLocks noGrp="1"/>
          </p:cNvSpPr>
          <p:nvPr>
            <p:ph type="body" sz="quarter" idx="3"/>
          </p:nvPr>
        </p:nvSpPr>
        <p:spPr/>
        <p:txBody>
          <a:bodyPr/>
          <a:lstStyle/>
          <a:p>
            <a:r>
              <a:rPr lang="en-US" sz="3200" spc="-300" dirty="0">
                <a:solidFill>
                  <a:schemeClr val="tx2"/>
                </a:solidFill>
                <a:latin typeface="Bahnschrift SemiBold SemiConden" panose="020B0502040204020203" pitchFamily="34" charset="0"/>
                <a:ea typeface="+mj-ea"/>
              </a:rPr>
              <a:t>SQUARE ROOT</a:t>
            </a:r>
          </a:p>
        </p:txBody>
      </p:sp>
      <p:sp>
        <p:nvSpPr>
          <p:cNvPr id="21" name="Text Placeholder 20">
            <a:extLst>
              <a:ext uri="{FF2B5EF4-FFF2-40B4-BE49-F238E27FC236}">
                <a16:creationId xmlns:a16="http://schemas.microsoft.com/office/drawing/2014/main" id="{27908B70-606F-027B-0120-D22998C73559}"/>
              </a:ext>
            </a:extLst>
          </p:cNvPr>
          <p:cNvSpPr>
            <a:spLocks noGrp="1"/>
          </p:cNvSpPr>
          <p:nvPr>
            <p:ph type="body" sz="half" idx="19"/>
          </p:nvPr>
        </p:nvSpPr>
        <p:spPr/>
        <p:txBody>
          <a:bodyPr/>
          <a:lstStyle/>
          <a:p>
            <a:endParaRPr lang="en-US" dirty="0"/>
          </a:p>
        </p:txBody>
      </p:sp>
      <p:sp>
        <p:nvSpPr>
          <p:cNvPr id="7" name="Text Placeholder 6">
            <a:extLst>
              <a:ext uri="{FF2B5EF4-FFF2-40B4-BE49-F238E27FC236}">
                <a16:creationId xmlns:a16="http://schemas.microsoft.com/office/drawing/2014/main" id="{AEC03434-6F14-50E3-C00E-8962E8CF7A1E}"/>
              </a:ext>
            </a:extLst>
          </p:cNvPr>
          <p:cNvSpPr>
            <a:spLocks noGrp="1"/>
          </p:cNvSpPr>
          <p:nvPr>
            <p:ph type="body" sz="quarter" idx="13"/>
          </p:nvPr>
        </p:nvSpPr>
        <p:spPr/>
        <p:txBody>
          <a:bodyPr/>
          <a:lstStyle/>
          <a:p>
            <a:r>
              <a:rPr lang="en-US" sz="3200" spc="-300" dirty="0">
                <a:solidFill>
                  <a:schemeClr val="tx2"/>
                </a:solidFill>
                <a:latin typeface="Bahnschrift SemiBold SemiConden" panose="020B0502040204020203" pitchFamily="34" charset="0"/>
                <a:ea typeface="+mj-ea"/>
              </a:rPr>
              <a:t>CUBE ROOT</a:t>
            </a:r>
          </a:p>
        </p:txBody>
      </p:sp>
      <p:sp>
        <p:nvSpPr>
          <p:cNvPr id="22" name="Text Placeholder 21">
            <a:extLst>
              <a:ext uri="{FF2B5EF4-FFF2-40B4-BE49-F238E27FC236}">
                <a16:creationId xmlns:a16="http://schemas.microsoft.com/office/drawing/2014/main" id="{0973EC00-CFE4-CB8A-38E8-206DA3A25E35}"/>
              </a:ext>
            </a:extLst>
          </p:cNvPr>
          <p:cNvSpPr>
            <a:spLocks noGrp="1"/>
          </p:cNvSpPr>
          <p:nvPr>
            <p:ph type="body" sz="half" idx="20"/>
          </p:nvPr>
        </p:nvSpPr>
        <p:spPr/>
        <p:txBody>
          <a:bodyPr/>
          <a:lstStyle/>
          <a:p>
            <a:endParaRPr lang="en-US" dirty="0"/>
          </a:p>
        </p:txBody>
      </p:sp>
      <p:pic>
        <p:nvPicPr>
          <p:cNvPr id="3" name="Picture 2">
            <a:extLst>
              <a:ext uri="{FF2B5EF4-FFF2-40B4-BE49-F238E27FC236}">
                <a16:creationId xmlns:a16="http://schemas.microsoft.com/office/drawing/2014/main" id="{F0DA71A1-AC5F-9E3B-95D6-C699913E2B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442" y="1420369"/>
            <a:ext cx="3290460" cy="2483737"/>
          </a:xfrm>
          <a:prstGeom prst="rect">
            <a:avLst/>
          </a:prstGeom>
        </p:spPr>
      </p:pic>
      <p:pic>
        <p:nvPicPr>
          <p:cNvPr id="9" name="Picture 8">
            <a:extLst>
              <a:ext uri="{FF2B5EF4-FFF2-40B4-BE49-F238E27FC236}">
                <a16:creationId xmlns:a16="http://schemas.microsoft.com/office/drawing/2014/main" id="{745E1800-76C9-ED45-1263-794C96E697DB}"/>
              </a:ext>
            </a:extLst>
          </p:cNvPr>
          <p:cNvPicPr>
            <a:picLocks noChangeAspect="1"/>
          </p:cNvPicPr>
          <p:nvPr/>
        </p:nvPicPr>
        <p:blipFill>
          <a:blip r:embed="rId3"/>
          <a:stretch>
            <a:fillRect/>
          </a:stretch>
        </p:blipFill>
        <p:spPr>
          <a:xfrm>
            <a:off x="912442" y="4480365"/>
            <a:ext cx="3290460" cy="1771897"/>
          </a:xfrm>
          <a:prstGeom prst="rect">
            <a:avLst/>
          </a:prstGeom>
        </p:spPr>
      </p:pic>
      <p:pic>
        <p:nvPicPr>
          <p:cNvPr id="11" name="Picture 10">
            <a:extLst>
              <a:ext uri="{FF2B5EF4-FFF2-40B4-BE49-F238E27FC236}">
                <a16:creationId xmlns:a16="http://schemas.microsoft.com/office/drawing/2014/main" id="{01B146CF-FCDB-9EF4-0870-03ECBBD6B3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7579" y="1420369"/>
            <a:ext cx="3290460" cy="2483737"/>
          </a:xfrm>
          <a:prstGeom prst="rect">
            <a:avLst/>
          </a:prstGeom>
        </p:spPr>
      </p:pic>
      <p:pic>
        <p:nvPicPr>
          <p:cNvPr id="13" name="Picture 12">
            <a:extLst>
              <a:ext uri="{FF2B5EF4-FFF2-40B4-BE49-F238E27FC236}">
                <a16:creationId xmlns:a16="http://schemas.microsoft.com/office/drawing/2014/main" id="{84824E4C-271C-0767-E77E-ADC1A00A5A83}"/>
              </a:ext>
            </a:extLst>
          </p:cNvPr>
          <p:cNvPicPr>
            <a:picLocks noChangeAspect="1"/>
          </p:cNvPicPr>
          <p:nvPr/>
        </p:nvPicPr>
        <p:blipFill>
          <a:blip r:embed="rId5"/>
          <a:stretch>
            <a:fillRect/>
          </a:stretch>
        </p:blipFill>
        <p:spPr>
          <a:xfrm>
            <a:off x="4436902" y="4476503"/>
            <a:ext cx="3307546" cy="1771897"/>
          </a:xfrm>
          <a:prstGeom prst="rect">
            <a:avLst/>
          </a:prstGeom>
        </p:spPr>
      </p:pic>
      <p:pic>
        <p:nvPicPr>
          <p:cNvPr id="15" name="Picture 14">
            <a:extLst>
              <a:ext uri="{FF2B5EF4-FFF2-40B4-BE49-F238E27FC236}">
                <a16:creationId xmlns:a16="http://schemas.microsoft.com/office/drawing/2014/main" id="{FDF50E9A-AB88-899D-DF21-AD0D73B89D7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82350" y="1420369"/>
            <a:ext cx="3285206" cy="2483737"/>
          </a:xfrm>
          <a:prstGeom prst="rect">
            <a:avLst/>
          </a:prstGeom>
        </p:spPr>
      </p:pic>
      <p:pic>
        <p:nvPicPr>
          <p:cNvPr id="17" name="Picture 16">
            <a:extLst>
              <a:ext uri="{FF2B5EF4-FFF2-40B4-BE49-F238E27FC236}">
                <a16:creationId xmlns:a16="http://schemas.microsoft.com/office/drawing/2014/main" id="{5398C752-B64F-5E8D-DCC1-F65203AB5AA7}"/>
              </a:ext>
            </a:extLst>
          </p:cNvPr>
          <p:cNvPicPr>
            <a:picLocks noChangeAspect="1"/>
          </p:cNvPicPr>
          <p:nvPr/>
        </p:nvPicPr>
        <p:blipFill>
          <a:blip r:embed="rId7"/>
          <a:stretch>
            <a:fillRect/>
          </a:stretch>
        </p:blipFill>
        <p:spPr>
          <a:xfrm>
            <a:off x="7971781" y="4476503"/>
            <a:ext cx="3295775" cy="1771897"/>
          </a:xfrm>
          <a:prstGeom prst="rect">
            <a:avLst/>
          </a:prstGeom>
        </p:spPr>
      </p:pic>
    </p:spTree>
    <p:extLst>
      <p:ext uri="{BB962C8B-B14F-4D97-AF65-F5344CB8AC3E}">
        <p14:creationId xmlns:p14="http://schemas.microsoft.com/office/powerpoint/2010/main" val="526245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23438B-5032-668C-D028-96A7229513B2}"/>
              </a:ext>
            </a:extLst>
          </p:cNvPr>
          <p:cNvSpPr>
            <a:spLocks noGrp="1"/>
          </p:cNvSpPr>
          <p:nvPr>
            <p:ph type="title"/>
          </p:nvPr>
        </p:nvSpPr>
        <p:spPr/>
        <p:txBody>
          <a:bodyPr>
            <a:normAutofit/>
          </a:bodyPr>
          <a:lstStyle/>
          <a:p>
            <a:r>
              <a:rPr lang="en-US" b="1" dirty="0">
                <a:latin typeface="Bahnschrift SemiBold SemiConden" panose="020B0502040204020203" pitchFamily="34" charset="0"/>
              </a:rPr>
              <a:t>4. Trigonometric and Logarithmic Functionality</a:t>
            </a:r>
            <a:endParaRPr lang="en-US" dirty="0">
              <a:latin typeface="Bahnschrift SemiBold SemiConden" panose="020B0502040204020203" pitchFamily="34" charset="0"/>
            </a:endParaRPr>
          </a:p>
        </p:txBody>
      </p:sp>
      <p:sp>
        <p:nvSpPr>
          <p:cNvPr id="5" name="Text Placeholder 4">
            <a:extLst>
              <a:ext uri="{FF2B5EF4-FFF2-40B4-BE49-F238E27FC236}">
                <a16:creationId xmlns:a16="http://schemas.microsoft.com/office/drawing/2014/main" id="{CB9CC647-731F-2478-2D4E-7BF235B022E0}"/>
              </a:ext>
            </a:extLst>
          </p:cNvPr>
          <p:cNvSpPr>
            <a:spLocks noGrp="1"/>
          </p:cNvSpPr>
          <p:nvPr>
            <p:ph type="body" idx="1"/>
          </p:nvPr>
        </p:nvSpPr>
        <p:spPr/>
        <p:txBody>
          <a:bodyPr/>
          <a:lstStyle/>
          <a:p>
            <a:r>
              <a:rPr lang="en-US" sz="3200" spc="-300" dirty="0">
                <a:solidFill>
                  <a:schemeClr val="tx2"/>
                </a:solidFill>
                <a:latin typeface="Bahnschrift SemiBold SemiConden" panose="020B0502040204020203" pitchFamily="34" charset="0"/>
                <a:ea typeface="+mj-ea"/>
              </a:rPr>
              <a:t>SINE  FUNC.</a:t>
            </a:r>
          </a:p>
        </p:txBody>
      </p:sp>
      <p:sp>
        <p:nvSpPr>
          <p:cNvPr id="19" name="Text Placeholder 18">
            <a:extLst>
              <a:ext uri="{FF2B5EF4-FFF2-40B4-BE49-F238E27FC236}">
                <a16:creationId xmlns:a16="http://schemas.microsoft.com/office/drawing/2014/main" id="{995B8746-D1A5-1422-F5C4-450A38FA81A8}"/>
              </a:ext>
            </a:extLst>
          </p:cNvPr>
          <p:cNvSpPr>
            <a:spLocks noGrp="1"/>
          </p:cNvSpPr>
          <p:nvPr>
            <p:ph type="body" sz="half" idx="18"/>
          </p:nvPr>
        </p:nvSpPr>
        <p:spPr/>
        <p:txBody>
          <a:bodyPr/>
          <a:lstStyle/>
          <a:p>
            <a:endParaRPr lang="en-US" dirty="0"/>
          </a:p>
        </p:txBody>
      </p:sp>
      <p:sp>
        <p:nvSpPr>
          <p:cNvPr id="6" name="Text Placeholder 5">
            <a:extLst>
              <a:ext uri="{FF2B5EF4-FFF2-40B4-BE49-F238E27FC236}">
                <a16:creationId xmlns:a16="http://schemas.microsoft.com/office/drawing/2014/main" id="{62818CD6-3DF9-3DC7-5AFB-5459A56B5696}"/>
              </a:ext>
            </a:extLst>
          </p:cNvPr>
          <p:cNvSpPr>
            <a:spLocks noGrp="1"/>
          </p:cNvSpPr>
          <p:nvPr>
            <p:ph type="body" sz="quarter" idx="3"/>
          </p:nvPr>
        </p:nvSpPr>
        <p:spPr/>
        <p:txBody>
          <a:bodyPr/>
          <a:lstStyle/>
          <a:p>
            <a:r>
              <a:rPr lang="en-US" sz="3200" spc="-300" dirty="0">
                <a:solidFill>
                  <a:schemeClr val="tx2"/>
                </a:solidFill>
                <a:latin typeface="Bahnschrift SemiBold SemiConden" panose="020B0502040204020203" pitchFamily="34" charset="0"/>
                <a:ea typeface="+mj-ea"/>
              </a:rPr>
              <a:t>TANGENT  FUNC.</a:t>
            </a:r>
          </a:p>
        </p:txBody>
      </p:sp>
      <p:sp>
        <p:nvSpPr>
          <p:cNvPr id="21" name="Text Placeholder 20">
            <a:extLst>
              <a:ext uri="{FF2B5EF4-FFF2-40B4-BE49-F238E27FC236}">
                <a16:creationId xmlns:a16="http://schemas.microsoft.com/office/drawing/2014/main" id="{27908B70-606F-027B-0120-D22998C73559}"/>
              </a:ext>
            </a:extLst>
          </p:cNvPr>
          <p:cNvSpPr>
            <a:spLocks noGrp="1"/>
          </p:cNvSpPr>
          <p:nvPr>
            <p:ph type="body" sz="half" idx="19"/>
          </p:nvPr>
        </p:nvSpPr>
        <p:spPr/>
        <p:txBody>
          <a:bodyPr/>
          <a:lstStyle/>
          <a:p>
            <a:endParaRPr lang="en-US" dirty="0"/>
          </a:p>
        </p:txBody>
      </p:sp>
      <p:sp>
        <p:nvSpPr>
          <p:cNvPr id="7" name="Text Placeholder 6">
            <a:extLst>
              <a:ext uri="{FF2B5EF4-FFF2-40B4-BE49-F238E27FC236}">
                <a16:creationId xmlns:a16="http://schemas.microsoft.com/office/drawing/2014/main" id="{AEC03434-6F14-50E3-C00E-8962E8CF7A1E}"/>
              </a:ext>
            </a:extLst>
          </p:cNvPr>
          <p:cNvSpPr>
            <a:spLocks noGrp="1"/>
          </p:cNvSpPr>
          <p:nvPr>
            <p:ph type="body" sz="quarter" idx="13"/>
          </p:nvPr>
        </p:nvSpPr>
        <p:spPr/>
        <p:txBody>
          <a:bodyPr/>
          <a:lstStyle/>
          <a:p>
            <a:r>
              <a:rPr lang="en-US" sz="3200" spc="-300" dirty="0">
                <a:solidFill>
                  <a:schemeClr val="tx2"/>
                </a:solidFill>
                <a:latin typeface="Bahnschrift SemiBold SemiConden" panose="020B0502040204020203" pitchFamily="34" charset="0"/>
                <a:ea typeface="+mj-ea"/>
              </a:rPr>
              <a:t>LOGARITHM B2 FUNC.</a:t>
            </a:r>
          </a:p>
        </p:txBody>
      </p:sp>
      <p:sp>
        <p:nvSpPr>
          <p:cNvPr id="22" name="Text Placeholder 21">
            <a:extLst>
              <a:ext uri="{FF2B5EF4-FFF2-40B4-BE49-F238E27FC236}">
                <a16:creationId xmlns:a16="http://schemas.microsoft.com/office/drawing/2014/main" id="{0973EC00-CFE4-CB8A-38E8-206DA3A25E35}"/>
              </a:ext>
            </a:extLst>
          </p:cNvPr>
          <p:cNvSpPr>
            <a:spLocks noGrp="1"/>
          </p:cNvSpPr>
          <p:nvPr>
            <p:ph type="body" sz="half" idx="20"/>
          </p:nvPr>
        </p:nvSpPr>
        <p:spPr/>
        <p:txBody>
          <a:bodyPr/>
          <a:lstStyle/>
          <a:p>
            <a:endParaRPr lang="en-US" dirty="0"/>
          </a:p>
        </p:txBody>
      </p:sp>
      <p:pic>
        <p:nvPicPr>
          <p:cNvPr id="13" name="Picture 12">
            <a:extLst>
              <a:ext uri="{FF2B5EF4-FFF2-40B4-BE49-F238E27FC236}">
                <a16:creationId xmlns:a16="http://schemas.microsoft.com/office/drawing/2014/main" id="{C36B586E-C10C-933C-1904-ABF310B7949F}"/>
              </a:ext>
            </a:extLst>
          </p:cNvPr>
          <p:cNvPicPr>
            <a:picLocks noChangeAspect="1"/>
          </p:cNvPicPr>
          <p:nvPr/>
        </p:nvPicPr>
        <p:blipFill>
          <a:blip r:embed="rId2"/>
          <a:stretch>
            <a:fillRect/>
          </a:stretch>
        </p:blipFill>
        <p:spPr>
          <a:xfrm>
            <a:off x="4442663" y="4480365"/>
            <a:ext cx="3299756" cy="1752845"/>
          </a:xfrm>
          <a:prstGeom prst="rect">
            <a:avLst/>
          </a:prstGeom>
        </p:spPr>
      </p:pic>
      <p:pic>
        <p:nvPicPr>
          <p:cNvPr id="15" name="Picture 14">
            <a:extLst>
              <a:ext uri="{FF2B5EF4-FFF2-40B4-BE49-F238E27FC236}">
                <a16:creationId xmlns:a16="http://schemas.microsoft.com/office/drawing/2014/main" id="{03E2EC36-5D6F-9A0F-B36E-5CE2CCF1D6E0}"/>
              </a:ext>
            </a:extLst>
          </p:cNvPr>
          <p:cNvPicPr>
            <a:picLocks noChangeAspect="1"/>
          </p:cNvPicPr>
          <p:nvPr/>
        </p:nvPicPr>
        <p:blipFill>
          <a:blip r:embed="rId3"/>
          <a:stretch>
            <a:fillRect/>
          </a:stretch>
        </p:blipFill>
        <p:spPr>
          <a:xfrm>
            <a:off x="912442" y="4480365"/>
            <a:ext cx="3306193" cy="1752845"/>
          </a:xfrm>
          <a:prstGeom prst="rect">
            <a:avLst/>
          </a:prstGeom>
        </p:spPr>
      </p:pic>
      <p:pic>
        <p:nvPicPr>
          <p:cNvPr id="20" name="Picture 19">
            <a:extLst>
              <a:ext uri="{FF2B5EF4-FFF2-40B4-BE49-F238E27FC236}">
                <a16:creationId xmlns:a16="http://schemas.microsoft.com/office/drawing/2014/main" id="{3987CCF8-9819-CE0D-4D32-68F6B383D648}"/>
              </a:ext>
            </a:extLst>
          </p:cNvPr>
          <p:cNvPicPr>
            <a:picLocks noChangeAspect="1"/>
          </p:cNvPicPr>
          <p:nvPr/>
        </p:nvPicPr>
        <p:blipFill>
          <a:blip r:embed="rId4"/>
          <a:stretch>
            <a:fillRect/>
          </a:stretch>
        </p:blipFill>
        <p:spPr>
          <a:xfrm>
            <a:off x="7990538" y="4480365"/>
            <a:ext cx="3277018" cy="1752845"/>
          </a:xfrm>
          <a:prstGeom prst="rect">
            <a:avLst/>
          </a:prstGeom>
        </p:spPr>
      </p:pic>
      <p:pic>
        <p:nvPicPr>
          <p:cNvPr id="24" name="Picture 23">
            <a:extLst>
              <a:ext uri="{FF2B5EF4-FFF2-40B4-BE49-F238E27FC236}">
                <a16:creationId xmlns:a16="http://schemas.microsoft.com/office/drawing/2014/main" id="{F47C2900-8104-71C6-18B0-9023FB08AF1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4318" y="1477108"/>
            <a:ext cx="3268997" cy="2426998"/>
          </a:xfrm>
          <a:prstGeom prst="rect">
            <a:avLst/>
          </a:prstGeom>
        </p:spPr>
      </p:pic>
      <p:pic>
        <p:nvPicPr>
          <p:cNvPr id="26" name="Picture 25">
            <a:extLst>
              <a:ext uri="{FF2B5EF4-FFF2-40B4-BE49-F238E27FC236}">
                <a16:creationId xmlns:a16="http://schemas.microsoft.com/office/drawing/2014/main" id="{7E68F1F2-2BBA-CC09-2DA1-2063F470875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16115" y="1477109"/>
            <a:ext cx="3306193" cy="2426998"/>
          </a:xfrm>
          <a:prstGeom prst="rect">
            <a:avLst/>
          </a:prstGeom>
        </p:spPr>
      </p:pic>
      <p:pic>
        <p:nvPicPr>
          <p:cNvPr id="28" name="Picture 27">
            <a:extLst>
              <a:ext uri="{FF2B5EF4-FFF2-40B4-BE49-F238E27FC236}">
                <a16:creationId xmlns:a16="http://schemas.microsoft.com/office/drawing/2014/main" id="{AF9A860A-07B4-2167-44CE-9676DD5252A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98687" y="1477108"/>
            <a:ext cx="3268869" cy="2426998"/>
          </a:xfrm>
          <a:prstGeom prst="rect">
            <a:avLst/>
          </a:prstGeom>
        </p:spPr>
      </p:pic>
    </p:spTree>
    <p:extLst>
      <p:ext uri="{BB962C8B-B14F-4D97-AF65-F5344CB8AC3E}">
        <p14:creationId xmlns:p14="http://schemas.microsoft.com/office/powerpoint/2010/main" val="2903557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9E701-881F-19C4-FBCA-2F48D5C2723C}"/>
              </a:ext>
            </a:extLst>
          </p:cNvPr>
          <p:cNvSpPr>
            <a:spLocks noGrp="1"/>
          </p:cNvSpPr>
          <p:nvPr>
            <p:ph type="title"/>
          </p:nvPr>
        </p:nvSpPr>
        <p:spPr/>
        <p:txBody>
          <a:bodyPr/>
          <a:lstStyle/>
          <a:p>
            <a:r>
              <a:rPr lang="en-US" spc="300" dirty="0">
                <a:latin typeface="Bahnschrift SemiBold SemiConden" panose="020B0502040204020203" pitchFamily="34" charset="0"/>
              </a:rPr>
              <a:t>CONCLUSION</a:t>
            </a:r>
          </a:p>
        </p:txBody>
      </p:sp>
      <p:sp>
        <p:nvSpPr>
          <p:cNvPr id="3" name="Content Placeholder 2">
            <a:extLst>
              <a:ext uri="{FF2B5EF4-FFF2-40B4-BE49-F238E27FC236}">
                <a16:creationId xmlns:a16="http://schemas.microsoft.com/office/drawing/2014/main" id="{C8ACAB8E-D4BD-BADA-E4E1-650FEF7B9B90}"/>
              </a:ext>
            </a:extLst>
          </p:cNvPr>
          <p:cNvSpPr>
            <a:spLocks noGrp="1"/>
          </p:cNvSpPr>
          <p:nvPr>
            <p:ph idx="1"/>
          </p:nvPr>
        </p:nvSpPr>
        <p:spPr/>
        <p:txBody>
          <a:bodyPr>
            <a:normAutofit/>
          </a:bodyPr>
          <a:lstStyle/>
          <a:p>
            <a:pPr marL="36900" indent="0">
              <a:buNone/>
            </a:pPr>
            <a:r>
              <a:rPr lang="en-US" b="1" dirty="0">
                <a:latin typeface="Bahnschrift Light" panose="020B0502040204020203" pitchFamily="34" charset="0"/>
              </a:rPr>
              <a:t>This GUI Calculator project showcases the effective use of </a:t>
            </a:r>
            <a:r>
              <a:rPr lang="en-US" b="1" dirty="0" err="1">
                <a:latin typeface="Bahnschrift Light" panose="020B0502040204020203" pitchFamily="34" charset="0"/>
              </a:rPr>
              <a:t>CustomTkinter</a:t>
            </a:r>
            <a:r>
              <a:rPr lang="en-US" b="1" dirty="0">
                <a:latin typeface="Bahnschrift Light" panose="020B0502040204020203" pitchFamily="34" charset="0"/>
              </a:rPr>
              <a:t> to create a user-friendly and visually appealing application. By integrating basic arithmetic functions with advanced trigonometric and logarithmic operations, the calculator caters to both basic and advanced user requirements. The polished design and intuitive interface guarantee ease of use, rendering it a practical tool for everyday calculations.</a:t>
            </a:r>
          </a:p>
          <a:p>
            <a:r>
              <a:rPr lang="en-US" b="1" dirty="0">
                <a:latin typeface="Bahnschrift Light" panose="020B0502040204020203" pitchFamily="34" charset="0"/>
              </a:rPr>
              <a:t>Key Takeaways:</a:t>
            </a:r>
          </a:p>
          <a:p>
            <a:pPr lvl="1">
              <a:buFont typeface="Courier New" panose="02070309020205020404" pitchFamily="49" charset="0"/>
              <a:buChar char="o"/>
            </a:pPr>
            <a:r>
              <a:rPr lang="en-US" b="1" u="sng" dirty="0">
                <a:latin typeface="Bahnschrift Light" panose="020B0502040204020203" pitchFamily="34" charset="0"/>
              </a:rPr>
              <a:t>Versatility: </a:t>
            </a:r>
          </a:p>
          <a:p>
            <a:pPr marL="450000" lvl="1" indent="0">
              <a:buNone/>
            </a:pPr>
            <a:r>
              <a:rPr lang="en-US" b="1" dirty="0">
                <a:latin typeface="Bahnschrift Light" panose="020B0502040204020203" pitchFamily="34" charset="0"/>
              </a:rPr>
              <a:t>Supports both basic and advanced mathematical functions.</a:t>
            </a:r>
          </a:p>
          <a:p>
            <a:pPr lvl="1">
              <a:buFont typeface="Courier New" panose="02070309020205020404" pitchFamily="49" charset="0"/>
              <a:buChar char="o"/>
            </a:pPr>
            <a:r>
              <a:rPr lang="en-US" b="1" u="sng" dirty="0">
                <a:latin typeface="Bahnschrift Light" panose="020B0502040204020203" pitchFamily="34" charset="0"/>
              </a:rPr>
              <a:t>Modern Design:</a:t>
            </a:r>
          </a:p>
          <a:p>
            <a:pPr marL="450000" lvl="1" indent="0">
              <a:buNone/>
            </a:pPr>
            <a:r>
              <a:rPr lang="en-US" b="1" dirty="0" err="1">
                <a:latin typeface="Bahnschrift Light" panose="020B0502040204020203" pitchFamily="34" charset="0"/>
              </a:rPr>
              <a:t>CustomTkinter</a:t>
            </a:r>
            <a:r>
              <a:rPr lang="en-US" b="1" dirty="0">
                <a:latin typeface="Bahnschrift Light" panose="020B0502040204020203" pitchFamily="34" charset="0"/>
              </a:rPr>
              <a:t> allows for a polished and customizable interface.</a:t>
            </a:r>
          </a:p>
        </p:txBody>
      </p:sp>
    </p:spTree>
    <p:extLst>
      <p:ext uri="{BB962C8B-B14F-4D97-AF65-F5344CB8AC3E}">
        <p14:creationId xmlns:p14="http://schemas.microsoft.com/office/powerpoint/2010/main" val="438782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8EFCDD-439F-88D3-7D44-D8BE044E98A6}"/>
              </a:ext>
            </a:extLst>
          </p:cNvPr>
          <p:cNvSpPr>
            <a:spLocks noGrp="1"/>
          </p:cNvSpPr>
          <p:nvPr>
            <p:ph type="ctrTitle"/>
          </p:nvPr>
        </p:nvSpPr>
        <p:spPr>
          <a:xfrm>
            <a:off x="1375983" y="849601"/>
            <a:ext cx="9440034" cy="875186"/>
          </a:xfrm>
        </p:spPr>
        <p:txBody>
          <a:bodyPr>
            <a:normAutofit fontScale="90000"/>
          </a:bodyPr>
          <a:lstStyle/>
          <a:p>
            <a:r>
              <a:rPr lang="en-US" spc="300" dirty="0">
                <a:latin typeface="Bahnschrift SemiBold SemiConden" panose="020B0502040204020203" pitchFamily="34" charset="0"/>
              </a:rPr>
              <a:t>INTRODUCTION</a:t>
            </a:r>
          </a:p>
        </p:txBody>
      </p:sp>
      <p:sp>
        <p:nvSpPr>
          <p:cNvPr id="6" name="Subtitle 5">
            <a:extLst>
              <a:ext uri="{FF2B5EF4-FFF2-40B4-BE49-F238E27FC236}">
                <a16:creationId xmlns:a16="http://schemas.microsoft.com/office/drawing/2014/main" id="{5C670E30-DB98-8CBA-E13B-1DFBBF559FD9}"/>
              </a:ext>
            </a:extLst>
          </p:cNvPr>
          <p:cNvSpPr>
            <a:spLocks noGrp="1"/>
          </p:cNvSpPr>
          <p:nvPr>
            <p:ph type="subTitle" idx="1"/>
          </p:nvPr>
        </p:nvSpPr>
        <p:spPr>
          <a:xfrm>
            <a:off x="1375983" y="1885071"/>
            <a:ext cx="9440034" cy="3798277"/>
          </a:xfrm>
        </p:spPr>
        <p:txBody>
          <a:bodyPr>
            <a:normAutofit/>
          </a:bodyPr>
          <a:lstStyle/>
          <a:p>
            <a:endParaRPr lang="en-US" b="1" u="sng" dirty="0">
              <a:latin typeface="Bahnschrift Light" panose="020B0502040204020203" pitchFamily="34" charset="0"/>
            </a:endParaRPr>
          </a:p>
          <a:p>
            <a:r>
              <a:rPr lang="en-US" b="1" u="sng" dirty="0">
                <a:latin typeface="Bahnschrift Light" panose="020B0502040204020203" pitchFamily="34" charset="0"/>
              </a:rPr>
              <a:t>GUI Calculator Using </a:t>
            </a:r>
            <a:r>
              <a:rPr lang="en-US" b="1" u="sng" dirty="0" err="1">
                <a:latin typeface="Bahnschrift Light" panose="020B0502040204020203" pitchFamily="34" charset="0"/>
              </a:rPr>
              <a:t>CustomTkinter</a:t>
            </a:r>
            <a:r>
              <a:rPr lang="en-US" b="1" u="sng" dirty="0">
                <a:latin typeface="Bahnschrift Light" panose="020B0502040204020203" pitchFamily="34" charset="0"/>
              </a:rPr>
              <a:t> in Visual Studio Code</a:t>
            </a:r>
          </a:p>
          <a:p>
            <a:endParaRPr lang="en-US" b="1" u="sng" dirty="0">
              <a:latin typeface="Bahnschrift Light" panose="020B0502040204020203" pitchFamily="34" charset="0"/>
            </a:endParaRPr>
          </a:p>
          <a:p>
            <a:r>
              <a:rPr lang="en-US" dirty="0">
                <a:latin typeface="Bahnschrift Light" panose="020B0502040204020203" pitchFamily="34" charset="0"/>
              </a:rPr>
              <a:t>This project showcases a </a:t>
            </a:r>
            <a:r>
              <a:rPr lang="en-US" b="1" dirty="0">
                <a:latin typeface="Bahnschrift Light" panose="020B0502040204020203" pitchFamily="34" charset="0"/>
              </a:rPr>
              <a:t>Graphical User Interface (GUI) Calculator</a:t>
            </a:r>
            <a:r>
              <a:rPr lang="en-US" dirty="0">
                <a:latin typeface="Bahnschrift Light" panose="020B0502040204020203" pitchFamily="34" charset="0"/>
              </a:rPr>
              <a:t> developed using </a:t>
            </a:r>
            <a:r>
              <a:rPr lang="en-US" b="1" dirty="0" err="1">
                <a:latin typeface="Bahnschrift Light" panose="020B0502040204020203" pitchFamily="34" charset="0"/>
              </a:rPr>
              <a:t>CustomTkinter</a:t>
            </a:r>
            <a:r>
              <a:rPr lang="en-US" dirty="0">
                <a:latin typeface="Bahnschrift Light" panose="020B0502040204020203" pitchFamily="34" charset="0"/>
              </a:rPr>
              <a:t> in Visual Studio Code. The calculator is designed with a modern and user-friendly interface, with more features integrated through </a:t>
            </a:r>
            <a:r>
              <a:rPr lang="en-US" dirty="0" err="1">
                <a:latin typeface="Bahnschrift Light" panose="020B0502040204020203" pitchFamily="34" charset="0"/>
              </a:rPr>
              <a:t>CustomTkinter</a:t>
            </a:r>
            <a:r>
              <a:rPr lang="en-US" dirty="0">
                <a:latin typeface="Bahnschrift Light" panose="020B0502040204020203" pitchFamily="34" charset="0"/>
              </a:rPr>
              <a:t> which is an advanced </a:t>
            </a:r>
            <a:r>
              <a:rPr lang="en-US" dirty="0" err="1">
                <a:latin typeface="Bahnschrift Light" panose="020B0502040204020203" pitchFamily="34" charset="0"/>
              </a:rPr>
              <a:t>Tkinter</a:t>
            </a:r>
            <a:r>
              <a:rPr lang="en-US" dirty="0">
                <a:latin typeface="Bahnschrift Light" panose="020B0502040204020203" pitchFamily="34" charset="0"/>
              </a:rPr>
              <a:t> with increased style capabilities.</a:t>
            </a:r>
          </a:p>
        </p:txBody>
      </p:sp>
    </p:spTree>
    <p:extLst>
      <p:ext uri="{BB962C8B-B14F-4D97-AF65-F5344CB8AC3E}">
        <p14:creationId xmlns:p14="http://schemas.microsoft.com/office/powerpoint/2010/main" val="1319818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9E701-881F-19C4-FBCA-2F48D5C2723C}"/>
              </a:ext>
            </a:extLst>
          </p:cNvPr>
          <p:cNvSpPr>
            <a:spLocks noGrp="1"/>
          </p:cNvSpPr>
          <p:nvPr>
            <p:ph type="title"/>
          </p:nvPr>
        </p:nvSpPr>
        <p:spPr/>
        <p:txBody>
          <a:bodyPr/>
          <a:lstStyle/>
          <a:p>
            <a:r>
              <a:rPr lang="en-US" spc="300" dirty="0">
                <a:latin typeface="Bahnschrift SemiBold SemiConden" panose="020B0502040204020203" pitchFamily="34" charset="0"/>
              </a:rPr>
              <a:t>Key Features</a:t>
            </a:r>
          </a:p>
        </p:txBody>
      </p:sp>
      <p:sp>
        <p:nvSpPr>
          <p:cNvPr id="3" name="Content Placeholder 2">
            <a:extLst>
              <a:ext uri="{FF2B5EF4-FFF2-40B4-BE49-F238E27FC236}">
                <a16:creationId xmlns:a16="http://schemas.microsoft.com/office/drawing/2014/main" id="{C8ACAB8E-D4BD-BADA-E4E1-650FEF7B9B90}"/>
              </a:ext>
            </a:extLst>
          </p:cNvPr>
          <p:cNvSpPr>
            <a:spLocks noGrp="1"/>
          </p:cNvSpPr>
          <p:nvPr>
            <p:ph idx="1"/>
          </p:nvPr>
        </p:nvSpPr>
        <p:spPr/>
        <p:txBody>
          <a:bodyPr/>
          <a:lstStyle/>
          <a:p>
            <a:r>
              <a:rPr lang="en-US" b="1" dirty="0">
                <a:latin typeface="Bahnschrift Light" panose="020B0502040204020203" pitchFamily="34" charset="0"/>
              </a:rPr>
              <a:t>User-Friendly Interface:</a:t>
            </a:r>
          </a:p>
          <a:p>
            <a:pPr lvl="1">
              <a:buFont typeface="Courier New" panose="02070309020205020404" pitchFamily="49" charset="0"/>
              <a:buChar char="o"/>
            </a:pPr>
            <a:r>
              <a:rPr lang="en-US" u="sng" dirty="0">
                <a:latin typeface="Bahnschrift Light" panose="020B0502040204020203" pitchFamily="34" charset="0"/>
              </a:rPr>
              <a:t>Clean Design: </a:t>
            </a:r>
          </a:p>
          <a:p>
            <a:pPr marL="450000" lvl="1" indent="0">
              <a:buNone/>
            </a:pPr>
            <a:r>
              <a:rPr lang="en-US" dirty="0">
                <a:latin typeface="Bahnschrift Light" panose="020B0502040204020203" pitchFamily="34" charset="0"/>
              </a:rPr>
              <a:t>Buttons are logically grouped for easy access.</a:t>
            </a:r>
          </a:p>
          <a:p>
            <a:pPr lvl="1">
              <a:buFont typeface="Courier New" panose="02070309020205020404" pitchFamily="49" charset="0"/>
              <a:buChar char="o"/>
            </a:pPr>
            <a:r>
              <a:rPr lang="en-US" u="sng" dirty="0">
                <a:latin typeface="Bahnschrift Light" panose="020B0502040204020203" pitchFamily="34" charset="0"/>
              </a:rPr>
              <a:t>Minimal Learning Curve: </a:t>
            </a:r>
          </a:p>
          <a:p>
            <a:pPr marL="450000" lvl="1" indent="0">
              <a:buNone/>
            </a:pPr>
            <a:r>
              <a:rPr lang="en-US" dirty="0">
                <a:latin typeface="Bahnschrift Light" panose="020B0502040204020203" pitchFamily="34" charset="0"/>
              </a:rPr>
              <a:t>Users do not have to read instructions on using the calculator.</a:t>
            </a:r>
          </a:p>
          <a:p>
            <a:pPr lvl="1">
              <a:buFont typeface="Courier New" panose="02070309020205020404" pitchFamily="49" charset="0"/>
              <a:buChar char="o"/>
            </a:pPr>
            <a:r>
              <a:rPr lang="en-US" u="sng" dirty="0">
                <a:latin typeface="Bahnschrift Light" panose="020B0502040204020203" pitchFamily="34" charset="0"/>
              </a:rPr>
              <a:t>User-centered: </a:t>
            </a:r>
          </a:p>
          <a:p>
            <a:pPr marL="450000" lvl="1" indent="0">
              <a:buNone/>
            </a:pPr>
            <a:r>
              <a:rPr lang="en-US" dirty="0">
                <a:latin typeface="Bahnschrift Light" panose="020B0502040204020203" pitchFamily="34" charset="0"/>
              </a:rPr>
              <a:t>It anticipates the user’s needs and, as such, is easy and plain to use.</a:t>
            </a:r>
          </a:p>
          <a:p>
            <a:pPr lvl="1">
              <a:buFont typeface="Courier New" panose="02070309020205020404" pitchFamily="49" charset="0"/>
              <a:buChar char="o"/>
            </a:pPr>
            <a:r>
              <a:rPr lang="en-US" u="sng" dirty="0">
                <a:latin typeface="Bahnschrift Light" panose="020B0502040204020203" pitchFamily="34" charset="0"/>
              </a:rPr>
              <a:t>Efficient use: </a:t>
            </a:r>
          </a:p>
          <a:p>
            <a:pPr marL="450000" lvl="1" indent="0">
              <a:buNone/>
            </a:pPr>
            <a:r>
              <a:rPr lang="en-US" dirty="0">
                <a:latin typeface="Bahnschrift Light" panose="020B0502040204020203" pitchFamily="34" charset="0"/>
              </a:rPr>
              <a:t>This means that calculations can be performed quickly and without confusion.</a:t>
            </a:r>
          </a:p>
        </p:txBody>
      </p:sp>
    </p:spTree>
    <p:extLst>
      <p:ext uri="{BB962C8B-B14F-4D97-AF65-F5344CB8AC3E}">
        <p14:creationId xmlns:p14="http://schemas.microsoft.com/office/powerpoint/2010/main" val="2947968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23438B-5032-668C-D028-96A7229513B2}"/>
              </a:ext>
            </a:extLst>
          </p:cNvPr>
          <p:cNvSpPr>
            <a:spLocks noGrp="1"/>
          </p:cNvSpPr>
          <p:nvPr>
            <p:ph type="title"/>
          </p:nvPr>
        </p:nvSpPr>
        <p:spPr/>
        <p:txBody>
          <a:bodyPr/>
          <a:lstStyle/>
          <a:p>
            <a:r>
              <a:rPr lang="en-US" b="1" spc="300" dirty="0">
                <a:latin typeface="Bahnschrift SemiBold SemiConden" panose="020B0502040204020203" pitchFamily="34" charset="0"/>
              </a:rPr>
              <a:t>1. User-Friendly Interface</a:t>
            </a:r>
            <a:endParaRPr lang="en-US" spc="300" dirty="0">
              <a:latin typeface="Bahnschrift SemiBold SemiConden" panose="020B0502040204020203" pitchFamily="34" charset="0"/>
            </a:endParaRPr>
          </a:p>
        </p:txBody>
      </p:sp>
      <p:sp>
        <p:nvSpPr>
          <p:cNvPr id="5" name="Text Placeholder 4">
            <a:extLst>
              <a:ext uri="{FF2B5EF4-FFF2-40B4-BE49-F238E27FC236}">
                <a16:creationId xmlns:a16="http://schemas.microsoft.com/office/drawing/2014/main" id="{CB9CC647-731F-2478-2D4E-7BF235B022E0}"/>
              </a:ext>
            </a:extLst>
          </p:cNvPr>
          <p:cNvSpPr>
            <a:spLocks noGrp="1"/>
          </p:cNvSpPr>
          <p:nvPr>
            <p:ph type="body" idx="1"/>
          </p:nvPr>
        </p:nvSpPr>
        <p:spPr/>
        <p:txBody>
          <a:bodyPr/>
          <a:lstStyle/>
          <a:p>
            <a:r>
              <a:rPr lang="en-US" sz="3200" spc="-300" dirty="0">
                <a:solidFill>
                  <a:schemeClr val="tx2"/>
                </a:solidFill>
                <a:latin typeface="Bahnschrift SemiBold SemiConden" panose="020B0502040204020203" pitchFamily="34" charset="0"/>
                <a:ea typeface="+mj-ea"/>
              </a:rPr>
              <a:t>MAIN</a:t>
            </a:r>
            <a:r>
              <a:rPr lang="en-US" sz="3200" b="1" spc="-300" dirty="0">
                <a:latin typeface="Bahnschrift Light" panose="020B0502040204020203" pitchFamily="34" charset="0"/>
              </a:rPr>
              <a:t> </a:t>
            </a:r>
            <a:r>
              <a:rPr lang="en-US" sz="3200" spc="-300" dirty="0">
                <a:solidFill>
                  <a:schemeClr val="tx2"/>
                </a:solidFill>
                <a:latin typeface="Bahnschrift SemiBold SemiConden" panose="020B0502040204020203" pitchFamily="34" charset="0"/>
                <a:ea typeface="+mj-ea"/>
              </a:rPr>
              <a:t>WINDOW</a:t>
            </a:r>
          </a:p>
        </p:txBody>
      </p:sp>
      <p:sp>
        <p:nvSpPr>
          <p:cNvPr id="6" name="Text Placeholder 5">
            <a:extLst>
              <a:ext uri="{FF2B5EF4-FFF2-40B4-BE49-F238E27FC236}">
                <a16:creationId xmlns:a16="http://schemas.microsoft.com/office/drawing/2014/main" id="{62818CD6-3DF9-3DC7-5AFB-5459A56B5696}"/>
              </a:ext>
            </a:extLst>
          </p:cNvPr>
          <p:cNvSpPr>
            <a:spLocks noGrp="1"/>
          </p:cNvSpPr>
          <p:nvPr>
            <p:ph type="body" sz="quarter" idx="3"/>
          </p:nvPr>
        </p:nvSpPr>
        <p:spPr/>
        <p:txBody>
          <a:bodyPr/>
          <a:lstStyle/>
          <a:p>
            <a:r>
              <a:rPr lang="en-US" sz="3200" spc="-300" dirty="0">
                <a:solidFill>
                  <a:schemeClr val="tx2"/>
                </a:solidFill>
                <a:latin typeface="Bahnschrift SemiBold SemiConden" panose="020B0502040204020203" pitchFamily="34" charset="0"/>
                <a:ea typeface="+mj-ea"/>
              </a:rPr>
              <a:t>BACKGROUND &amp; TITLE</a:t>
            </a:r>
          </a:p>
        </p:txBody>
      </p:sp>
      <p:sp>
        <p:nvSpPr>
          <p:cNvPr id="7" name="Text Placeholder 6">
            <a:extLst>
              <a:ext uri="{FF2B5EF4-FFF2-40B4-BE49-F238E27FC236}">
                <a16:creationId xmlns:a16="http://schemas.microsoft.com/office/drawing/2014/main" id="{AEC03434-6F14-50E3-C00E-8962E8CF7A1E}"/>
              </a:ext>
            </a:extLst>
          </p:cNvPr>
          <p:cNvSpPr>
            <a:spLocks noGrp="1"/>
          </p:cNvSpPr>
          <p:nvPr>
            <p:ph type="body" sz="quarter" idx="13"/>
          </p:nvPr>
        </p:nvSpPr>
        <p:spPr/>
        <p:txBody>
          <a:bodyPr/>
          <a:lstStyle/>
          <a:p>
            <a:r>
              <a:rPr lang="en-US" sz="3200" spc="-300" dirty="0">
                <a:solidFill>
                  <a:schemeClr val="tx2"/>
                </a:solidFill>
                <a:latin typeface="Bahnschrift SemiBold SemiConden" panose="020B0502040204020203" pitchFamily="34" charset="0"/>
                <a:ea typeface="+mj-ea"/>
              </a:rPr>
              <a:t>ENTRY FIELD</a:t>
            </a:r>
          </a:p>
        </p:txBody>
      </p:sp>
      <p:sp>
        <p:nvSpPr>
          <p:cNvPr id="8" name="Text Placeholder 7">
            <a:extLst>
              <a:ext uri="{FF2B5EF4-FFF2-40B4-BE49-F238E27FC236}">
                <a16:creationId xmlns:a16="http://schemas.microsoft.com/office/drawing/2014/main" id="{5C884738-2751-8371-FD59-347089C93BA9}"/>
              </a:ext>
            </a:extLst>
          </p:cNvPr>
          <p:cNvSpPr>
            <a:spLocks noGrp="1"/>
          </p:cNvSpPr>
          <p:nvPr>
            <p:ph type="body" sz="half" idx="15"/>
          </p:nvPr>
        </p:nvSpPr>
        <p:spPr/>
        <p:txBody>
          <a:bodyPr/>
          <a:lstStyle/>
          <a:p>
            <a:endParaRPr lang="en-US" dirty="0"/>
          </a:p>
        </p:txBody>
      </p:sp>
      <p:sp>
        <p:nvSpPr>
          <p:cNvPr id="9" name="Text Placeholder 8">
            <a:extLst>
              <a:ext uri="{FF2B5EF4-FFF2-40B4-BE49-F238E27FC236}">
                <a16:creationId xmlns:a16="http://schemas.microsoft.com/office/drawing/2014/main" id="{672DC982-FE37-63F4-832C-CEA574CB70DC}"/>
              </a:ext>
            </a:extLst>
          </p:cNvPr>
          <p:cNvSpPr>
            <a:spLocks noGrp="1"/>
          </p:cNvSpPr>
          <p:nvPr>
            <p:ph type="body" sz="half" idx="16"/>
          </p:nvPr>
        </p:nvSpPr>
        <p:spPr/>
        <p:txBody>
          <a:bodyPr/>
          <a:lstStyle/>
          <a:p>
            <a:endParaRPr lang="en-US" dirty="0"/>
          </a:p>
        </p:txBody>
      </p:sp>
      <p:sp>
        <p:nvSpPr>
          <p:cNvPr id="10" name="Text Placeholder 9">
            <a:extLst>
              <a:ext uri="{FF2B5EF4-FFF2-40B4-BE49-F238E27FC236}">
                <a16:creationId xmlns:a16="http://schemas.microsoft.com/office/drawing/2014/main" id="{3F666488-1EAD-9FCC-9AC1-4EE99DB35E29}"/>
              </a:ext>
            </a:extLst>
          </p:cNvPr>
          <p:cNvSpPr>
            <a:spLocks noGrp="1"/>
          </p:cNvSpPr>
          <p:nvPr>
            <p:ph type="body" sz="half" idx="17"/>
          </p:nvPr>
        </p:nvSpPr>
        <p:spPr/>
        <p:txBody>
          <a:bodyPr/>
          <a:lstStyle/>
          <a:p>
            <a:endParaRPr lang="en-US" dirty="0"/>
          </a:p>
        </p:txBody>
      </p:sp>
      <p:pic>
        <p:nvPicPr>
          <p:cNvPr id="16" name="Picture 15">
            <a:extLst>
              <a:ext uri="{FF2B5EF4-FFF2-40B4-BE49-F238E27FC236}">
                <a16:creationId xmlns:a16="http://schemas.microsoft.com/office/drawing/2014/main" id="{20AE3DC2-BBD0-F460-B679-0BF346E8F1A3}"/>
              </a:ext>
            </a:extLst>
          </p:cNvPr>
          <p:cNvPicPr>
            <a:picLocks noChangeAspect="1"/>
          </p:cNvPicPr>
          <p:nvPr/>
        </p:nvPicPr>
        <p:blipFill>
          <a:blip r:embed="rId2"/>
          <a:stretch>
            <a:fillRect/>
          </a:stretch>
        </p:blipFill>
        <p:spPr>
          <a:xfrm>
            <a:off x="924443" y="2580827"/>
            <a:ext cx="3290335" cy="3210373"/>
          </a:xfrm>
          <a:prstGeom prst="rect">
            <a:avLst/>
          </a:prstGeom>
        </p:spPr>
      </p:pic>
      <p:pic>
        <p:nvPicPr>
          <p:cNvPr id="20" name="Picture 19">
            <a:extLst>
              <a:ext uri="{FF2B5EF4-FFF2-40B4-BE49-F238E27FC236}">
                <a16:creationId xmlns:a16="http://schemas.microsoft.com/office/drawing/2014/main" id="{7D2745CF-A310-8790-C487-04FAAEBB6C11}"/>
              </a:ext>
            </a:extLst>
          </p:cNvPr>
          <p:cNvPicPr>
            <a:picLocks noChangeAspect="1"/>
          </p:cNvPicPr>
          <p:nvPr/>
        </p:nvPicPr>
        <p:blipFill>
          <a:blip r:embed="rId3"/>
          <a:stretch>
            <a:fillRect/>
          </a:stretch>
        </p:blipFill>
        <p:spPr>
          <a:xfrm>
            <a:off x="4436159" y="2580828"/>
            <a:ext cx="3290335" cy="3206856"/>
          </a:xfrm>
          <a:prstGeom prst="rect">
            <a:avLst/>
          </a:prstGeom>
        </p:spPr>
      </p:pic>
      <p:pic>
        <p:nvPicPr>
          <p:cNvPr id="28" name="Picture 27">
            <a:extLst>
              <a:ext uri="{FF2B5EF4-FFF2-40B4-BE49-F238E27FC236}">
                <a16:creationId xmlns:a16="http://schemas.microsoft.com/office/drawing/2014/main" id="{9B338227-D34B-2270-C892-57090D1D7D9C}"/>
              </a:ext>
            </a:extLst>
          </p:cNvPr>
          <p:cNvPicPr>
            <a:picLocks noChangeAspect="1"/>
          </p:cNvPicPr>
          <p:nvPr/>
        </p:nvPicPr>
        <p:blipFill>
          <a:blip r:embed="rId4"/>
          <a:stretch>
            <a:fillRect/>
          </a:stretch>
        </p:blipFill>
        <p:spPr>
          <a:xfrm>
            <a:off x="7936957" y="2580827"/>
            <a:ext cx="3330599" cy="3206857"/>
          </a:xfrm>
          <a:prstGeom prst="rect">
            <a:avLst/>
          </a:prstGeom>
        </p:spPr>
      </p:pic>
    </p:spTree>
    <p:extLst>
      <p:ext uri="{BB962C8B-B14F-4D97-AF65-F5344CB8AC3E}">
        <p14:creationId xmlns:p14="http://schemas.microsoft.com/office/powerpoint/2010/main" val="1570463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23438B-5032-668C-D028-96A7229513B2}"/>
              </a:ext>
            </a:extLst>
          </p:cNvPr>
          <p:cNvSpPr>
            <a:spLocks noGrp="1"/>
          </p:cNvSpPr>
          <p:nvPr>
            <p:ph type="title"/>
          </p:nvPr>
        </p:nvSpPr>
        <p:spPr/>
        <p:txBody>
          <a:bodyPr/>
          <a:lstStyle/>
          <a:p>
            <a:r>
              <a:rPr lang="en-US" b="1" spc="300" dirty="0">
                <a:latin typeface="Bahnschrift SemiBold SemiConden" panose="020B0502040204020203" pitchFamily="34" charset="0"/>
              </a:rPr>
              <a:t>1. User-Friendly Interface</a:t>
            </a:r>
            <a:endParaRPr lang="en-US" spc="600" dirty="0">
              <a:latin typeface="Bahnschrift SemiBold SemiConden" panose="020B0502040204020203" pitchFamily="34" charset="0"/>
            </a:endParaRPr>
          </a:p>
        </p:txBody>
      </p:sp>
      <p:sp>
        <p:nvSpPr>
          <p:cNvPr id="5" name="Text Placeholder 4">
            <a:extLst>
              <a:ext uri="{FF2B5EF4-FFF2-40B4-BE49-F238E27FC236}">
                <a16:creationId xmlns:a16="http://schemas.microsoft.com/office/drawing/2014/main" id="{CB9CC647-731F-2478-2D4E-7BF235B022E0}"/>
              </a:ext>
            </a:extLst>
          </p:cNvPr>
          <p:cNvSpPr>
            <a:spLocks noGrp="1"/>
          </p:cNvSpPr>
          <p:nvPr>
            <p:ph type="body" idx="1"/>
          </p:nvPr>
        </p:nvSpPr>
        <p:spPr/>
        <p:txBody>
          <a:bodyPr/>
          <a:lstStyle/>
          <a:p>
            <a:r>
              <a:rPr lang="en-US" sz="3200" spc="-300" dirty="0">
                <a:solidFill>
                  <a:schemeClr val="tx2"/>
                </a:solidFill>
                <a:latin typeface="Bahnschrift SemiBold SemiConden" panose="020B0502040204020203" pitchFamily="34" charset="0"/>
                <a:ea typeface="+mj-ea"/>
              </a:rPr>
              <a:t>BUTTONS CREATION</a:t>
            </a:r>
          </a:p>
        </p:txBody>
      </p:sp>
      <p:sp>
        <p:nvSpPr>
          <p:cNvPr id="6" name="Text Placeholder 5">
            <a:extLst>
              <a:ext uri="{FF2B5EF4-FFF2-40B4-BE49-F238E27FC236}">
                <a16:creationId xmlns:a16="http://schemas.microsoft.com/office/drawing/2014/main" id="{62818CD6-3DF9-3DC7-5AFB-5459A56B5696}"/>
              </a:ext>
            </a:extLst>
          </p:cNvPr>
          <p:cNvSpPr>
            <a:spLocks noGrp="1"/>
          </p:cNvSpPr>
          <p:nvPr>
            <p:ph type="body" sz="quarter" idx="3"/>
          </p:nvPr>
        </p:nvSpPr>
        <p:spPr/>
        <p:txBody>
          <a:bodyPr/>
          <a:lstStyle/>
          <a:p>
            <a:r>
              <a:rPr lang="en-US" sz="3200" spc="-300" dirty="0">
                <a:solidFill>
                  <a:schemeClr val="tx2"/>
                </a:solidFill>
                <a:latin typeface="Bahnschrift SemiBold SemiConden" panose="020B0502040204020203" pitchFamily="34" charset="0"/>
                <a:ea typeface="+mj-ea"/>
              </a:rPr>
              <a:t>GRIDING &amp; POSITION</a:t>
            </a:r>
          </a:p>
        </p:txBody>
      </p:sp>
      <p:sp>
        <p:nvSpPr>
          <p:cNvPr id="7" name="Text Placeholder 6">
            <a:extLst>
              <a:ext uri="{FF2B5EF4-FFF2-40B4-BE49-F238E27FC236}">
                <a16:creationId xmlns:a16="http://schemas.microsoft.com/office/drawing/2014/main" id="{AEC03434-6F14-50E3-C00E-8962E8CF7A1E}"/>
              </a:ext>
            </a:extLst>
          </p:cNvPr>
          <p:cNvSpPr>
            <a:spLocks noGrp="1"/>
          </p:cNvSpPr>
          <p:nvPr>
            <p:ph type="body" sz="quarter" idx="13"/>
          </p:nvPr>
        </p:nvSpPr>
        <p:spPr/>
        <p:txBody>
          <a:bodyPr/>
          <a:lstStyle/>
          <a:p>
            <a:r>
              <a:rPr lang="en-US" sz="3200" spc="-300" dirty="0">
                <a:solidFill>
                  <a:schemeClr val="tx2"/>
                </a:solidFill>
                <a:latin typeface="Bahnschrift SemiBold SemiConden" panose="020B0502040204020203" pitchFamily="34" charset="0"/>
                <a:ea typeface="+mj-ea"/>
              </a:rPr>
              <a:t>CLICK FUNCTION</a:t>
            </a:r>
          </a:p>
        </p:txBody>
      </p:sp>
      <p:sp>
        <p:nvSpPr>
          <p:cNvPr id="8" name="Text Placeholder 7">
            <a:extLst>
              <a:ext uri="{FF2B5EF4-FFF2-40B4-BE49-F238E27FC236}">
                <a16:creationId xmlns:a16="http://schemas.microsoft.com/office/drawing/2014/main" id="{5C884738-2751-8371-FD59-347089C93BA9}"/>
              </a:ext>
            </a:extLst>
          </p:cNvPr>
          <p:cNvSpPr>
            <a:spLocks noGrp="1"/>
          </p:cNvSpPr>
          <p:nvPr>
            <p:ph type="body" sz="half" idx="15"/>
          </p:nvPr>
        </p:nvSpPr>
        <p:spPr/>
        <p:txBody>
          <a:bodyPr/>
          <a:lstStyle/>
          <a:p>
            <a:endParaRPr lang="en-US" dirty="0"/>
          </a:p>
        </p:txBody>
      </p:sp>
      <p:sp>
        <p:nvSpPr>
          <p:cNvPr id="9" name="Text Placeholder 8">
            <a:extLst>
              <a:ext uri="{FF2B5EF4-FFF2-40B4-BE49-F238E27FC236}">
                <a16:creationId xmlns:a16="http://schemas.microsoft.com/office/drawing/2014/main" id="{672DC982-FE37-63F4-832C-CEA574CB70DC}"/>
              </a:ext>
            </a:extLst>
          </p:cNvPr>
          <p:cNvSpPr>
            <a:spLocks noGrp="1"/>
          </p:cNvSpPr>
          <p:nvPr>
            <p:ph type="body" sz="half" idx="16"/>
          </p:nvPr>
        </p:nvSpPr>
        <p:spPr/>
        <p:txBody>
          <a:bodyPr/>
          <a:lstStyle/>
          <a:p>
            <a:endParaRPr lang="en-US" dirty="0"/>
          </a:p>
        </p:txBody>
      </p:sp>
      <p:sp>
        <p:nvSpPr>
          <p:cNvPr id="10" name="Text Placeholder 9">
            <a:extLst>
              <a:ext uri="{FF2B5EF4-FFF2-40B4-BE49-F238E27FC236}">
                <a16:creationId xmlns:a16="http://schemas.microsoft.com/office/drawing/2014/main" id="{3F666488-1EAD-9FCC-9AC1-4EE99DB35E29}"/>
              </a:ext>
            </a:extLst>
          </p:cNvPr>
          <p:cNvSpPr>
            <a:spLocks noGrp="1"/>
          </p:cNvSpPr>
          <p:nvPr>
            <p:ph type="body" sz="half" idx="17"/>
          </p:nvPr>
        </p:nvSpPr>
        <p:spPr/>
        <p:txBody>
          <a:bodyPr/>
          <a:lstStyle/>
          <a:p>
            <a:endParaRPr lang="en-US" dirty="0"/>
          </a:p>
        </p:txBody>
      </p:sp>
      <p:pic>
        <p:nvPicPr>
          <p:cNvPr id="12" name="Picture 11">
            <a:extLst>
              <a:ext uri="{FF2B5EF4-FFF2-40B4-BE49-F238E27FC236}">
                <a16:creationId xmlns:a16="http://schemas.microsoft.com/office/drawing/2014/main" id="{74105B94-CB03-45DC-C3EE-11A8F86CF88A}"/>
              </a:ext>
            </a:extLst>
          </p:cNvPr>
          <p:cNvPicPr>
            <a:picLocks noChangeAspect="1"/>
          </p:cNvPicPr>
          <p:nvPr/>
        </p:nvPicPr>
        <p:blipFill>
          <a:blip r:embed="rId2"/>
          <a:stretch>
            <a:fillRect/>
          </a:stretch>
        </p:blipFill>
        <p:spPr>
          <a:xfrm>
            <a:off x="913796" y="2571750"/>
            <a:ext cx="3300984" cy="3219450"/>
          </a:xfrm>
          <a:prstGeom prst="rect">
            <a:avLst/>
          </a:prstGeom>
        </p:spPr>
      </p:pic>
      <p:pic>
        <p:nvPicPr>
          <p:cNvPr id="14" name="Picture 13">
            <a:extLst>
              <a:ext uri="{FF2B5EF4-FFF2-40B4-BE49-F238E27FC236}">
                <a16:creationId xmlns:a16="http://schemas.microsoft.com/office/drawing/2014/main" id="{21994366-4E54-97B2-C712-92EFA8691038}"/>
              </a:ext>
            </a:extLst>
          </p:cNvPr>
          <p:cNvPicPr>
            <a:picLocks noChangeAspect="1"/>
          </p:cNvPicPr>
          <p:nvPr/>
        </p:nvPicPr>
        <p:blipFill>
          <a:blip r:embed="rId3"/>
          <a:stretch>
            <a:fillRect/>
          </a:stretch>
        </p:blipFill>
        <p:spPr>
          <a:xfrm>
            <a:off x="4446710" y="2571750"/>
            <a:ext cx="3295709" cy="3219450"/>
          </a:xfrm>
          <a:prstGeom prst="rect">
            <a:avLst/>
          </a:prstGeom>
        </p:spPr>
      </p:pic>
      <p:pic>
        <p:nvPicPr>
          <p:cNvPr id="17" name="Picture 16">
            <a:extLst>
              <a:ext uri="{FF2B5EF4-FFF2-40B4-BE49-F238E27FC236}">
                <a16:creationId xmlns:a16="http://schemas.microsoft.com/office/drawing/2014/main" id="{83FFCE07-6638-E23E-6AFE-0B4525246B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6572" y="2571750"/>
            <a:ext cx="3343900" cy="3219450"/>
          </a:xfrm>
          <a:prstGeom prst="rect">
            <a:avLst/>
          </a:prstGeom>
        </p:spPr>
      </p:pic>
    </p:spTree>
    <p:extLst>
      <p:ext uri="{BB962C8B-B14F-4D97-AF65-F5344CB8AC3E}">
        <p14:creationId xmlns:p14="http://schemas.microsoft.com/office/powerpoint/2010/main" val="3371384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9E701-881F-19C4-FBCA-2F48D5C2723C}"/>
              </a:ext>
            </a:extLst>
          </p:cNvPr>
          <p:cNvSpPr>
            <a:spLocks noGrp="1"/>
          </p:cNvSpPr>
          <p:nvPr>
            <p:ph type="title"/>
          </p:nvPr>
        </p:nvSpPr>
        <p:spPr/>
        <p:txBody>
          <a:bodyPr/>
          <a:lstStyle/>
          <a:p>
            <a:r>
              <a:rPr lang="en-US" spc="300" dirty="0">
                <a:latin typeface="Bahnschrift SemiBold SemiConden" panose="020B0502040204020203" pitchFamily="34" charset="0"/>
              </a:rPr>
              <a:t>Key Features</a:t>
            </a:r>
          </a:p>
        </p:txBody>
      </p:sp>
      <p:sp>
        <p:nvSpPr>
          <p:cNvPr id="3" name="Content Placeholder 2">
            <a:extLst>
              <a:ext uri="{FF2B5EF4-FFF2-40B4-BE49-F238E27FC236}">
                <a16:creationId xmlns:a16="http://schemas.microsoft.com/office/drawing/2014/main" id="{C8ACAB8E-D4BD-BADA-E4E1-650FEF7B9B90}"/>
              </a:ext>
            </a:extLst>
          </p:cNvPr>
          <p:cNvSpPr>
            <a:spLocks noGrp="1"/>
          </p:cNvSpPr>
          <p:nvPr>
            <p:ph idx="1"/>
          </p:nvPr>
        </p:nvSpPr>
        <p:spPr/>
        <p:txBody>
          <a:bodyPr/>
          <a:lstStyle/>
          <a:p>
            <a:r>
              <a:rPr lang="en-US" b="1" dirty="0">
                <a:latin typeface="Bahnschrift Light" panose="020B0502040204020203" pitchFamily="34" charset="0"/>
              </a:rPr>
              <a:t>Enhanced Aesthetics:</a:t>
            </a:r>
          </a:p>
          <a:p>
            <a:pPr lvl="1">
              <a:buFont typeface="Courier New" panose="02070309020205020404" pitchFamily="49" charset="0"/>
              <a:buChar char="o"/>
            </a:pPr>
            <a:r>
              <a:rPr lang="en-US" u="sng" dirty="0">
                <a:latin typeface="Bahnschrift Light" panose="020B0502040204020203" pitchFamily="34" charset="0"/>
              </a:rPr>
              <a:t>Enhanced Styling: </a:t>
            </a:r>
          </a:p>
          <a:p>
            <a:pPr marL="450000" lvl="1" indent="0">
              <a:buNone/>
            </a:pPr>
            <a:r>
              <a:rPr lang="en-US" dirty="0">
                <a:latin typeface="Bahnschrift Light" panose="020B0502040204020203" pitchFamily="34" charset="0"/>
              </a:rPr>
              <a:t> It allows more flexibility with regards to design compared to a regular </a:t>
            </a:r>
            <a:r>
              <a:rPr lang="en-US" dirty="0" err="1">
                <a:latin typeface="Bahnschrift Light" panose="020B0502040204020203" pitchFamily="34" charset="0"/>
              </a:rPr>
              <a:t>Tkinter</a:t>
            </a:r>
            <a:r>
              <a:rPr lang="en-US" dirty="0">
                <a:latin typeface="Bahnschrift Light" panose="020B0502040204020203" pitchFamily="34" charset="0"/>
              </a:rPr>
              <a:t>.</a:t>
            </a:r>
          </a:p>
          <a:p>
            <a:pPr lvl="1">
              <a:buFont typeface="Courier New" panose="02070309020205020404" pitchFamily="49" charset="0"/>
              <a:buChar char="o"/>
            </a:pPr>
            <a:r>
              <a:rPr lang="en-US" u="sng" dirty="0">
                <a:latin typeface="Bahnschrift Light" panose="020B0502040204020203" pitchFamily="34" charset="0"/>
              </a:rPr>
              <a:t>Modern Look and Feel:</a:t>
            </a:r>
          </a:p>
          <a:p>
            <a:pPr marL="450000" lvl="1" indent="0">
              <a:buNone/>
            </a:pPr>
            <a:r>
              <a:rPr lang="en-US" dirty="0">
                <a:latin typeface="Bahnschrift Light" panose="020B0502040204020203" pitchFamily="34" charset="0"/>
              </a:rPr>
              <a:t>Build a professional, modern-looking interface fast and with ease.</a:t>
            </a:r>
          </a:p>
          <a:p>
            <a:pPr lvl="1">
              <a:buFont typeface="Courier New" panose="02070309020205020404" pitchFamily="49" charset="0"/>
              <a:buChar char="o"/>
            </a:pPr>
            <a:r>
              <a:rPr lang="en-US" u="sng" dirty="0">
                <a:latin typeface="Bahnschrift Light" panose="020B0502040204020203" pitchFamily="34" charset="0"/>
              </a:rPr>
              <a:t>Customizable Elements:</a:t>
            </a:r>
          </a:p>
          <a:p>
            <a:pPr marL="450000" lvl="1" indent="0">
              <a:buNone/>
            </a:pPr>
            <a:r>
              <a:rPr lang="en-US" dirty="0">
                <a:latin typeface="Bahnschrift Light" panose="020B0502040204020203" pitchFamily="34" charset="0"/>
              </a:rPr>
              <a:t>Easily change colors, fonts, and layouts to fit your design.</a:t>
            </a:r>
          </a:p>
          <a:p>
            <a:pPr lvl="1">
              <a:buFont typeface="Courier New" panose="02070309020205020404" pitchFamily="49" charset="0"/>
              <a:buChar char="o"/>
            </a:pPr>
            <a:r>
              <a:rPr lang="en-US" u="sng" dirty="0">
                <a:latin typeface="Bahnschrift Light" panose="020B0502040204020203" pitchFamily="34" charset="0"/>
              </a:rPr>
              <a:t>User Appeal:</a:t>
            </a:r>
          </a:p>
          <a:p>
            <a:pPr marL="450000" lvl="1" indent="0">
              <a:buNone/>
            </a:pPr>
            <a:r>
              <a:rPr lang="en-US" dirty="0">
                <a:latin typeface="Bahnschrift Light" panose="020B0502040204020203" pitchFamily="34" charset="0"/>
              </a:rPr>
              <a:t>This creates a professional look that appeals to users.</a:t>
            </a:r>
          </a:p>
        </p:txBody>
      </p:sp>
    </p:spTree>
    <p:extLst>
      <p:ext uri="{BB962C8B-B14F-4D97-AF65-F5344CB8AC3E}">
        <p14:creationId xmlns:p14="http://schemas.microsoft.com/office/powerpoint/2010/main" val="2701853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DD013E06-5680-D141-6028-D2FFC72101F0}"/>
              </a:ext>
            </a:extLst>
          </p:cNvPr>
          <p:cNvSpPr>
            <a:spLocks noGrp="1"/>
          </p:cNvSpPr>
          <p:nvPr>
            <p:ph type="title"/>
          </p:nvPr>
        </p:nvSpPr>
        <p:spPr/>
        <p:txBody>
          <a:bodyPr>
            <a:normAutofit/>
          </a:bodyPr>
          <a:lstStyle/>
          <a:p>
            <a:r>
              <a:rPr lang="en-US" b="1" spc="600" dirty="0">
                <a:latin typeface="Bahnschrift SemiBold SemiConden" panose="020B0502040204020203" pitchFamily="34" charset="0"/>
              </a:rPr>
              <a:t>2. Enhanced Aesthetics</a:t>
            </a:r>
            <a:endParaRPr lang="en-US" spc="600" dirty="0"/>
          </a:p>
        </p:txBody>
      </p:sp>
      <p:sp>
        <p:nvSpPr>
          <p:cNvPr id="14" name="Text Placeholder 13">
            <a:extLst>
              <a:ext uri="{FF2B5EF4-FFF2-40B4-BE49-F238E27FC236}">
                <a16:creationId xmlns:a16="http://schemas.microsoft.com/office/drawing/2014/main" id="{A6016FA0-7701-32B0-48B4-EB60CDD3A31F}"/>
              </a:ext>
            </a:extLst>
          </p:cNvPr>
          <p:cNvSpPr>
            <a:spLocks noGrp="1"/>
          </p:cNvSpPr>
          <p:nvPr>
            <p:ph sz="half" idx="1"/>
          </p:nvPr>
        </p:nvSpPr>
        <p:spPr/>
        <p:txBody>
          <a:bodyPr>
            <a:normAutofit/>
          </a:bodyPr>
          <a:lstStyle/>
          <a:p>
            <a:pPr lvl="1"/>
            <a:endParaRPr lang="en-US" sz="3000" dirty="0">
              <a:latin typeface="Bahnschrift SemiBold SemiConden" panose="020B0502040204020203" pitchFamily="34" charset="0"/>
              <a:ea typeface="+mj-ea"/>
            </a:endParaRPr>
          </a:p>
          <a:p>
            <a:pPr lvl="1"/>
            <a:r>
              <a:rPr lang="en-US" sz="3000" dirty="0">
                <a:latin typeface="Bahnschrift SemiBold SemiConden" panose="020B0502040204020203" pitchFamily="34" charset="0"/>
                <a:ea typeface="+mj-ea"/>
              </a:rPr>
              <a:t>Modern Look and Feel</a:t>
            </a:r>
          </a:p>
          <a:p>
            <a:pPr lvl="1"/>
            <a:r>
              <a:rPr lang="en-US" sz="3000" dirty="0">
                <a:latin typeface="Bahnschrift SemiBold SemiConden" panose="020B0502040204020203" pitchFamily="34" charset="0"/>
                <a:ea typeface="+mj-ea"/>
              </a:rPr>
              <a:t>Enhanced Styling</a:t>
            </a:r>
          </a:p>
          <a:p>
            <a:pPr lvl="1"/>
            <a:r>
              <a:rPr lang="en-US" sz="3000" dirty="0">
                <a:latin typeface="Bahnschrift SemiBold SemiConden" panose="020B0502040204020203" pitchFamily="34" charset="0"/>
                <a:ea typeface="+mj-ea"/>
              </a:rPr>
              <a:t>Customizable Elements</a:t>
            </a:r>
          </a:p>
          <a:p>
            <a:pPr lvl="1"/>
            <a:r>
              <a:rPr lang="en-US" sz="3000" dirty="0">
                <a:latin typeface="Bahnschrift SemiBold SemiConden" panose="020B0502040204020203" pitchFamily="34" charset="0"/>
                <a:ea typeface="+mj-ea"/>
              </a:rPr>
              <a:t>User Appeal</a:t>
            </a:r>
          </a:p>
          <a:p>
            <a:pPr marL="36900" indent="0">
              <a:buNone/>
            </a:pPr>
            <a:endParaRPr lang="en-US" sz="3200" spc="-300" dirty="0">
              <a:latin typeface="Bahnschrift SemiBold SemiConden" panose="020B0502040204020203" pitchFamily="34" charset="0"/>
              <a:ea typeface="+mj-ea"/>
            </a:endParaRPr>
          </a:p>
        </p:txBody>
      </p:sp>
      <p:pic>
        <p:nvPicPr>
          <p:cNvPr id="27" name="Content Placeholder 26">
            <a:extLst>
              <a:ext uri="{FF2B5EF4-FFF2-40B4-BE49-F238E27FC236}">
                <a16:creationId xmlns:a16="http://schemas.microsoft.com/office/drawing/2014/main" id="{11024619-45DA-C320-6EFA-7C1F3B3AEEE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19685" y="1456666"/>
            <a:ext cx="4296844" cy="4634646"/>
          </a:xfrm>
        </p:spPr>
      </p:pic>
    </p:spTree>
    <p:extLst>
      <p:ext uri="{BB962C8B-B14F-4D97-AF65-F5344CB8AC3E}">
        <p14:creationId xmlns:p14="http://schemas.microsoft.com/office/powerpoint/2010/main" val="2130168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9E701-881F-19C4-FBCA-2F48D5C2723C}"/>
              </a:ext>
            </a:extLst>
          </p:cNvPr>
          <p:cNvSpPr>
            <a:spLocks noGrp="1"/>
          </p:cNvSpPr>
          <p:nvPr>
            <p:ph type="title"/>
          </p:nvPr>
        </p:nvSpPr>
        <p:spPr/>
        <p:txBody>
          <a:bodyPr/>
          <a:lstStyle/>
          <a:p>
            <a:r>
              <a:rPr lang="en-US" spc="300" dirty="0">
                <a:latin typeface="Bahnschrift SemiBold SemiConden" panose="020B0502040204020203" pitchFamily="34" charset="0"/>
              </a:rPr>
              <a:t>Key Features</a:t>
            </a:r>
          </a:p>
        </p:txBody>
      </p:sp>
      <p:sp>
        <p:nvSpPr>
          <p:cNvPr id="3" name="Content Placeholder 2">
            <a:extLst>
              <a:ext uri="{FF2B5EF4-FFF2-40B4-BE49-F238E27FC236}">
                <a16:creationId xmlns:a16="http://schemas.microsoft.com/office/drawing/2014/main" id="{C8ACAB8E-D4BD-BADA-E4E1-650FEF7B9B90}"/>
              </a:ext>
            </a:extLst>
          </p:cNvPr>
          <p:cNvSpPr>
            <a:spLocks noGrp="1"/>
          </p:cNvSpPr>
          <p:nvPr>
            <p:ph idx="1"/>
          </p:nvPr>
        </p:nvSpPr>
        <p:spPr>
          <a:xfrm>
            <a:off x="913795" y="2095644"/>
            <a:ext cx="10353762" cy="4058751"/>
          </a:xfrm>
        </p:spPr>
        <p:txBody>
          <a:bodyPr/>
          <a:lstStyle/>
          <a:p>
            <a:pPr marL="36900" indent="0">
              <a:buNone/>
            </a:pPr>
            <a:endParaRPr lang="en-US" b="1" dirty="0">
              <a:latin typeface="Bahnschrift Light" panose="020B0502040204020203" pitchFamily="34" charset="0"/>
            </a:endParaRPr>
          </a:p>
          <a:p>
            <a:r>
              <a:rPr lang="en-US" b="1" dirty="0">
                <a:latin typeface="Bahnschrift Light" panose="020B0502040204020203" pitchFamily="34" charset="0"/>
              </a:rPr>
              <a:t>Core Functionality:</a:t>
            </a:r>
          </a:p>
          <a:p>
            <a:pPr marL="36900" indent="0">
              <a:buNone/>
            </a:pPr>
            <a:r>
              <a:rPr lang="en-US" b="1" dirty="0">
                <a:latin typeface="Bahnschrift Light" panose="020B0502040204020203" pitchFamily="34" charset="0"/>
              </a:rPr>
              <a:t>	Basic mathematical operations like addition, subtraction, multiplication, division, 	exponential, square root, and cube root are easily performed.</a:t>
            </a:r>
          </a:p>
          <a:p>
            <a:r>
              <a:rPr lang="en-US" sz="2000" b="1" dirty="0">
                <a:latin typeface="Bahnschrift Light" panose="020B0502040204020203" pitchFamily="34" charset="0"/>
              </a:rPr>
              <a:t>Trigonometric and Logarithmic Functionality</a:t>
            </a:r>
            <a:r>
              <a:rPr lang="en-US" dirty="0">
                <a:latin typeface="Bahnschrift Light" panose="020B0502040204020203" pitchFamily="34" charset="0"/>
              </a:rPr>
              <a:t>:</a:t>
            </a:r>
          </a:p>
          <a:p>
            <a:pPr marL="36900" indent="0">
              <a:buNone/>
            </a:pPr>
            <a:r>
              <a:rPr lang="en-US" b="1" dirty="0">
                <a:latin typeface="Bahnschrift Light" panose="020B0502040204020203" pitchFamily="34" charset="0"/>
              </a:rPr>
              <a:t>	Able to perform advanced functions such as sine, cosine, tangent of an angle, and 	find the logarithm of a number with base 2, etc.</a:t>
            </a:r>
            <a:endParaRPr lang="en-US" dirty="0">
              <a:latin typeface="Bahnschrift Light" panose="020B0502040204020203" pitchFamily="34" charset="0"/>
            </a:endParaRPr>
          </a:p>
        </p:txBody>
      </p:sp>
    </p:spTree>
    <p:extLst>
      <p:ext uri="{BB962C8B-B14F-4D97-AF65-F5344CB8AC3E}">
        <p14:creationId xmlns:p14="http://schemas.microsoft.com/office/powerpoint/2010/main" val="1567936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23438B-5032-668C-D028-96A7229513B2}"/>
              </a:ext>
            </a:extLst>
          </p:cNvPr>
          <p:cNvSpPr>
            <a:spLocks noGrp="1"/>
          </p:cNvSpPr>
          <p:nvPr>
            <p:ph type="title"/>
          </p:nvPr>
        </p:nvSpPr>
        <p:spPr/>
        <p:txBody>
          <a:bodyPr/>
          <a:lstStyle/>
          <a:p>
            <a:r>
              <a:rPr lang="en-US" b="1" spc="300" dirty="0">
                <a:latin typeface="Bahnschrift SemiBold SemiConden" panose="020B0502040204020203" pitchFamily="34" charset="0"/>
              </a:rPr>
              <a:t>3. </a:t>
            </a:r>
            <a:r>
              <a:rPr lang="en-US" b="1" spc="600" dirty="0">
                <a:latin typeface="Bahnschrift SemiBold SemiConden" panose="020B0502040204020203" pitchFamily="34" charset="0"/>
              </a:rPr>
              <a:t>Core Functionality</a:t>
            </a:r>
            <a:endParaRPr lang="en-US" spc="600" dirty="0">
              <a:latin typeface="Bahnschrift SemiBold SemiConden" panose="020B0502040204020203" pitchFamily="34" charset="0"/>
            </a:endParaRPr>
          </a:p>
        </p:txBody>
      </p:sp>
      <p:sp>
        <p:nvSpPr>
          <p:cNvPr id="5" name="Text Placeholder 4">
            <a:extLst>
              <a:ext uri="{FF2B5EF4-FFF2-40B4-BE49-F238E27FC236}">
                <a16:creationId xmlns:a16="http://schemas.microsoft.com/office/drawing/2014/main" id="{CB9CC647-731F-2478-2D4E-7BF235B022E0}"/>
              </a:ext>
            </a:extLst>
          </p:cNvPr>
          <p:cNvSpPr>
            <a:spLocks noGrp="1"/>
          </p:cNvSpPr>
          <p:nvPr>
            <p:ph type="body" idx="1"/>
          </p:nvPr>
        </p:nvSpPr>
        <p:spPr/>
        <p:txBody>
          <a:bodyPr/>
          <a:lstStyle/>
          <a:p>
            <a:r>
              <a:rPr lang="en-US" sz="3200" spc="-300" dirty="0">
                <a:solidFill>
                  <a:schemeClr val="tx2"/>
                </a:solidFill>
                <a:latin typeface="Bahnschrift SemiBold SemiConden" panose="020B0502040204020203" pitchFamily="34" charset="0"/>
                <a:ea typeface="+mj-ea"/>
              </a:rPr>
              <a:t>ADDITION FUNC.</a:t>
            </a:r>
          </a:p>
        </p:txBody>
      </p:sp>
      <p:sp>
        <p:nvSpPr>
          <p:cNvPr id="19" name="Text Placeholder 18">
            <a:extLst>
              <a:ext uri="{FF2B5EF4-FFF2-40B4-BE49-F238E27FC236}">
                <a16:creationId xmlns:a16="http://schemas.microsoft.com/office/drawing/2014/main" id="{995B8746-D1A5-1422-F5C4-450A38FA81A8}"/>
              </a:ext>
            </a:extLst>
          </p:cNvPr>
          <p:cNvSpPr>
            <a:spLocks noGrp="1"/>
          </p:cNvSpPr>
          <p:nvPr>
            <p:ph type="body" sz="half" idx="18"/>
          </p:nvPr>
        </p:nvSpPr>
        <p:spPr/>
        <p:txBody>
          <a:bodyPr/>
          <a:lstStyle/>
          <a:p>
            <a:endParaRPr lang="en-US" dirty="0"/>
          </a:p>
        </p:txBody>
      </p:sp>
      <p:sp>
        <p:nvSpPr>
          <p:cNvPr id="6" name="Text Placeholder 5">
            <a:extLst>
              <a:ext uri="{FF2B5EF4-FFF2-40B4-BE49-F238E27FC236}">
                <a16:creationId xmlns:a16="http://schemas.microsoft.com/office/drawing/2014/main" id="{62818CD6-3DF9-3DC7-5AFB-5459A56B5696}"/>
              </a:ext>
            </a:extLst>
          </p:cNvPr>
          <p:cNvSpPr>
            <a:spLocks noGrp="1"/>
          </p:cNvSpPr>
          <p:nvPr>
            <p:ph type="body" sz="quarter" idx="3"/>
          </p:nvPr>
        </p:nvSpPr>
        <p:spPr/>
        <p:txBody>
          <a:bodyPr/>
          <a:lstStyle/>
          <a:p>
            <a:r>
              <a:rPr lang="en-US" sz="3200" spc="-300" dirty="0">
                <a:solidFill>
                  <a:schemeClr val="tx2"/>
                </a:solidFill>
                <a:latin typeface="Bahnschrift SemiBold SemiConden" panose="020B0502040204020203" pitchFamily="34" charset="0"/>
                <a:ea typeface="+mj-ea"/>
              </a:rPr>
              <a:t>MULTIPICATION  FUNC.</a:t>
            </a:r>
          </a:p>
        </p:txBody>
      </p:sp>
      <p:sp>
        <p:nvSpPr>
          <p:cNvPr id="21" name="Text Placeholder 20">
            <a:extLst>
              <a:ext uri="{FF2B5EF4-FFF2-40B4-BE49-F238E27FC236}">
                <a16:creationId xmlns:a16="http://schemas.microsoft.com/office/drawing/2014/main" id="{27908B70-606F-027B-0120-D22998C73559}"/>
              </a:ext>
            </a:extLst>
          </p:cNvPr>
          <p:cNvSpPr>
            <a:spLocks noGrp="1"/>
          </p:cNvSpPr>
          <p:nvPr>
            <p:ph type="body" sz="half" idx="19"/>
          </p:nvPr>
        </p:nvSpPr>
        <p:spPr/>
        <p:txBody>
          <a:bodyPr/>
          <a:lstStyle/>
          <a:p>
            <a:endParaRPr lang="en-US" dirty="0"/>
          </a:p>
        </p:txBody>
      </p:sp>
      <p:sp>
        <p:nvSpPr>
          <p:cNvPr id="7" name="Text Placeholder 6">
            <a:extLst>
              <a:ext uri="{FF2B5EF4-FFF2-40B4-BE49-F238E27FC236}">
                <a16:creationId xmlns:a16="http://schemas.microsoft.com/office/drawing/2014/main" id="{AEC03434-6F14-50E3-C00E-8962E8CF7A1E}"/>
              </a:ext>
            </a:extLst>
          </p:cNvPr>
          <p:cNvSpPr>
            <a:spLocks noGrp="1"/>
          </p:cNvSpPr>
          <p:nvPr>
            <p:ph type="body" sz="quarter" idx="13"/>
          </p:nvPr>
        </p:nvSpPr>
        <p:spPr/>
        <p:txBody>
          <a:bodyPr/>
          <a:lstStyle/>
          <a:p>
            <a:r>
              <a:rPr lang="en-US" sz="3200" spc="-300" dirty="0">
                <a:solidFill>
                  <a:schemeClr val="tx2"/>
                </a:solidFill>
                <a:latin typeface="Bahnschrift SemiBold SemiConden" panose="020B0502040204020203" pitchFamily="34" charset="0"/>
                <a:ea typeface="+mj-ea"/>
              </a:rPr>
              <a:t>DIVISION FUNC.</a:t>
            </a:r>
          </a:p>
        </p:txBody>
      </p:sp>
      <p:sp>
        <p:nvSpPr>
          <p:cNvPr id="22" name="Text Placeholder 21">
            <a:extLst>
              <a:ext uri="{FF2B5EF4-FFF2-40B4-BE49-F238E27FC236}">
                <a16:creationId xmlns:a16="http://schemas.microsoft.com/office/drawing/2014/main" id="{0973EC00-CFE4-CB8A-38E8-206DA3A25E35}"/>
              </a:ext>
            </a:extLst>
          </p:cNvPr>
          <p:cNvSpPr>
            <a:spLocks noGrp="1"/>
          </p:cNvSpPr>
          <p:nvPr>
            <p:ph type="body" sz="half" idx="20"/>
          </p:nvPr>
        </p:nvSpPr>
        <p:spPr/>
        <p:txBody>
          <a:bodyPr/>
          <a:lstStyle/>
          <a:p>
            <a:endParaRPr lang="en-US" dirty="0"/>
          </a:p>
        </p:txBody>
      </p:sp>
      <p:pic>
        <p:nvPicPr>
          <p:cNvPr id="47" name="Picture 46">
            <a:extLst>
              <a:ext uri="{FF2B5EF4-FFF2-40B4-BE49-F238E27FC236}">
                <a16:creationId xmlns:a16="http://schemas.microsoft.com/office/drawing/2014/main" id="{1F8A15AE-0044-BB45-FE68-CD422C939217}"/>
              </a:ext>
            </a:extLst>
          </p:cNvPr>
          <p:cNvPicPr>
            <a:picLocks noChangeAspect="1"/>
          </p:cNvPicPr>
          <p:nvPr/>
        </p:nvPicPr>
        <p:blipFill>
          <a:blip r:embed="rId2"/>
          <a:stretch>
            <a:fillRect/>
          </a:stretch>
        </p:blipFill>
        <p:spPr>
          <a:xfrm>
            <a:off x="912441" y="4480365"/>
            <a:ext cx="3307422" cy="2086266"/>
          </a:xfrm>
          <a:prstGeom prst="rect">
            <a:avLst/>
          </a:prstGeom>
        </p:spPr>
      </p:pic>
      <p:pic>
        <p:nvPicPr>
          <p:cNvPr id="49" name="Picture 48">
            <a:extLst>
              <a:ext uri="{FF2B5EF4-FFF2-40B4-BE49-F238E27FC236}">
                <a16:creationId xmlns:a16="http://schemas.microsoft.com/office/drawing/2014/main" id="{5538E9B4-5BCC-9BD7-FE80-2639D9D442D9}"/>
              </a:ext>
            </a:extLst>
          </p:cNvPr>
          <p:cNvPicPr>
            <a:picLocks noChangeAspect="1"/>
          </p:cNvPicPr>
          <p:nvPr/>
        </p:nvPicPr>
        <p:blipFill>
          <a:blip r:embed="rId3"/>
          <a:stretch>
            <a:fillRect/>
          </a:stretch>
        </p:blipFill>
        <p:spPr>
          <a:xfrm>
            <a:off x="4447871" y="4480365"/>
            <a:ext cx="3300984" cy="2086266"/>
          </a:xfrm>
          <a:prstGeom prst="rect">
            <a:avLst/>
          </a:prstGeom>
        </p:spPr>
      </p:pic>
      <p:pic>
        <p:nvPicPr>
          <p:cNvPr id="51" name="Picture 50">
            <a:extLst>
              <a:ext uri="{FF2B5EF4-FFF2-40B4-BE49-F238E27FC236}">
                <a16:creationId xmlns:a16="http://schemas.microsoft.com/office/drawing/2014/main" id="{F9C79256-5D57-649A-CA79-2018A2A1D45E}"/>
              </a:ext>
            </a:extLst>
          </p:cNvPr>
          <p:cNvPicPr>
            <a:picLocks noChangeAspect="1"/>
          </p:cNvPicPr>
          <p:nvPr/>
        </p:nvPicPr>
        <p:blipFill>
          <a:blip r:embed="rId4"/>
          <a:stretch>
            <a:fillRect/>
          </a:stretch>
        </p:blipFill>
        <p:spPr>
          <a:xfrm>
            <a:off x="7967925" y="4480365"/>
            <a:ext cx="3299630" cy="2086266"/>
          </a:xfrm>
          <a:prstGeom prst="rect">
            <a:avLst/>
          </a:prstGeom>
        </p:spPr>
      </p:pic>
      <p:pic>
        <p:nvPicPr>
          <p:cNvPr id="53" name="Picture 52">
            <a:extLst>
              <a:ext uri="{FF2B5EF4-FFF2-40B4-BE49-F238E27FC236}">
                <a16:creationId xmlns:a16="http://schemas.microsoft.com/office/drawing/2014/main" id="{C7D8E891-739E-D8B0-7AE1-DD06654319DE}"/>
              </a:ext>
            </a:extLst>
          </p:cNvPr>
          <p:cNvPicPr>
            <a:picLocks noChangeAspect="1"/>
          </p:cNvPicPr>
          <p:nvPr/>
        </p:nvPicPr>
        <p:blipFill>
          <a:blip r:embed="rId5"/>
          <a:stretch>
            <a:fillRect/>
          </a:stretch>
        </p:blipFill>
        <p:spPr>
          <a:xfrm>
            <a:off x="931239" y="1477109"/>
            <a:ext cx="3283540" cy="2426998"/>
          </a:xfrm>
          <a:prstGeom prst="rect">
            <a:avLst/>
          </a:prstGeom>
        </p:spPr>
      </p:pic>
      <p:pic>
        <p:nvPicPr>
          <p:cNvPr id="55" name="Picture 54">
            <a:extLst>
              <a:ext uri="{FF2B5EF4-FFF2-40B4-BE49-F238E27FC236}">
                <a16:creationId xmlns:a16="http://schemas.microsoft.com/office/drawing/2014/main" id="{5C70F614-F932-77C2-336B-EA7106590D3E}"/>
              </a:ext>
            </a:extLst>
          </p:cNvPr>
          <p:cNvPicPr>
            <a:picLocks noChangeAspect="1"/>
          </p:cNvPicPr>
          <p:nvPr/>
        </p:nvPicPr>
        <p:blipFill>
          <a:blip r:embed="rId6"/>
          <a:stretch>
            <a:fillRect/>
          </a:stretch>
        </p:blipFill>
        <p:spPr>
          <a:xfrm>
            <a:off x="4434514" y="1477108"/>
            <a:ext cx="3314107" cy="2426998"/>
          </a:xfrm>
          <a:prstGeom prst="rect">
            <a:avLst/>
          </a:prstGeom>
        </p:spPr>
      </p:pic>
      <p:pic>
        <p:nvPicPr>
          <p:cNvPr id="57" name="Picture 56">
            <a:extLst>
              <a:ext uri="{FF2B5EF4-FFF2-40B4-BE49-F238E27FC236}">
                <a16:creationId xmlns:a16="http://schemas.microsoft.com/office/drawing/2014/main" id="{A4B08697-AC6A-53A9-4605-6149EBF44EF8}"/>
              </a:ext>
            </a:extLst>
          </p:cNvPr>
          <p:cNvPicPr>
            <a:picLocks noChangeAspect="1"/>
          </p:cNvPicPr>
          <p:nvPr/>
        </p:nvPicPr>
        <p:blipFill>
          <a:blip r:embed="rId7"/>
          <a:stretch>
            <a:fillRect/>
          </a:stretch>
        </p:blipFill>
        <p:spPr>
          <a:xfrm>
            <a:off x="7974127" y="1477109"/>
            <a:ext cx="3286634" cy="2426998"/>
          </a:xfrm>
          <a:prstGeom prst="rect">
            <a:avLst/>
          </a:prstGeom>
        </p:spPr>
      </p:pic>
    </p:spTree>
    <p:extLst>
      <p:ext uri="{BB962C8B-B14F-4D97-AF65-F5344CB8AC3E}">
        <p14:creationId xmlns:p14="http://schemas.microsoft.com/office/powerpoint/2010/main" val="32896438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E8B826"/>
      </a:accent1>
      <a:accent2>
        <a:srgbClr val="E2CA72"/>
      </a:accent2>
      <a:accent3>
        <a:srgbClr val="BD723B"/>
      </a:accent3>
      <a:accent4>
        <a:srgbClr val="AE9376"/>
      </a:accent4>
      <a:accent5>
        <a:srgbClr val="A77F41"/>
      </a:accent5>
      <a:accent6>
        <a:srgbClr val="A1AE79"/>
      </a:accent6>
      <a:hlink>
        <a:srgbClr val="F1D06A"/>
      </a:hlink>
      <a:folHlink>
        <a:srgbClr val="EDDCA8"/>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D5CBAF11-69B7-47EA-BC01-41F77058C2A9}"/>
    </a:ext>
  </a:extLst>
</a:theme>
</file>

<file path=docProps/app.xml><?xml version="1.0" encoding="utf-8"?>
<Properties xmlns="http://schemas.openxmlformats.org/officeDocument/2006/extended-properties" xmlns:vt="http://schemas.openxmlformats.org/officeDocument/2006/docPropsVTypes">
  <Template>TM04033929[[fn=Slate]]</Template>
  <TotalTime>185</TotalTime>
  <Words>451</Words>
  <Application>Microsoft Office PowerPoint</Application>
  <PresentationFormat>Widescreen</PresentationFormat>
  <Paragraphs>72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Bahnschrift Light</vt:lpstr>
      <vt:lpstr>Bahnschrift SemiBold SemiConden</vt:lpstr>
      <vt:lpstr>Calisto MT</vt:lpstr>
      <vt:lpstr>Courier New</vt:lpstr>
      <vt:lpstr>Wingdings 2</vt:lpstr>
      <vt:lpstr>Slate</vt:lpstr>
      <vt:lpstr>GUI CALCULATOR  Using CustomTkinter  in Visual Studio Code</vt:lpstr>
      <vt:lpstr>INTRODUCTION</vt:lpstr>
      <vt:lpstr>Key Features</vt:lpstr>
      <vt:lpstr>1. User-Friendly Interface</vt:lpstr>
      <vt:lpstr>1. User-Friendly Interface</vt:lpstr>
      <vt:lpstr>Key Features</vt:lpstr>
      <vt:lpstr>2. Enhanced Aesthetics</vt:lpstr>
      <vt:lpstr>Key Features</vt:lpstr>
      <vt:lpstr>3. Core Functionality</vt:lpstr>
      <vt:lpstr>4. Trigonometric and Logarithmic Functionality</vt:lpstr>
      <vt:lpstr>4. Trigonometric and Logarithmic Functionality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Attia Ishaq</dc:creator>
  <cp:lastModifiedBy>Attia Ishaq</cp:lastModifiedBy>
  <cp:revision>22</cp:revision>
  <dcterms:created xsi:type="dcterms:W3CDTF">2024-09-03T20:10:42Z</dcterms:created>
  <dcterms:modified xsi:type="dcterms:W3CDTF">2024-09-03T23:15:47Z</dcterms:modified>
</cp:coreProperties>
</file>