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9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jdc/jx4LH00vk0uNvkXQjMKck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3"/>
        <p:guide pos="1620" orient="horz"/>
        <p:guide pos="289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c8dbb5db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dc8dbb5db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dc8dbb5db8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c8dbb5db8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dc8dbb5db8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8dbb5db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dc8dbb5db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1dc8dbb5db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c8dbb5db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dc8dbb5db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1dc8dbb5db8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m branco">
  <p:cSld name="1_Em branc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HK8FbLt2V0FUZj0FKJgBxL0IrZQ5V-zP/view?usp=sharing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drive.google.com/file/d/1HK8FbLt2V0FUZj0FKJgBxL0IrZQ5V-zP/view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hyperlink" Target="https://forms.gle/ZuC8G4UPYMEdztJy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/>
        </p:nvSpPr>
        <p:spPr>
          <a:xfrm>
            <a:off x="299570" y="561282"/>
            <a:ext cx="8639700" cy="4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Redação e Leitura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9º ANO 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Resenha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1002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16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15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15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/>
        </p:nvSpPr>
        <p:spPr>
          <a:xfrm>
            <a:off x="1677563" y="254750"/>
            <a:ext cx="4540800" cy="5850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um produto cultural?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375" y="904200"/>
            <a:ext cx="1772650" cy="20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9025" y="839750"/>
            <a:ext cx="2041062" cy="289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2125" y="2700325"/>
            <a:ext cx="1979850" cy="19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c8dbb5db8_0_14"/>
          <p:cNvSpPr txBox="1"/>
          <p:nvPr/>
        </p:nvSpPr>
        <p:spPr>
          <a:xfrm>
            <a:off x="593950" y="1026175"/>
            <a:ext cx="7767600" cy="3632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Produtos culturais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criados e/ou produzidos no âmbito da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musical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(um disco por exemplo, uma peça musical para orquestra),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cinematográfica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(um filme),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gastronômica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(uma receita culinária),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engenharia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(uma obra arquitetônica),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 artes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(artesanato, pinturas, quadros etc.),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literária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(romances, novelas, contos etc.),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teatral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turística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tecnologia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educação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etc.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dc8dbb5db8_0_14"/>
          <p:cNvSpPr txBox="1"/>
          <p:nvPr/>
        </p:nvSpPr>
        <p:spPr>
          <a:xfrm>
            <a:off x="1677563" y="254750"/>
            <a:ext cx="4540800" cy="585000"/>
          </a:xfrm>
          <a:prstGeom prst="rect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um produto cultural?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411725" y="1873125"/>
            <a:ext cx="6884700" cy="2685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resenhas são lidas pelas pessoas que pretendem saber algo acerca de um produto cultural (do que se trata ou se é bem avaliado pela crítica, por exemplo). Por isso, elas podem influenciar a escolha do leitor, que tem dúvida sobre ler um livro ou outro, e do espectador, que ainda não decidiu se quer ou não assistir determinado filme.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5 maneiras criativas de descobrir se você teve uma boa ideia" id="99" name="Google Shape;99;p9"/>
          <p:cNvPicPr preferRelativeResize="0"/>
          <p:nvPr/>
        </p:nvPicPr>
        <p:blipFill rotWithShape="1">
          <a:blip r:embed="rId3">
            <a:alphaModFix/>
          </a:blip>
          <a:srcRect b="0" l="28260" r="24251" t="0"/>
          <a:stretch/>
        </p:blipFill>
        <p:spPr>
          <a:xfrm>
            <a:off x="7477275" y="1080626"/>
            <a:ext cx="1238625" cy="34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 txBox="1"/>
          <p:nvPr/>
        </p:nvSpPr>
        <p:spPr>
          <a:xfrm>
            <a:off x="2141350" y="845825"/>
            <a:ext cx="2642400" cy="615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Resenha 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465475" y="2011825"/>
            <a:ext cx="6884700" cy="2685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se produzir uma resenha, é necessário que se interprete o objeto a ser resenhado. Nesse processo, há a mobilização de conteúdos relacionados ao contexto de produção do produto cultural, o histórico de produção de seu autor e quaisquer outras informações úteis para que se estabeleçam comparações e avaliações.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5 maneiras criativas de descobrir se você teve uma boa ideia" id="106" name="Google Shape;106;p10"/>
          <p:cNvPicPr preferRelativeResize="0"/>
          <p:nvPr/>
        </p:nvPicPr>
        <p:blipFill rotWithShape="1">
          <a:blip r:embed="rId3">
            <a:alphaModFix/>
          </a:blip>
          <a:srcRect b="0" l="28260" r="24251" t="0"/>
          <a:stretch/>
        </p:blipFill>
        <p:spPr>
          <a:xfrm>
            <a:off x="7477275" y="1080626"/>
            <a:ext cx="1238625" cy="34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0"/>
          <p:cNvSpPr txBox="1"/>
          <p:nvPr/>
        </p:nvSpPr>
        <p:spPr>
          <a:xfrm>
            <a:off x="1054800" y="713200"/>
            <a:ext cx="5341500" cy="615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APROFUNDANDO ASSUNTO!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 maneiras criativas de descobrir se você teve uma boa ideia" id="112" name="Google Shape;112;p11"/>
          <p:cNvPicPr preferRelativeResize="0"/>
          <p:nvPr/>
        </p:nvPicPr>
        <p:blipFill rotWithShape="1">
          <a:blip r:embed="rId3">
            <a:alphaModFix/>
          </a:blip>
          <a:srcRect b="0" l="28260" r="24251" t="0"/>
          <a:stretch/>
        </p:blipFill>
        <p:spPr>
          <a:xfrm>
            <a:off x="6916775" y="1234775"/>
            <a:ext cx="1169625" cy="328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 txBox="1"/>
          <p:nvPr/>
        </p:nvSpPr>
        <p:spPr>
          <a:xfrm>
            <a:off x="1231325" y="996200"/>
            <a:ext cx="5341500" cy="1908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VAMOS FAZER UMA ATIVIDADE QUE SERVIRÁ DE PREPARAÇÃO PARA POSTERIOR PRODUÇÃO DE UMA RESENHA?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5275" y="3086701"/>
            <a:ext cx="1523725" cy="15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>
            <a:off x="639250" y="390001"/>
            <a:ext cx="40620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t-BR" sz="2400" u="none" cap="none" strike="noStrike">
                <a:solidFill>
                  <a:srgbClr val="FF00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pt-BR" sz="2400" u="none" cap="none" strike="noStrike">
                <a:solidFill>
                  <a:srgbClr val="00FF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pt-BR" sz="2400" u="none" cap="none" strike="noStrike">
                <a:solidFill>
                  <a:srgbClr val="38761D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i="0" lang="pt-BR" sz="2400" u="none" cap="none" strike="noStrike">
                <a:solidFill>
                  <a:srgbClr val="1155CC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pt-BR" sz="2400" u="none" cap="none" strike="noStrike">
                <a:solidFill>
                  <a:srgbClr val="351C7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pt-BR" sz="2400" u="none" cap="none" strike="noStrike">
                <a:solidFill>
                  <a:srgbClr val="C27BA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t-BR" sz="2400" u="none" cap="none" strike="noStrike">
                <a:solidFill>
                  <a:srgbClr val="DD7E6B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pt-BR" sz="2400" u="none" cap="none" strike="noStrike">
                <a:solidFill>
                  <a:srgbClr val="6AA84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pt-BR" sz="2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8E7CC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287800" y="1018625"/>
            <a:ext cx="8133600" cy="409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 atentamente ao curta animado, </a:t>
            </a:r>
            <a:r>
              <a:rPr b="0" i="0" lang="pt-BR" sz="3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vencedor do Oscar de 2016.</a:t>
            </a: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Após assistir, você deverá escrever:</a:t>
            </a:r>
            <a:r>
              <a:rPr b="0" i="0" lang="pt-BR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Nome do filme.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Breve descrição da história.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Aspectos positivos (o que mais gostei).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Aspectos negativos (o que não gostei).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Recomendaria o curta ou não? Por quê?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lição ou mensagem o curta pretende passar?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c8dbb5db8_0_23"/>
          <p:cNvSpPr/>
          <p:nvPr/>
        </p:nvSpPr>
        <p:spPr>
          <a:xfrm>
            <a:off x="639250" y="390001"/>
            <a:ext cx="40620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t-BR" sz="2400" u="none" cap="none" strike="noStrike">
                <a:solidFill>
                  <a:srgbClr val="FF00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pt-BR" sz="2400" u="none" cap="none" strike="noStrike">
                <a:solidFill>
                  <a:srgbClr val="00FF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pt-BR" sz="2400" u="none" cap="none" strike="noStrike">
                <a:solidFill>
                  <a:srgbClr val="38761D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i="0" lang="pt-BR" sz="2400" u="none" cap="none" strike="noStrike">
                <a:solidFill>
                  <a:srgbClr val="1155CC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pt-BR" sz="2400" u="none" cap="none" strike="noStrike">
                <a:solidFill>
                  <a:srgbClr val="351C7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pt-BR" sz="2400" u="none" cap="none" strike="noStrike">
                <a:solidFill>
                  <a:srgbClr val="C27BA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pt-BR" sz="2400" u="none" cap="none" strike="noStrike">
                <a:solidFill>
                  <a:srgbClr val="DD7E6B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pt-BR" sz="2400" u="none" cap="none" strike="noStrike">
                <a:solidFill>
                  <a:srgbClr val="6AA84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pt-BR" sz="2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8E7CC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dc8dbb5db8_0_23"/>
          <p:cNvSpPr txBox="1"/>
          <p:nvPr/>
        </p:nvSpPr>
        <p:spPr>
          <a:xfrm>
            <a:off x="96825" y="1018625"/>
            <a:ext cx="5837400" cy="35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 atentamente ao curta animado,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vencedor do Oscar de 2016.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Após assistir, você deverá escrever: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Nome do filme.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Breve descrição da história.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Aspectos positivos (o que mais gostei).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Aspectos negativos (o que não gostei).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Recomendaria o curta ou não? Por quê?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lição ou mensagem o curta pretende passar?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dc8dbb5db8_0_23"/>
          <p:cNvSpPr txBox="1"/>
          <p:nvPr/>
        </p:nvSpPr>
        <p:spPr>
          <a:xfrm>
            <a:off x="5755450" y="3429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1dc8dbb5db8_0_2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8525" y="949526"/>
            <a:ext cx="2947850" cy="16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dc8dbb5db8_0_23"/>
          <p:cNvSpPr txBox="1"/>
          <p:nvPr/>
        </p:nvSpPr>
        <p:spPr>
          <a:xfrm>
            <a:off x="5998550" y="2787250"/>
            <a:ext cx="2947800" cy="1708500"/>
          </a:xfrm>
          <a:prstGeom prst="rect">
            <a:avLst/>
          </a:prstGeom>
          <a:solidFill>
            <a:srgbClr val="DAF7DA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acessar clique sobre o template do vídeo ou acesse o link: </a:t>
            </a:r>
            <a:r>
              <a:rPr b="0" i="0" lang="pt-BR" sz="1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https://drive.google.com/file/d/1HK8FbLt2V0FUZj0FKJgBxL0IrZQ5V-zP/view?usp=sharing</a:t>
            </a: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155160" l="0" r="0" t="-155160"/>
          <a:stretch/>
        </p:blipFill>
        <p:spPr>
          <a:xfrm>
            <a:off x="5162800" y="317938"/>
            <a:ext cx="898901" cy="4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503588" y="1725750"/>
            <a:ext cx="47070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Verificamos como é a estrutura da resenha e planejamos a produção desse gênero.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963" y="1189963"/>
            <a:ext cx="2292375" cy="31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3072000" y="31793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AULA DE HOJE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/>
        </p:nvSpPr>
        <p:spPr>
          <a:xfrm>
            <a:off x="3464550" y="213275"/>
            <a:ext cx="226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265450"/>
            <a:ext cx="8839199" cy="164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951575" y="2008750"/>
            <a:ext cx="6681600" cy="1015800"/>
          </a:xfrm>
          <a:prstGeom prst="rect">
            <a:avLst/>
          </a:prstGeom>
          <a:noFill/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Professor, caso tenha alguma sugestão ou elogio para esta aula, acesse: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sng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https://forms.gle/ZuC8G4UPYMEdztJy5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498975" y="1152250"/>
            <a:ext cx="71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Disponível em: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https://ovicio.com.br/critica-avatar-o-caminho-da-agua/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enho de cartão de visita&#10;&#10;Descrição gerada automaticamente com confiança baixa" id="28" name="Google Shape;28;p2"/>
          <p:cNvPicPr preferRelativeResize="0"/>
          <p:nvPr/>
        </p:nvPicPr>
        <p:blipFill rotWithShape="1">
          <a:blip r:embed="rId3">
            <a:alphaModFix/>
          </a:blip>
          <a:srcRect b="0" l="849" r="0" t="0"/>
          <a:stretch/>
        </p:blipFill>
        <p:spPr>
          <a:xfrm>
            <a:off x="0" y="-1"/>
            <a:ext cx="9156774" cy="515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 b="0" l="5598" r="8142" t="14558"/>
          <a:stretch/>
        </p:blipFill>
        <p:spPr>
          <a:xfrm>
            <a:off x="6524001" y="2753936"/>
            <a:ext cx="1305725" cy="135014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/>
          <p:nvPr/>
        </p:nvSpPr>
        <p:spPr>
          <a:xfrm>
            <a:off x="1947225" y="647075"/>
            <a:ext cx="418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367850" y="1409075"/>
            <a:ext cx="735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Diagnosticar o conhecimento sobre as principais características do resenha.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Planejar a escrita de uma resenha crítica.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1804125" y="294350"/>
            <a:ext cx="4942500" cy="349500"/>
          </a:xfrm>
          <a:prstGeom prst="foldedCorner">
            <a:avLst>
              <a:gd fmla="val 12500" name="adj"/>
            </a:avLst>
          </a:prstGeom>
          <a:solidFill>
            <a:srgbClr val="D0E0E3"/>
          </a:solidFill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COMEÇO DE CONVERSA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283000" y="826750"/>
            <a:ext cx="8546700" cy="39480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costuma buscar informações antes de ler um livro, um conto ou assistir a um filme?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resenha é uma das possibilidades de se obter esses dados.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conhecer mais sobre esse gênero textual,   vamos ler uma resenha sobre o filme: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Avatar: O Caminho da Água.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sequência, vamos fazer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atividade que servirá de preparação para posterior produção de uma resenha?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Vamos lá?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/>
        </p:nvSpPr>
        <p:spPr>
          <a:xfrm>
            <a:off x="188525" y="1643175"/>
            <a:ext cx="84984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É inegável que o tão esperado Avatar: O Caminho da Água é deslumbrante no que se refere ao espetáculo do cinema, mas é um fato também que é um filme que repete os pecados da grande maioria dos blockbusters atuais, pois usa sua narrativa para servir seus recursos e não o contrário.</a:t>
            </a:r>
            <a:endParaRPr b="0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957625" y="1018500"/>
            <a:ext cx="4268400" cy="51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Avatar: O Caminho da Água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3331750" y="191925"/>
            <a:ext cx="1604400" cy="58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c8dbb5db8_0_0"/>
          <p:cNvSpPr txBox="1"/>
          <p:nvPr/>
        </p:nvSpPr>
        <p:spPr>
          <a:xfrm>
            <a:off x="188525" y="1643175"/>
            <a:ext cx="84063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Nesse sentido, a sequência do filme de 2009 é mais parecida com um jogo AAA que usa gráficos realistas e molda sua história de acordo com sua mecânica, do que propriamente com um filme.</a:t>
            </a:r>
            <a:endParaRPr b="0" i="0" sz="31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dc8dbb5db8_0_0"/>
          <p:cNvSpPr txBox="1"/>
          <p:nvPr/>
        </p:nvSpPr>
        <p:spPr>
          <a:xfrm>
            <a:off x="1957625" y="1018500"/>
            <a:ext cx="4268400" cy="51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Avatar: O Caminho da Água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dc8dbb5db8_0_0"/>
          <p:cNvSpPr txBox="1"/>
          <p:nvPr/>
        </p:nvSpPr>
        <p:spPr>
          <a:xfrm>
            <a:off x="3331750" y="191925"/>
            <a:ext cx="1604400" cy="58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/>
        </p:nvSpPr>
        <p:spPr>
          <a:xfrm>
            <a:off x="3291325" y="150075"/>
            <a:ext cx="2327700" cy="5850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Leitura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430675" y="827775"/>
            <a:ext cx="81540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100" u="none" cap="none" strike="noStrike">
                <a:solidFill>
                  <a:srgbClr val="3C3C3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 os sinais sobre isso estão evidentes na redundância do roteiro, que repete situações inúmeras vezes só para poder exibir o quanto a sua direção de arte é, quase que literalmente, de outro planeta.</a:t>
            </a:r>
            <a:endParaRPr b="0" i="0" sz="3100" u="none" cap="none" strike="noStrike">
              <a:solidFill>
                <a:srgbClr val="3C3C3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100" u="none" cap="none" strike="noStrike">
                <a:solidFill>
                  <a:srgbClr val="3C3C3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filme até faz piada com isso, usando um recurso cada vez mais comum nos filmes pop atuais, que é fazer um de seus personagens externar verbalmente o que o público está vendo.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/>
        </p:nvSpPr>
        <p:spPr>
          <a:xfrm>
            <a:off x="2394825" y="2874900"/>
            <a:ext cx="4195500" cy="554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APROFUNDANDO O ASSUNTO!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212275" y="176875"/>
            <a:ext cx="7617300" cy="221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trecho de texto que lemos faz uma crítica de um filme, não é mesmo? Como chamamos os textos que tem por propósito avaliar um produto cultural?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c8dbb5db8_0_7"/>
          <p:cNvSpPr txBox="1"/>
          <p:nvPr/>
        </p:nvSpPr>
        <p:spPr>
          <a:xfrm>
            <a:off x="212275" y="322500"/>
            <a:ext cx="8376900" cy="4371300"/>
          </a:xfrm>
          <a:prstGeom prst="rect">
            <a:avLst/>
          </a:prstGeom>
          <a:solidFill>
            <a:srgbClr val="F3F6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Chamado também de “resenha crítica” ou de apenas “crítica”, esse gênero tem por objetivo apresentar e avaliar um objeto da indústria cultural, seja ele um livro, um filme, um seriado, um game ou um álbum de música, por exemplo. Em geral, a resenha é produzida por um especialista no assunto e é direcionada a um público interessado no objeto resenhado. </a:t>
            </a:r>
            <a:endParaRPr b="0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