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97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ZfNj303O+T5IVIAZEA6cduyLh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3"/>
        <p:guide pos="1620" orient="horz"/>
        <p:guide pos="289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" name="Google Shape;1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61136f304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e61136f30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e61136f304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61136f304_0_3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51" name="Google Shape;151;g1e61136f304_0_32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5" name="Google Shape;25;p3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61136f30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e61136f30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1e61136f30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61136f30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e61136f30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e61136f30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portal.mec.gov.br/component/tags/tag/34487#:~:text=O%20bullying%2C%20tamb%C3%A9m%20chamado%20de,v%C3%ADtima%2C%20em%20uma%20rela%C3%A7%C3%A3o%20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 txBox="1"/>
          <p:nvPr/>
        </p:nvSpPr>
        <p:spPr>
          <a:xfrm>
            <a:off x="279145" y="730307"/>
            <a:ext cx="8639700" cy="27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5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REDAÇÃO E LEITURA 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9º ANO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Reportagem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43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/>
        </p:nvSpPr>
        <p:spPr>
          <a:xfrm>
            <a:off x="306650" y="539550"/>
            <a:ext cx="84900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reportagem é expositiva e informativa, </a:t>
            </a:r>
            <a:r>
              <a:rPr b="1" i="0" lang="pt-BR" sz="3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pois tem o propósito de expor informações sobre um determinado assunto para informar o leitor.</a:t>
            </a:r>
            <a:endParaRPr b="1" i="0" sz="3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 também tem fragmentos descritivos e narrativos, uma vez que descreve ações e incluem tempo, espaço e personagens.</a:t>
            </a:r>
            <a:endParaRPr b="0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61136f304_0_25"/>
          <p:cNvSpPr txBox="1"/>
          <p:nvPr/>
        </p:nvSpPr>
        <p:spPr>
          <a:xfrm>
            <a:off x="306650" y="828300"/>
            <a:ext cx="8490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fim, a reportagem é também um texto opinativo, uma vez que apresenta juízos de valor sobre o que está sendo discorrido.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Vale lembrar que o repórter é a pessoa que está responsável por apresentar a reportagem que aborda temas da sociedade em geral.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1e61136f304_0_25"/>
          <p:cNvPicPr preferRelativeResize="0"/>
          <p:nvPr/>
        </p:nvPicPr>
        <p:blipFill rotWithShape="1">
          <a:blip r:embed="rId3">
            <a:alphaModFix/>
          </a:blip>
          <a:srcRect b="11406" l="4334" r="2050" t="21730"/>
          <a:stretch/>
        </p:blipFill>
        <p:spPr>
          <a:xfrm>
            <a:off x="1669325" y="4193725"/>
            <a:ext cx="1763499" cy="8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/>
        </p:nvSpPr>
        <p:spPr>
          <a:xfrm>
            <a:off x="278850" y="1719025"/>
            <a:ext cx="8640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bullying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também chamado de intimidação sistemática, é “todo ato de violência física ou psicológica, intencional e repetitivo que ocorre sem motivação evidente, praticado por indivíduo ou grupo, contra uma ou mais pessoas, com o objetivo de intimidá-la ou agredi-la, causando dor e angústia à vítima, em uma relação de desequilíbrio de poder entre as partes envolvidas”, conforme definido pela Lei nº 13.185/2015, que instituiu o Programa de Combate à Intimidação Sistemática (</a:t>
            </a: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Bullying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679725" y="4543200"/>
            <a:ext cx="838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 em: &lt;</a:t>
            </a:r>
            <a:r>
              <a:rPr b="0" i="0" lang="pt-BR" sz="900" u="none" cap="none" strike="noStrike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http://portal.mec.gov.br/component/tags/tag/34487#:~:text=O%20bullying%2C%20tamb%C3%A9m%20chamado%20de,v%C3%ADtima%2C%20em%20uma%20rela%C3%A7%C3%A3o%20de</a:t>
            </a: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Acesso em: 31 maio 2023.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2282375" y="1115425"/>
            <a:ext cx="3431700" cy="6156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BULLYNG?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207000" y="192025"/>
            <a:ext cx="7759800" cy="923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Vamos ler um texto do gênero reportagem sobre o tema bullying.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/>
        </p:nvSpPr>
        <p:spPr>
          <a:xfrm>
            <a:off x="1425175" y="662800"/>
            <a:ext cx="7560900" cy="246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roblema social, bullying afeta metade das crianças do mundo                              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Mesmo diante do sofrimento e da humilhação, jovens conseguem transformar a dor em impulso para recuperar a autoestima e ter uma vida melhor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EDUCAÇÃO | Michele Roza      24/09/2018 - 11H16 (ATUALIZADO EM 26/09/2018 - 12H34)</a:t>
            </a:r>
            <a:endParaRPr b="1" i="0" sz="23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1425175" y="3173225"/>
            <a:ext cx="75609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Bullying é um problema grave e não pode ser tolerado pela sociedade. Crianças e adolescentes em todo o mundo estão sujeitos a sofrer atos de violência física ou psicológica, praticados por um único indivíduo ou um grupo, que causam dor e angústia.   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2902225" y="110475"/>
            <a:ext cx="4955700" cy="504000"/>
          </a:xfrm>
          <a:prstGeom prst="foldedCorner">
            <a:avLst>
              <a:gd fmla="val 125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LEITURA DE UMA REPORTAGEM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 rot="-5399269">
            <a:off x="-147400" y="786850"/>
            <a:ext cx="1410300" cy="492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MANCHETE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 rot="-5400000">
            <a:off x="-260763" y="2359079"/>
            <a:ext cx="1666800" cy="5541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 rot="-5399268">
            <a:off x="-146950" y="3961600"/>
            <a:ext cx="1409400" cy="5541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LIDE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200" y="830775"/>
            <a:ext cx="610275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375" y="2017650"/>
            <a:ext cx="5541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75" y="3834100"/>
            <a:ext cx="554100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/>
        </p:nvSpPr>
        <p:spPr>
          <a:xfrm>
            <a:off x="611560" y="771550"/>
            <a:ext cx="756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1662875" y="875425"/>
            <a:ext cx="7320000" cy="151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pesquisa da Organização das Nações Unidas (ONU) apontou que metade das crianças e jovens do mundo foi vítima de bullying em algum momento da vida. Foram ouvidas 100 mil crianças de 18 países.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1703625" y="2583250"/>
            <a:ext cx="72792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vida de crianças e jovens que sofrem bullying está em perigo. É o que aconteceu com o pequeno Carter English, menino de 6 anos que foi espancado por outras crianças da vizinhança – todos da mesma idade que ele – em Washington, nos Estados Unidos. [...] 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2719500" y="178300"/>
            <a:ext cx="3705000" cy="504000"/>
          </a:xfrm>
          <a:prstGeom prst="foldedCorner">
            <a:avLst>
              <a:gd fmla="val 125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Continuando a leitura…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 rot="-5400000">
            <a:off x="-83600" y="1089775"/>
            <a:ext cx="1806600" cy="7941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DADOS ESTATÍSTICOS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 rot="-5400000">
            <a:off x="-434150" y="3221350"/>
            <a:ext cx="2507700" cy="12315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 de pessoa que passou pelo problema</a:t>
            </a:r>
            <a:endParaRPr b="1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413" y="1388663"/>
            <a:ext cx="396775" cy="3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446" y="3167696"/>
            <a:ext cx="261300" cy="2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/>
        </p:nvSpPr>
        <p:spPr>
          <a:xfrm>
            <a:off x="611560" y="771550"/>
            <a:ext cx="756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1244150" y="682300"/>
            <a:ext cx="7720200" cy="417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psicólogo Guilherme Arinelli, mestre pela PUC Campinas, e que atua na área de Psicologia Escolar e Educacional com interesse em desenvolvimento humano, explica que o comportamento dos jovens — e de todas as pessoas — está intimamente associado com o contexto em que vivem, a educação que receberam e com a cultura da qual fazem parte</a:t>
            </a:r>
            <a:r>
              <a:rPr b="0" i="0" lang="pt-BR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 por cima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Apesar de todo o sofrimento e das humilhações sofridas, muitas pessoas são capazes de fazer do limão uma limonada e transformam a dor em uma motivação de crescimento para superar os problemas e ter uma vida melhor. 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 rot="-5400000">
            <a:off x="-1529800" y="2281125"/>
            <a:ext cx="4163400" cy="861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Voz autorizada  - argumento de autoridade</a:t>
            </a:r>
            <a:endParaRPr b="1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2719500" y="178300"/>
            <a:ext cx="3705000" cy="504000"/>
          </a:xfrm>
          <a:prstGeom prst="foldedCorner">
            <a:avLst>
              <a:gd fmla="val 125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Continuando a leitura…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46" y="2571746"/>
            <a:ext cx="261300" cy="2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2"/>
          <p:cNvSpPr txBox="1"/>
          <p:nvPr/>
        </p:nvSpPr>
        <p:spPr>
          <a:xfrm>
            <a:off x="2277350" y="4856800"/>
            <a:ext cx="668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 em: &lt;https://noticias.r7.com/educacao/problema-social-bullying-afeta-metade-das-criancas-do-mundo-26092018&gt;. Acesso em: ago. de 2021.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/>
          <p:nvPr/>
        </p:nvSpPr>
        <p:spPr>
          <a:xfrm>
            <a:off x="2278950" y="188325"/>
            <a:ext cx="4586100" cy="504000"/>
          </a:xfrm>
          <a:prstGeom prst="foldedCorner">
            <a:avLst>
              <a:gd fmla="val 12500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Características da reportagem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611560" y="771550"/>
            <a:ext cx="756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211925" y="771550"/>
            <a:ext cx="8689500" cy="4557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textos do gênero reportagem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devem ser desenvolvidos com linguagem clara, culta, objetiva e direta.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predominantemente informativos. No decorrer do texto é possível que o jornalista exponha sua avaliação, sem alterar o conteúdo das informações trazidas na matéria.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61136f304_0_32"/>
          <p:cNvSpPr/>
          <p:nvPr/>
        </p:nvSpPr>
        <p:spPr>
          <a:xfrm>
            <a:off x="2278950" y="188325"/>
            <a:ext cx="4586100" cy="504000"/>
          </a:xfrm>
          <a:prstGeom prst="foldedCorner">
            <a:avLst>
              <a:gd fmla="val 12500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Características da reportagem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e61136f304_0_32"/>
          <p:cNvSpPr txBox="1"/>
          <p:nvPr/>
        </p:nvSpPr>
        <p:spPr>
          <a:xfrm>
            <a:off x="611560" y="771550"/>
            <a:ext cx="756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e61136f304_0_32"/>
          <p:cNvSpPr txBox="1"/>
          <p:nvPr/>
        </p:nvSpPr>
        <p:spPr>
          <a:xfrm>
            <a:off x="211925" y="771550"/>
            <a:ext cx="8689500" cy="454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-4508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visam apenas comunicar acontecimentos, mas abordam efeitos e desdobramentos de fatos, e por isso presumem pesquisa e mais tempo para ser elaborada.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buscam apresentar a “voz” do autor em conjunto com outras, sejam entrevistados (testemunhas, especialistas, etc), documentos reunidos, entre outros. 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/>
          <p:nvPr/>
        </p:nvSpPr>
        <p:spPr>
          <a:xfrm>
            <a:off x="684000" y="888840"/>
            <a:ext cx="76308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683568" y="843558"/>
            <a:ext cx="763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247950" y="561875"/>
            <a:ext cx="8783700" cy="1422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ler a reportagem, considere o tema: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pt-BR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Combate ao bullying na internet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que você é o redator de um jornal e precisa elaborar uma reportagem sobre esse assunto.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1760675" y="57875"/>
            <a:ext cx="4471500" cy="504000"/>
          </a:xfrm>
          <a:prstGeom prst="foldedCorner">
            <a:avLst>
              <a:gd fmla="val 12500" name="adj"/>
            </a:avLst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VAMOS PENSAR JUNTOS!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247950" y="1950325"/>
            <a:ext cx="87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Faça uma lista sobre o que poderia constar em sua reportagem.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223500" y="2371125"/>
            <a:ext cx="87510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b="0" i="0" lang="pt-B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Título que chame a atenção do leitor;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b="0" i="0" lang="pt-B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Lide que resuma a ideia central da reportagem;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b="0" i="0" lang="pt-B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Apresentação do tema; 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b="0" i="0" lang="pt-B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Dados estatísticos que embasem seus argumentos; 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b="0" i="0" lang="pt-B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Voz de um especialista para servir como argumento de autoridade; 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b="0" i="0" lang="pt-B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Entrevista com alguma criança ou adolescente que já tenha passado por esse problema.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818525" y="1463950"/>
            <a:ext cx="7262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Refletimos sobre as características da reportagem e analisamos estratégias de produção de uma reportagem.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2810850" y="316200"/>
            <a:ext cx="3522300" cy="507900"/>
          </a:xfrm>
          <a:prstGeom prst="foldedCorner">
            <a:avLst>
              <a:gd fmla="val 12500" name="adj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AULA DE HOJE...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654" y="2482200"/>
            <a:ext cx="3258301" cy="18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enho de cartão de visita&#10;&#10;Descrição gerada automaticamente com confiança baixa" id="22" name="Google Shape;22;p2"/>
          <p:cNvPicPr preferRelativeResize="0"/>
          <p:nvPr/>
        </p:nvPicPr>
        <p:blipFill rotWithShape="1">
          <a:blip r:embed="rId3">
            <a:alphaModFix/>
          </a:blip>
          <a:srcRect b="0" l="849" r="0" t="0"/>
          <a:stretch/>
        </p:blipFill>
        <p:spPr>
          <a:xfrm>
            <a:off x="0" y="-1"/>
            <a:ext cx="9156774" cy="515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/>
        </p:nvSpPr>
        <p:spPr>
          <a:xfrm>
            <a:off x="782100" y="744450"/>
            <a:ext cx="757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840850"/>
            <a:ext cx="8839199" cy="164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/>
        </p:nvSpPr>
        <p:spPr>
          <a:xfrm>
            <a:off x="611350" y="1251950"/>
            <a:ext cx="78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 em: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&lt;https://noticias.r7.com/educacao/problema-social-bullying-afeta-metade-das-criancas-do-mundo-26092018&gt;. Acesso em: ago. de 2021.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668400" y="1202250"/>
            <a:ext cx="76869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Compreender os elementos composicionais do gênero reportagem.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Refletir sobre o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bullying que afeta crianças e adolescentes.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3001200" y="431688"/>
            <a:ext cx="3141600" cy="510900"/>
          </a:xfrm>
          <a:prstGeom prst="foldedCorner">
            <a:avLst>
              <a:gd fmla="val 12500" name="adj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6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OBJETIVOS DA AULA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811" y="2798800"/>
            <a:ext cx="1812840" cy="17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2248350" y="343875"/>
            <a:ext cx="4647300" cy="5232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COMEÇO DE CONVERSA</a:t>
            </a: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348575" y="988025"/>
            <a:ext cx="8394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se expressa da mesma forma em todas as situações de comunicação?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diferença entre escrever um poema, uma receita e uma reportagem?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define a maneira como produzimos nossos textos orais e escritos?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5675" y="3850925"/>
            <a:ext cx="798675" cy="10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575" y="372428"/>
            <a:ext cx="6387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1095929" y="419019"/>
            <a:ext cx="924600" cy="3729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348575" y="3850925"/>
            <a:ext cx="7459500" cy="118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Converse com seus colegas sobre os questionamentos acima. O professor indicará alguns grupos para apresentarem suas respostas. 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4000" y="138424"/>
            <a:ext cx="849600" cy="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/>
        </p:nvSpPr>
        <p:spPr>
          <a:xfrm>
            <a:off x="179725" y="593200"/>
            <a:ext cx="8603700" cy="4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100" u="none" cap="none" strike="noStrike">
                <a:solidFill>
                  <a:srgbClr val="192930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Os gêneros como poema, receita e reportagem estão ligados às situações de interação entre pessoas que dialogam: qualquer mudança nessa interação gerará mudanças no gênero. Os gêneros vinculam-se às atividades humanas. A linguagem típica de cada esfera social determina a escolha de palavras e a organização dessas palavras em gêneros típicos da esfera.</a:t>
            </a:r>
            <a:endParaRPr b="0" i="0" sz="3100" u="none" cap="none" strike="noStrike">
              <a:solidFill>
                <a:srgbClr val="192930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2248350" y="70000"/>
            <a:ext cx="4647300" cy="5232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CONTEXTUALIZANDO</a:t>
            </a: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/>
        </p:nvSpPr>
        <p:spPr>
          <a:xfrm>
            <a:off x="107075" y="2267100"/>
            <a:ext cx="3122100" cy="1293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3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ESFERA JORNALÍSTICA</a:t>
            </a:r>
            <a:endParaRPr b="1" i="0" sz="36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5249525" y="765025"/>
            <a:ext cx="2327100" cy="692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NOTÍCIA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5249475" y="1384000"/>
            <a:ext cx="2327100" cy="677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ENTREVISTA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5249375" y="1954100"/>
            <a:ext cx="2894100" cy="646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REPORTAGEM</a:t>
            </a:r>
            <a:r>
              <a:rPr b="1" i="0" lang="pt-BR" sz="2000" u="none" cap="none" strike="noStrike">
                <a:solidFill>
                  <a:srgbClr val="000000"/>
                </a:solidFill>
              </a:rPr>
              <a:t> 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5249475" y="2674600"/>
            <a:ext cx="2824800" cy="677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CLASSIFICADOS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5249475" y="3294725"/>
            <a:ext cx="2894100" cy="692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EDITORIAL</a:t>
            </a:r>
            <a:r>
              <a:rPr b="1" i="0" lang="pt-BR" sz="2300" u="none" cap="none" strike="noStrike">
                <a:solidFill>
                  <a:srgbClr val="000000"/>
                </a:solidFill>
              </a:rPr>
              <a:t> </a:t>
            </a:r>
            <a:endParaRPr b="1" i="0" sz="2300" u="none" cap="none" strike="noStrike">
              <a:solidFill>
                <a:srgbClr val="000000"/>
              </a:solidFill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400150" y="277075"/>
            <a:ext cx="2698800" cy="15300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CAMPO DE ATIVIDADE HUMANA</a:t>
            </a: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3987225" y="124325"/>
            <a:ext cx="4020000" cy="5232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GÊNEROS DISCURSIVOS</a:t>
            </a: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6"/>
          <p:cNvCxnSpPr/>
          <p:nvPr/>
        </p:nvCxnSpPr>
        <p:spPr>
          <a:xfrm flipH="1" rot="10800000">
            <a:off x="2928488" y="989075"/>
            <a:ext cx="2321100" cy="17925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" name="Google Shape;62;p6"/>
          <p:cNvCxnSpPr/>
          <p:nvPr/>
        </p:nvCxnSpPr>
        <p:spPr>
          <a:xfrm flipH="1" rot="10800000">
            <a:off x="2968575" y="1631663"/>
            <a:ext cx="2321100" cy="11499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" name="Google Shape;63;p6"/>
          <p:cNvCxnSpPr>
            <a:stCxn id="53" idx="3"/>
            <a:endCxn id="56" idx="1"/>
          </p:cNvCxnSpPr>
          <p:nvPr/>
        </p:nvCxnSpPr>
        <p:spPr>
          <a:xfrm flipH="1" rot="10800000">
            <a:off x="3229175" y="2277300"/>
            <a:ext cx="2020200" cy="6363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" name="Google Shape;64;p6"/>
          <p:cNvCxnSpPr>
            <a:stCxn id="53" idx="3"/>
            <a:endCxn id="57" idx="1"/>
          </p:cNvCxnSpPr>
          <p:nvPr/>
        </p:nvCxnSpPr>
        <p:spPr>
          <a:xfrm>
            <a:off x="3229175" y="2913600"/>
            <a:ext cx="2020200" cy="996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Google Shape;65;p6"/>
          <p:cNvCxnSpPr>
            <a:stCxn id="53" idx="3"/>
            <a:endCxn id="58" idx="1"/>
          </p:cNvCxnSpPr>
          <p:nvPr/>
        </p:nvCxnSpPr>
        <p:spPr>
          <a:xfrm>
            <a:off x="3229175" y="2913600"/>
            <a:ext cx="2020200" cy="7275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" name="Google Shape;66;p6"/>
          <p:cNvCxnSpPr/>
          <p:nvPr/>
        </p:nvCxnSpPr>
        <p:spPr>
          <a:xfrm flipH="1">
            <a:off x="1662600" y="1807075"/>
            <a:ext cx="40200" cy="4599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61136f304_0_0"/>
          <p:cNvSpPr txBox="1"/>
          <p:nvPr/>
        </p:nvSpPr>
        <p:spPr>
          <a:xfrm>
            <a:off x="463975" y="896450"/>
            <a:ext cx="8249700" cy="3263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gênero </a:t>
            </a:r>
            <a:r>
              <a:rPr b="1" i="0" lang="pt-BR" sz="4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reportagem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vincula-se à esfera jornalística e organiza-se de modo a possibilitar que o sujeito possa interagir nesse campo de atividade humana.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/>
        </p:nvSpPr>
        <p:spPr>
          <a:xfrm>
            <a:off x="300150" y="434575"/>
            <a:ext cx="85437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pt-BR" sz="33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reportagem</a:t>
            </a:r>
            <a:r>
              <a:rPr b="0" i="0" lang="pt-BR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um gênero da </a:t>
            </a:r>
            <a:r>
              <a:rPr b="1" i="0" lang="pt-BR" sz="33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esfera jornalística</a:t>
            </a:r>
            <a:r>
              <a:rPr b="0" i="0" lang="pt-BR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texto não literário veiculado nos meios de comunicação: jornais, revistas, televisão, internet, rádio, dentre outros.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Esse tipo de texto tem o </a:t>
            </a:r>
            <a:r>
              <a:rPr b="1" i="0" lang="pt-BR" sz="33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intuito de informar</a:t>
            </a:r>
            <a:r>
              <a:rPr b="0" i="0" lang="pt-BR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ao mesmo tempo que prevê criar uma opinião nos leitores. Portanto, a reportagem possui uma </a:t>
            </a:r>
            <a:r>
              <a:rPr b="1" i="0" lang="pt-BR" sz="33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função social muito importante como formadora de opinião</a:t>
            </a:r>
            <a:r>
              <a:rPr lang="pt-BR" sz="3300"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61136f304_0_19"/>
          <p:cNvSpPr txBox="1"/>
          <p:nvPr/>
        </p:nvSpPr>
        <p:spPr>
          <a:xfrm>
            <a:off x="300150" y="908475"/>
            <a:ext cx="8543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Embora possa ter </a:t>
            </a:r>
            <a:r>
              <a:rPr b="1" i="0" lang="pt-BR" sz="35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trechos expositivos, informativos, descritivos, narrativos e opinativos,</a:t>
            </a:r>
            <a:r>
              <a:rPr b="0" i="0" lang="pt-BR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reportagem não deve ser confundida com a notícia ou com os artigos opinativos.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