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94" r:id="rId5"/>
    <p:sldId id="295" r:id="rId6"/>
    <p:sldId id="298" r:id="rId7"/>
    <p:sldId id="296" r:id="rId8"/>
    <p:sldId id="300" r:id="rId9"/>
    <p:sldId id="297" r:id="rId10"/>
    <p:sldId id="301" r:id="rId11"/>
    <p:sldId id="299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-798" y="-19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4221" y="2776211"/>
            <a:ext cx="9723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ViT</a:t>
            </a:r>
            <a:r>
              <a:rPr lang="en-US" altLang="ko-KR" sz="6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/</a:t>
            </a:r>
            <a:r>
              <a:rPr lang="ko-KR" altLang="en-US" sz="6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60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Swin</a:t>
            </a:r>
            <a:r>
              <a:rPr lang="en-US" altLang="ko-KR" sz="6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-T</a:t>
            </a:r>
            <a:endParaRPr lang="ko-KR" altLang="en-US" sz="6000" b="1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Swin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Shifted Window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5B825B-2C10-444A-A46C-0EC77A7F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6" y="1608327"/>
            <a:ext cx="3852863" cy="4185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082D0-B82C-44EB-BD8E-21DE379CC52F}"/>
              </a:ext>
            </a:extLst>
          </p:cNvPr>
          <p:cNvSpPr txBox="1"/>
          <p:nvPr/>
        </p:nvSpPr>
        <p:spPr>
          <a:xfrm>
            <a:off x="577438" y="5918924"/>
            <a:ext cx="4646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개의 연속적인 </a:t>
            </a:r>
            <a:r>
              <a:rPr lang="en-US" altLang="ko-KR" dirty="0"/>
              <a:t>Transformer </a:t>
            </a:r>
            <a:r>
              <a:rPr lang="ko-KR" altLang="en-US" dirty="0"/>
              <a:t>구조로 구성된</a:t>
            </a:r>
            <a:br>
              <a:rPr lang="en-US" altLang="ko-KR" dirty="0"/>
            </a:br>
            <a:r>
              <a:rPr lang="ko-KR" altLang="en-US" dirty="0"/>
              <a:t>한 개의 </a:t>
            </a:r>
            <a:r>
              <a:rPr lang="en-US" altLang="ko-KR" dirty="0" err="1"/>
              <a:t>Swin</a:t>
            </a:r>
            <a:r>
              <a:rPr lang="ko-KR" altLang="en-US" dirty="0"/>
              <a:t> </a:t>
            </a:r>
            <a:r>
              <a:rPr lang="en-US" altLang="ko-KR" dirty="0"/>
              <a:t>Block.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CC219-392B-48C1-BB60-BF2A2E3CC285}"/>
              </a:ext>
            </a:extLst>
          </p:cNvPr>
          <p:cNvSpPr txBox="1"/>
          <p:nvPr/>
        </p:nvSpPr>
        <p:spPr>
          <a:xfrm>
            <a:off x="6194541" y="3239496"/>
            <a:ext cx="5305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앞에서 </a:t>
            </a:r>
            <a:r>
              <a:rPr lang="en-US" altLang="ko-KR" dirty="0"/>
              <a:t>Window-MSA </a:t>
            </a:r>
            <a:r>
              <a:rPr lang="ko-KR" altLang="en-US" dirty="0"/>
              <a:t>결과로 나온 </a:t>
            </a:r>
            <a:r>
              <a:rPr lang="en-US" altLang="ko-KR" dirty="0"/>
              <a:t>Attention</a:t>
            </a:r>
            <a:r>
              <a:rPr lang="ko-KR" altLang="en-US" dirty="0"/>
              <a:t>들을</a:t>
            </a:r>
            <a:endParaRPr lang="en-US" altLang="ko-KR" dirty="0"/>
          </a:p>
          <a:p>
            <a:r>
              <a:rPr lang="ko-KR" altLang="en-US" dirty="0"/>
              <a:t>바로 다음에서 </a:t>
            </a:r>
            <a:r>
              <a:rPr lang="en-US" altLang="ko-KR" dirty="0"/>
              <a:t>Shifted Window-MSA</a:t>
            </a:r>
            <a:r>
              <a:rPr lang="ko-KR" altLang="en-US" dirty="0"/>
              <a:t>를 거치게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Local Window</a:t>
            </a:r>
            <a:r>
              <a:rPr lang="ko-KR" altLang="en-US" dirty="0"/>
              <a:t>의 단점을 일부 극복함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36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Swin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Architecture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8E30F9-59AC-4BD9-B8C2-5F7668943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23"/>
          <a:stretch/>
        </p:blipFill>
        <p:spPr>
          <a:xfrm>
            <a:off x="1533525" y="2147811"/>
            <a:ext cx="8315326" cy="3152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4BBF8-2C60-4239-961A-8A43D1B1496A}"/>
              </a:ext>
            </a:extLst>
          </p:cNvPr>
          <p:cNvSpPr txBox="1"/>
          <p:nvPr/>
        </p:nvSpPr>
        <p:spPr>
          <a:xfrm>
            <a:off x="2219325" y="5495894"/>
            <a:ext cx="1603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구현상으론</a:t>
            </a:r>
            <a:endParaRPr lang="en-US" altLang="ko-KR" dirty="0"/>
          </a:p>
          <a:p>
            <a:r>
              <a:rPr lang="en-US" altLang="ko-KR" dirty="0"/>
              <a:t>Patch Embed.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113AB0-4065-4627-981E-A7BF0188D1D8}"/>
              </a:ext>
            </a:extLst>
          </p:cNvPr>
          <p:cNvCxnSpPr/>
          <p:nvPr/>
        </p:nvCxnSpPr>
        <p:spPr>
          <a:xfrm flipH="1" flipV="1">
            <a:off x="2686050" y="4762424"/>
            <a:ext cx="95250" cy="733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B2AEC7-32F2-43AB-9ABC-6D022906BCB7}"/>
              </a:ext>
            </a:extLst>
          </p:cNvPr>
          <p:cNvCxnSpPr>
            <a:cxnSpLocks/>
          </p:cNvCxnSpPr>
          <p:nvPr/>
        </p:nvCxnSpPr>
        <p:spPr>
          <a:xfrm flipV="1">
            <a:off x="2781300" y="4886249"/>
            <a:ext cx="466725" cy="609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582D57-E2F4-41CA-B784-39926AC92702}"/>
              </a:ext>
            </a:extLst>
          </p:cNvPr>
          <p:cNvCxnSpPr>
            <a:cxnSpLocks/>
          </p:cNvCxnSpPr>
          <p:nvPr/>
        </p:nvCxnSpPr>
        <p:spPr>
          <a:xfrm>
            <a:off x="8267821" y="2876470"/>
            <a:ext cx="1437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D1C086-A226-4201-80CC-228330F89A48}"/>
              </a:ext>
            </a:extLst>
          </p:cNvPr>
          <p:cNvSpPr txBox="1"/>
          <p:nvPr/>
        </p:nvSpPr>
        <p:spPr>
          <a:xfrm>
            <a:off x="8267821" y="2098052"/>
            <a:ext cx="239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patch merging layers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C3C50DB-07DE-4E36-826E-AFA2EE850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319" y="1054356"/>
            <a:ext cx="3377145" cy="110794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A9056A2-684E-44F1-B686-892E71EE7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436" y="1362106"/>
            <a:ext cx="4435084" cy="146003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A9E92C-936D-4901-8280-16CA6E0EDF0E}"/>
              </a:ext>
            </a:extLst>
          </p:cNvPr>
          <p:cNvSpPr txBox="1"/>
          <p:nvPr/>
        </p:nvSpPr>
        <p:spPr>
          <a:xfrm>
            <a:off x="8436687" y="2507138"/>
            <a:ext cx="239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4C to 8C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76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 Codes</a:t>
            </a:r>
          </a:p>
          <a:p>
            <a:pPr algn="ctr"/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4D817-CA59-4882-8DB8-8F2E501CE812}"/>
              </a:ext>
            </a:extLst>
          </p:cNvPr>
          <p:cNvSpPr txBox="1"/>
          <p:nvPr/>
        </p:nvSpPr>
        <p:spPr>
          <a:xfrm>
            <a:off x="6984836" y="4967257"/>
            <a:ext cx="251516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shifted window</a:t>
            </a:r>
            <a:r>
              <a:rPr lang="ko-KR" altLang="en-US" dirty="0"/>
              <a:t>로 </a:t>
            </a:r>
            <a:r>
              <a:rPr lang="ko-KR" altLang="en-US" dirty="0" err="1"/>
              <a:t>연산됨</a:t>
            </a:r>
            <a:r>
              <a:rPr lang="en-US" altLang="ko-KR" dirty="0"/>
              <a:t>. </a:t>
            </a:r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각각의 윈도우 별로 제한된 </a:t>
            </a:r>
            <a:r>
              <a:rPr lang="en-US" altLang="ko-KR" dirty="0"/>
              <a:t>attention </a:t>
            </a:r>
            <a:r>
              <a:rPr lang="ko-KR" altLang="en-US" dirty="0"/>
              <a:t>숫자를 지녀 효율적임</a:t>
            </a:r>
            <a:r>
              <a:rPr lang="en-US" altLang="ko-KR" dirty="0"/>
              <a:t>. </a:t>
            </a:r>
            <a:r>
              <a:rPr lang="ko-KR" altLang="en-US" dirty="0"/>
              <a:t>또한 이런 구조는 다양한 이미지 해상도에 대해 유연하게 대처할 수 있으며</a:t>
            </a:r>
            <a:r>
              <a:rPr lang="en-US" altLang="ko-KR" dirty="0"/>
              <a:t>, transformer</a:t>
            </a:r>
            <a:r>
              <a:rPr lang="ko-KR" altLang="en-US" dirty="0"/>
              <a:t>의 특장점인 </a:t>
            </a:r>
            <a:r>
              <a:rPr lang="en-US" altLang="ko-KR" dirty="0"/>
              <a:t>linear computational complexity</a:t>
            </a:r>
            <a:r>
              <a:rPr lang="ko-KR" altLang="en-US" dirty="0"/>
              <a:t>를 가짐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introduction</a:t>
            </a:r>
          </a:p>
          <a:p>
            <a:endParaRPr lang="en-US" altLang="ko-KR" dirty="0"/>
          </a:p>
          <a:p>
            <a:r>
              <a:rPr lang="en-US" altLang="ko-KR" dirty="0"/>
              <a:t>vision</a:t>
            </a:r>
            <a:r>
              <a:rPr lang="ko-KR" altLang="en-US" dirty="0"/>
              <a:t>은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기반에서 다양한 진화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nlp</a:t>
            </a:r>
            <a:r>
              <a:rPr lang="ko-KR" altLang="en-US" dirty="0"/>
              <a:t>는 </a:t>
            </a:r>
            <a:r>
              <a:rPr lang="en-US" altLang="ko-KR" dirty="0"/>
              <a:t>transformer</a:t>
            </a:r>
            <a:r>
              <a:rPr lang="ko-KR" altLang="en-US" dirty="0"/>
              <a:t>가 널리 쓰이고 </a:t>
            </a:r>
            <a:r>
              <a:rPr lang="en-US" altLang="ko-KR" dirty="0"/>
              <a:t>long-range dependencies</a:t>
            </a:r>
            <a:r>
              <a:rPr lang="ko-KR" altLang="en-US" dirty="0"/>
              <a:t>를 </a:t>
            </a:r>
            <a:r>
              <a:rPr lang="en-US" altLang="ko-KR" dirty="0"/>
              <a:t>attention</a:t>
            </a:r>
            <a:r>
              <a:rPr lang="ko-KR" altLang="en-US" dirty="0"/>
              <a:t>을 이용하여 아주 잘 해결함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논문은 일반적인 </a:t>
            </a:r>
            <a:r>
              <a:rPr lang="en-US" altLang="ko-KR" dirty="0"/>
              <a:t>vision</a:t>
            </a:r>
            <a:r>
              <a:rPr lang="ko-KR" altLang="en-US" dirty="0"/>
              <a:t>의 </a:t>
            </a:r>
            <a:r>
              <a:rPr lang="en-US" altLang="ko-KR" dirty="0"/>
              <a:t>backbone</a:t>
            </a:r>
            <a:r>
              <a:rPr lang="ko-KR" altLang="en-US" dirty="0"/>
              <a:t>으로 </a:t>
            </a:r>
            <a:r>
              <a:rPr lang="en-US" altLang="ko-KR" dirty="0"/>
              <a:t>Transformer</a:t>
            </a:r>
            <a:r>
              <a:rPr lang="ko-KR" altLang="en-US" dirty="0"/>
              <a:t>의 사용성을 확장하기 위한 연구에서 나왔음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 난관인 </a:t>
            </a:r>
            <a:r>
              <a:rPr lang="en-US" altLang="ko-KR" dirty="0"/>
              <a:t>scale.</a:t>
            </a:r>
          </a:p>
          <a:p>
            <a:r>
              <a:rPr lang="en-US" altLang="ko-KR" dirty="0"/>
              <a:t>word token</a:t>
            </a:r>
            <a:r>
              <a:rPr lang="ko-KR" altLang="en-US" dirty="0"/>
              <a:t>과는 다르게 </a:t>
            </a:r>
            <a:r>
              <a:rPr lang="en-US" altLang="ko-KR" dirty="0"/>
              <a:t>visual elements</a:t>
            </a:r>
            <a:r>
              <a:rPr lang="ko-KR" altLang="en-US" dirty="0"/>
              <a:t>는 </a:t>
            </a:r>
            <a:r>
              <a:rPr lang="en-US" altLang="ko-KR" dirty="0"/>
              <a:t>scale</a:t>
            </a:r>
            <a:r>
              <a:rPr lang="ko-KR" altLang="en-US" dirty="0"/>
              <a:t>에 따라 대체로 크게 달라질 수 있는데 이러면 </a:t>
            </a:r>
            <a:r>
              <a:rPr lang="en-US" altLang="ko-KR" dirty="0"/>
              <a:t>attention</a:t>
            </a:r>
            <a:r>
              <a:rPr lang="ko-KR" altLang="en-US" dirty="0"/>
              <a:t>을 받을 때 문제가 생길 수 있음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en-US" altLang="ko-KR" dirty="0" err="1"/>
              <a:t>ViT</a:t>
            </a:r>
            <a:r>
              <a:rPr lang="en-US" altLang="ko-KR" dirty="0"/>
              <a:t> </a:t>
            </a:r>
            <a:r>
              <a:rPr lang="ko-KR" altLang="en-US" dirty="0" err="1"/>
              <a:t>모델들에서는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r>
              <a:rPr lang="ko-KR" altLang="en-US" dirty="0"/>
              <a:t>들이 </a:t>
            </a:r>
            <a:r>
              <a:rPr lang="en-US" altLang="ko-KR" dirty="0"/>
              <a:t>fixed scale</a:t>
            </a:r>
            <a:r>
              <a:rPr lang="ko-KR" altLang="en-US" dirty="0"/>
              <a:t>이라 </a:t>
            </a:r>
            <a:r>
              <a:rPr lang="en-US" altLang="ko-KR" dirty="0"/>
              <a:t>vision task</a:t>
            </a:r>
            <a:r>
              <a:rPr lang="ko-KR" altLang="en-US" dirty="0"/>
              <a:t>에 부적합하였음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 난관인 </a:t>
            </a:r>
            <a:r>
              <a:rPr lang="en-US" altLang="ko-KR" dirty="0"/>
              <a:t>high resolution.</a:t>
            </a:r>
          </a:p>
          <a:p>
            <a:r>
              <a:rPr lang="en-US" altLang="ko-KR" dirty="0"/>
              <a:t>text</a:t>
            </a:r>
            <a:r>
              <a:rPr lang="ko-KR" altLang="en-US" dirty="0"/>
              <a:t>의 </a:t>
            </a:r>
            <a:r>
              <a:rPr lang="en-US" altLang="ko-KR" dirty="0"/>
              <a:t>word </a:t>
            </a:r>
            <a:r>
              <a:rPr lang="ko-KR" altLang="en-US" dirty="0"/>
              <a:t>숫자에 비해 </a:t>
            </a:r>
            <a:r>
              <a:rPr lang="en-US" altLang="ko-KR" dirty="0" err="1"/>
              <a:t>img</a:t>
            </a:r>
            <a:r>
              <a:rPr lang="ko-KR" altLang="en-US" dirty="0"/>
              <a:t>의 </a:t>
            </a:r>
            <a:r>
              <a:rPr lang="en-US" altLang="ko-KR" dirty="0"/>
              <a:t>pixel</a:t>
            </a:r>
            <a:r>
              <a:rPr lang="ko-KR" altLang="en-US" dirty="0"/>
              <a:t>은 너무나도 많음</a:t>
            </a:r>
            <a:r>
              <a:rPr lang="en-US" altLang="ko-KR" dirty="0"/>
              <a:t>.</a:t>
            </a:r>
            <a:r>
              <a:rPr lang="ko-KR" altLang="en-US" dirty="0"/>
              <a:t>특히 </a:t>
            </a:r>
            <a:r>
              <a:rPr lang="en-US" altLang="ko-KR" dirty="0"/>
              <a:t>semantic seg </a:t>
            </a:r>
            <a:r>
              <a:rPr lang="ko-KR" altLang="en-US" dirty="0"/>
              <a:t>의 경우</a:t>
            </a:r>
            <a:r>
              <a:rPr lang="en-US" altLang="ko-KR" dirty="0"/>
              <a:t>, pixel level</a:t>
            </a:r>
            <a:r>
              <a:rPr lang="ko-KR" altLang="en-US" dirty="0"/>
              <a:t>의 </a:t>
            </a:r>
            <a:r>
              <a:rPr lang="en-US" altLang="ko-KR" dirty="0"/>
              <a:t>dense</a:t>
            </a:r>
            <a:r>
              <a:rPr lang="ko-KR" altLang="en-US" dirty="0"/>
              <a:t>한 </a:t>
            </a:r>
            <a:r>
              <a:rPr lang="en-US" altLang="ko-KR" dirty="0" err="1"/>
              <a:t>pred</a:t>
            </a:r>
            <a:r>
              <a:rPr lang="ko-KR" altLang="en-US" dirty="0"/>
              <a:t>를 요구함</a:t>
            </a:r>
            <a:r>
              <a:rPr lang="en-US" altLang="ko-KR" dirty="0"/>
              <a:t>. </a:t>
            </a:r>
            <a:r>
              <a:rPr lang="ko-KR" altLang="en-US" dirty="0"/>
              <a:t>이런 건 좀 다루기 </a:t>
            </a:r>
            <a:r>
              <a:rPr lang="ko-KR" altLang="en-US" dirty="0" err="1"/>
              <a:t>힘듬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self-attention</a:t>
            </a:r>
            <a:r>
              <a:rPr lang="ko-KR" altLang="en-US" dirty="0"/>
              <a:t>의 </a:t>
            </a:r>
            <a:r>
              <a:rPr lang="en-US" altLang="ko-KR" dirty="0"/>
              <a:t>complexity</a:t>
            </a:r>
            <a:r>
              <a:rPr lang="ko-KR" altLang="en-US" dirty="0"/>
              <a:t>가 </a:t>
            </a:r>
            <a:r>
              <a:rPr lang="en-US" altLang="ko-KR" dirty="0" err="1"/>
              <a:t>img</a:t>
            </a:r>
            <a:r>
              <a:rPr lang="en-US" altLang="ko-KR" dirty="0"/>
              <a:t>-size</a:t>
            </a:r>
            <a:r>
              <a:rPr lang="ko-KR" altLang="en-US" dirty="0"/>
              <a:t>의 제곱으로 올라가기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두 난관을 극복할 </a:t>
            </a:r>
            <a:r>
              <a:rPr lang="en-US" altLang="ko-KR" dirty="0" err="1"/>
              <a:t>swin</a:t>
            </a:r>
            <a:r>
              <a:rPr lang="en-US" altLang="ko-KR" dirty="0"/>
              <a:t> transformer</a:t>
            </a:r>
            <a:r>
              <a:rPr lang="ko-KR" altLang="en-US" dirty="0"/>
              <a:t>를 제안하고</a:t>
            </a:r>
            <a:r>
              <a:rPr lang="en-US" altLang="ko-KR" dirty="0"/>
              <a:t>, </a:t>
            </a:r>
            <a:r>
              <a:rPr lang="ko-KR" altLang="en-US" dirty="0"/>
              <a:t>이것을 이용해 이제 다양한 </a:t>
            </a:r>
            <a:r>
              <a:rPr lang="en-US" altLang="ko-KR" dirty="0"/>
              <a:t>vision task</a:t>
            </a:r>
            <a:r>
              <a:rPr lang="ko-KR" altLang="en-US" dirty="0"/>
              <a:t>의 </a:t>
            </a:r>
            <a:r>
              <a:rPr lang="en-US" altLang="ko-KR" dirty="0"/>
              <a:t>backbone</a:t>
            </a:r>
            <a:r>
              <a:rPr lang="ko-KR" altLang="en-US" dirty="0"/>
              <a:t>으로 </a:t>
            </a:r>
            <a:r>
              <a:rPr lang="en-US" altLang="ko-KR" dirty="0"/>
              <a:t>transformer</a:t>
            </a:r>
            <a:r>
              <a:rPr lang="ko-KR" altLang="en-US" dirty="0"/>
              <a:t>를 사용할 수 </a:t>
            </a:r>
            <a:r>
              <a:rPr lang="ko-KR" altLang="en-US" dirty="0" err="1"/>
              <a:t>있을것임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ViT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짤막한 설명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325547" y="1851448"/>
            <a:ext cx="101047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/>
          </a:p>
          <a:p>
            <a:r>
              <a:rPr lang="en-US" altLang="ko-KR" sz="1600" dirty="0"/>
              <a:t>•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요약</a:t>
            </a:r>
            <a:r>
              <a:rPr lang="en-US" altLang="ko-KR" sz="1600" b="1" dirty="0"/>
              <a:t> </a:t>
            </a:r>
            <a:r>
              <a:rPr lang="en-US" altLang="ko-KR" sz="1600" dirty="0"/>
              <a:t>: Input - </a:t>
            </a:r>
            <a:r>
              <a:rPr lang="ko-KR" altLang="en-US" sz="1600" dirty="0"/>
              <a:t>이미지를 </a:t>
            </a:r>
            <a:r>
              <a:rPr lang="en-US" altLang="ko-KR" sz="1600" dirty="0"/>
              <a:t>split </a:t>
            </a:r>
            <a:r>
              <a:rPr lang="ko-KR" altLang="en-US" sz="1600" dirty="0"/>
              <a:t>한 </a:t>
            </a:r>
            <a:r>
              <a:rPr lang="en-US" altLang="ko-KR" sz="1600" dirty="0"/>
              <a:t>Patch</a:t>
            </a:r>
            <a:r>
              <a:rPr lang="ko-KR" altLang="en-US" sz="1600" dirty="0"/>
              <a:t> </a:t>
            </a:r>
            <a:r>
              <a:rPr lang="en-US" altLang="ko-KR" sz="1600" dirty="0"/>
              <a:t>Flatten+</a:t>
            </a:r>
            <a:r>
              <a:rPr lang="ko-KR" altLang="en-US" sz="1600" dirty="0"/>
              <a:t> </a:t>
            </a:r>
            <a:r>
              <a:rPr lang="en-US" altLang="ko-KR" sz="1600" dirty="0"/>
              <a:t>position embedding</a:t>
            </a:r>
          </a:p>
          <a:p>
            <a:r>
              <a:rPr lang="en-US" altLang="ko-KR" sz="1600" dirty="0"/>
              <a:t>          Output – Encoder</a:t>
            </a:r>
            <a:r>
              <a:rPr lang="ko-KR" altLang="en-US" sz="1600" dirty="0"/>
              <a:t>에 </a:t>
            </a:r>
            <a:r>
              <a:rPr lang="en-US" altLang="ko-KR" sz="1600" dirty="0"/>
              <a:t>MLP Head</a:t>
            </a:r>
            <a:r>
              <a:rPr lang="ko-KR" altLang="en-US" sz="1600" dirty="0"/>
              <a:t> 부착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Original IMG :</a:t>
            </a:r>
            <a:endParaRPr lang="pt-B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Splited</a:t>
            </a:r>
            <a:r>
              <a:rPr lang="en-US" altLang="ko-KR" sz="1600" dirty="0"/>
              <a:t> &amp; Flattened IMG :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461046-70C3-4398-9CC8-F8D2E668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738797"/>
            <a:ext cx="1409700" cy="1409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6CF144-5E69-41FF-BD0B-C76BD8D7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7" y="4361050"/>
            <a:ext cx="6372225" cy="1781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FF8168-6AF0-445B-A7DF-01D43AED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3109466"/>
            <a:ext cx="1581150" cy="361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44D122-D987-4A58-9CE0-B5D099B16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637" y="5799325"/>
            <a:ext cx="1838325" cy="342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1D348-CB28-49A2-92BC-7BA3033DD709}"/>
              </a:ext>
            </a:extLst>
          </p:cNvPr>
          <p:cNvSpPr txBox="1"/>
          <p:nvPr/>
        </p:nvSpPr>
        <p:spPr>
          <a:xfrm>
            <a:off x="4110037" y="5600700"/>
            <a:ext cx="1989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each res : (P , P)</a:t>
            </a:r>
          </a:p>
          <a:p>
            <a:r>
              <a:rPr lang="en-US" altLang="ko-KR" dirty="0"/>
              <a:t>num of patch : N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88B5B3E-9A1A-4F3B-A72E-611A1ED6B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816" y="5095739"/>
            <a:ext cx="1438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ViT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Architecture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2BF583B-E3BD-480D-A584-60190D23A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" t="1896" r="50705" b="-1896"/>
          <a:stretch/>
        </p:blipFill>
        <p:spPr>
          <a:xfrm>
            <a:off x="3863760" y="4958328"/>
            <a:ext cx="4464480" cy="16390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D63797-3FBE-464E-9FCE-AD3A389E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653" y="1514476"/>
            <a:ext cx="6358694" cy="329224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1F3ED1B-D3B0-473B-A89B-70F60513002D}"/>
              </a:ext>
            </a:extLst>
          </p:cNvPr>
          <p:cNvSpPr/>
          <p:nvPr/>
        </p:nvSpPr>
        <p:spPr>
          <a:xfrm>
            <a:off x="5105400" y="4958328"/>
            <a:ext cx="590550" cy="38519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701E0C-D2A7-478A-AE5E-CB411074822D}"/>
              </a:ext>
            </a:extLst>
          </p:cNvPr>
          <p:cNvCxnSpPr>
            <a:endCxn id="11" idx="0"/>
          </p:cNvCxnSpPr>
          <p:nvPr/>
        </p:nvCxnSpPr>
        <p:spPr>
          <a:xfrm>
            <a:off x="4438650" y="3533775"/>
            <a:ext cx="962025" cy="1424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D4B8619-B5C3-41F3-B41A-3EA6755100E8}"/>
              </a:ext>
            </a:extLst>
          </p:cNvPr>
          <p:cNvSpPr/>
          <p:nvPr/>
        </p:nvSpPr>
        <p:spPr>
          <a:xfrm>
            <a:off x="4224336" y="3379580"/>
            <a:ext cx="428625" cy="3083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DD5EB-7D44-4EC4-83BA-F315795D3F7E}"/>
              </a:ext>
            </a:extLst>
          </p:cNvPr>
          <p:cNvSpPr txBox="1"/>
          <p:nvPr/>
        </p:nvSpPr>
        <p:spPr>
          <a:xfrm>
            <a:off x="9250678" y="3533775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LayerNorm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in one channel(=IMG)</a:t>
            </a:r>
            <a:endParaRPr lang="ko-KR" altLang="en-US" dirty="0"/>
          </a:p>
        </p:txBody>
      </p:sp>
      <p:pic>
        <p:nvPicPr>
          <p:cNvPr id="1026" name="Picture 2" descr="Layer Normalization Explained | Papers With Code">
            <a:extLst>
              <a:ext uri="{FF2B5EF4-FFF2-40B4-BE49-F238E27FC236}">
                <a16:creationId xmlns:a16="http://schemas.microsoft.com/office/drawing/2014/main" id="{F1EBD3B2-57F9-40F8-8EEF-B335C184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707" y="1636357"/>
            <a:ext cx="26006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D7984C-EAA8-4ED1-B126-18864A8B7B51}"/>
              </a:ext>
            </a:extLst>
          </p:cNvPr>
          <p:cNvSpPr txBox="1"/>
          <p:nvPr/>
        </p:nvSpPr>
        <p:spPr>
          <a:xfrm>
            <a:off x="1395868" y="608904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 err="1"/>
              <a:t>Img</a:t>
            </a:r>
            <a:r>
              <a:rPr lang="ko-KR" altLang="en-US" dirty="0"/>
              <a:t>에 대한 </a:t>
            </a:r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100B8-EA8F-41C6-8B7A-E0608C1BE3A3}"/>
              </a:ext>
            </a:extLst>
          </p:cNvPr>
          <p:cNvSpPr txBox="1"/>
          <p:nvPr/>
        </p:nvSpPr>
        <p:spPr>
          <a:xfrm>
            <a:off x="3184048" y="975324"/>
            <a:ext cx="74596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uses 8x8 sized patch :</a:t>
            </a:r>
            <a:br>
              <a:rPr lang="en-US" altLang="ko-KR" sz="1400" dirty="0"/>
            </a:br>
            <a:r>
              <a:rPr lang="en-US" altLang="ko-KR" sz="1400" dirty="0"/>
              <a:t>8x8(pixel </a:t>
            </a:r>
            <a:r>
              <a:rPr lang="ko-KR" altLang="en-US" sz="1400" dirty="0"/>
              <a:t>수</a:t>
            </a:r>
            <a:r>
              <a:rPr lang="en-US" altLang="ko-KR" sz="1400" dirty="0"/>
              <a:t>) * 3(RGB </a:t>
            </a:r>
            <a:r>
              <a:rPr lang="ko-KR" altLang="en-US" sz="1400" dirty="0"/>
              <a:t>채널</a:t>
            </a:r>
            <a:r>
              <a:rPr lang="en-US" altLang="ko-KR" sz="1400" dirty="0"/>
              <a:t>) * (</a:t>
            </a:r>
            <a:r>
              <a:rPr lang="ko-KR" altLang="en-US" sz="1400" dirty="0"/>
              <a:t>각 픽셀 당 </a:t>
            </a:r>
            <a:r>
              <a:rPr lang="en-US" altLang="ko-KR" sz="1400" dirty="0"/>
              <a:t>256</a:t>
            </a:r>
            <a:r>
              <a:rPr lang="ko-KR" altLang="en-US" sz="1400" dirty="0"/>
              <a:t>개의 </a:t>
            </a:r>
            <a:r>
              <a:rPr lang="en-US" altLang="ko-KR" sz="1400" dirty="0"/>
              <a:t>value) = </a:t>
            </a:r>
            <a:r>
              <a:rPr lang="ko-KR" altLang="en-US" sz="1400" dirty="0"/>
              <a:t>약 </a:t>
            </a:r>
            <a:r>
              <a:rPr lang="en-US" altLang="ko-KR" sz="1400" dirty="0"/>
              <a:t>5</a:t>
            </a:r>
            <a:r>
              <a:rPr lang="ko-KR" altLang="en-US" sz="1400" dirty="0"/>
              <a:t>만개의 </a:t>
            </a:r>
            <a:r>
              <a:rPr lang="en-US" altLang="ko-KR" sz="1400" dirty="0"/>
              <a:t>word vocab.(patch)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77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Swin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개요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96972" y="1602400"/>
            <a:ext cx="1010478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/>
          </a:p>
          <a:p>
            <a:r>
              <a:rPr lang="en-US" altLang="ko-KR" sz="2000" b="1" dirty="0"/>
              <a:t>Building General Purpose Transformer Backbone for Computer Vision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Visual Entity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Challenges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1. </a:t>
            </a:r>
            <a:r>
              <a:rPr lang="en-US" altLang="ko-KR" sz="1600" dirty="0"/>
              <a:t>High Resolution (Global patch -&gt; Computational Cost (HW)^2)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2. 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size</a:t>
            </a:r>
            <a:r>
              <a:rPr lang="ko-KR" altLang="en-US" sz="1600" dirty="0"/>
              <a:t>가 다 다름</a:t>
            </a:r>
            <a:r>
              <a:rPr lang="en-US" altLang="ko-KR" sz="1600" dirty="0"/>
              <a:t>.(224, 256, 384, 512 …), </a:t>
            </a:r>
            <a:r>
              <a:rPr lang="ko-KR" altLang="en-US" sz="1600" dirty="0"/>
              <a:t>그런데 </a:t>
            </a:r>
            <a:r>
              <a:rPr lang="en-US" altLang="ko-KR" sz="1600" dirty="0"/>
              <a:t>Token</a:t>
            </a:r>
            <a:r>
              <a:rPr lang="ko-KR" altLang="en-US" sz="1600" dirty="0"/>
              <a:t>들은 </a:t>
            </a:r>
            <a:r>
              <a:rPr lang="en-US" altLang="ko-KR" sz="1600" dirty="0"/>
              <a:t>pixel</a:t>
            </a:r>
            <a:r>
              <a:rPr lang="ko-KR" altLang="en-US" sz="1600" dirty="0"/>
              <a:t>기준 </a:t>
            </a:r>
            <a:r>
              <a:rPr lang="en-US" altLang="ko-KR" sz="1600" dirty="0"/>
              <a:t>16x16</a:t>
            </a:r>
            <a:r>
              <a:rPr lang="ko-KR" altLang="en-US" sz="1600" dirty="0"/>
              <a:t>의 </a:t>
            </a:r>
            <a:r>
              <a:rPr lang="en-US" altLang="ko-KR" sz="1600" dirty="0"/>
              <a:t>Fixed scale.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7838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Swin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Hierarchical Structure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302338-485B-463C-8C50-53EFA195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1757362"/>
            <a:ext cx="7591425" cy="4456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6C9F2-9B5C-4D5E-AEA0-8246810E95E9}"/>
              </a:ext>
            </a:extLst>
          </p:cNvPr>
          <p:cNvSpPr txBox="1"/>
          <p:nvPr/>
        </p:nvSpPr>
        <p:spPr>
          <a:xfrm>
            <a:off x="420887" y="4782356"/>
            <a:ext cx="239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Provides Dense Pred.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7FACF-F100-485E-A272-8A2863329278}"/>
              </a:ext>
            </a:extLst>
          </p:cNvPr>
          <p:cNvSpPr txBox="1"/>
          <p:nvPr/>
        </p:nvSpPr>
        <p:spPr>
          <a:xfrm>
            <a:off x="400049" y="2824996"/>
            <a:ext cx="24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Provides Sparse Pred.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9DE37-BA90-40E4-A330-92E6AB70BFF4}"/>
              </a:ext>
            </a:extLst>
          </p:cNvPr>
          <p:cNvSpPr txBox="1"/>
          <p:nvPr/>
        </p:nvSpPr>
        <p:spPr>
          <a:xfrm>
            <a:off x="9715499" y="4967022"/>
            <a:ext cx="177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 Dense </a:t>
            </a:r>
            <a:r>
              <a:rPr lang="en-US" altLang="ko-KR" dirty="0" err="1"/>
              <a:t>Pred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F24DA-AC2B-44C9-95C5-216043A43B50}"/>
              </a:ext>
            </a:extLst>
          </p:cNvPr>
          <p:cNvSpPr txBox="1"/>
          <p:nvPr/>
        </p:nvSpPr>
        <p:spPr>
          <a:xfrm>
            <a:off x="6165423" y="5849064"/>
            <a:ext cx="449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Critical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In Semantic Seg, Obj Detection …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1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Swin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Local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Window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C8DF55-088C-4B2F-8405-D65704DB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1824448"/>
            <a:ext cx="3305175" cy="3428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71375F-1086-4870-BE42-369A863CD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342" y="1881598"/>
            <a:ext cx="3201458" cy="3180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577772-DBAC-4FEF-B3B9-DEEC6CB6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5253346"/>
            <a:ext cx="3514725" cy="4000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2DC7A86-231D-4B15-863C-26CEE9716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5265925"/>
            <a:ext cx="3181350" cy="361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FF0AE8-2B6E-4619-868C-08BC3AF046D2}"/>
              </a:ext>
            </a:extLst>
          </p:cNvPr>
          <p:cNvSpPr txBox="1"/>
          <p:nvPr/>
        </p:nvSpPr>
        <p:spPr>
          <a:xfrm>
            <a:off x="6815711" y="5653396"/>
            <a:ext cx="322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M is fixed constant(ex = 4)</a:t>
            </a:r>
          </a:p>
          <a:p>
            <a:r>
              <a:rPr lang="en-US" altLang="ko-KR" dirty="0"/>
              <a:t>-&gt; 4hwC^2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32hwC.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CD12B-7274-4E1A-954F-B3D12847F59F}"/>
              </a:ext>
            </a:extLst>
          </p:cNvPr>
          <p:cNvSpPr txBox="1"/>
          <p:nvPr/>
        </p:nvSpPr>
        <p:spPr>
          <a:xfrm>
            <a:off x="10440204" y="32869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F0D6B7-89DA-4006-A21C-982963DF8A00}"/>
              </a:ext>
            </a:extLst>
          </p:cNvPr>
          <p:cNvSpPr txBox="1"/>
          <p:nvPr/>
        </p:nvSpPr>
        <p:spPr>
          <a:xfrm>
            <a:off x="892429" y="3354231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27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Swin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Local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Window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Limits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0B88A-A6FD-4F56-9D2B-8444F3A05383}"/>
              </a:ext>
            </a:extLst>
          </p:cNvPr>
          <p:cNvSpPr txBox="1"/>
          <p:nvPr/>
        </p:nvSpPr>
        <p:spPr>
          <a:xfrm>
            <a:off x="1333500" y="2228849"/>
            <a:ext cx="659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Local Window </a:t>
            </a:r>
            <a:r>
              <a:rPr lang="ko-KR" altLang="en-US" dirty="0"/>
              <a:t>간 </a:t>
            </a:r>
            <a:r>
              <a:rPr lang="en-US" altLang="ko-KR" dirty="0"/>
              <a:t>Connection</a:t>
            </a:r>
            <a:r>
              <a:rPr lang="ko-KR" altLang="en-US" dirty="0"/>
              <a:t>이 없음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09E42C-5363-4747-B1B3-E0315015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2598181"/>
            <a:ext cx="3305175" cy="3428898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166DF9-B5E3-49E6-8967-5A7ECCD5E3BA}"/>
              </a:ext>
            </a:extLst>
          </p:cNvPr>
          <p:cNvCxnSpPr>
            <a:cxnSpLocks/>
          </p:cNvCxnSpPr>
          <p:nvPr/>
        </p:nvCxnSpPr>
        <p:spPr>
          <a:xfrm flipV="1">
            <a:off x="5629275" y="2413515"/>
            <a:ext cx="2476500" cy="1625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A3D78A-C0DF-4E4D-B7B4-6086059518B5}"/>
              </a:ext>
            </a:extLst>
          </p:cNvPr>
          <p:cNvCxnSpPr>
            <a:cxnSpLocks/>
          </p:cNvCxnSpPr>
          <p:nvPr/>
        </p:nvCxnSpPr>
        <p:spPr>
          <a:xfrm flipV="1">
            <a:off x="6143625" y="2413515"/>
            <a:ext cx="1962150" cy="1562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89BA90-FAE3-4F71-BD8E-50EA1EA98203}"/>
              </a:ext>
            </a:extLst>
          </p:cNvPr>
          <p:cNvSpPr txBox="1"/>
          <p:nvPr/>
        </p:nvSpPr>
        <p:spPr>
          <a:xfrm>
            <a:off x="8159559" y="2228849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객체로 인식 가능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불가능</a:t>
            </a:r>
          </a:p>
        </p:txBody>
      </p:sp>
    </p:spTree>
    <p:extLst>
      <p:ext uri="{BB962C8B-B14F-4D97-AF65-F5344CB8AC3E}">
        <p14:creationId xmlns:p14="http://schemas.microsoft.com/office/powerpoint/2010/main" val="31059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Swin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Global vs Local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Window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07F596-2907-404B-9C05-6285C325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0" y="2381249"/>
            <a:ext cx="10080166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2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Swin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Shifted Window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654F5F-8269-40CB-8ED2-E8125E83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98" y="2500312"/>
            <a:ext cx="7754204" cy="3176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CB2CF0-A5AE-4DF9-9FC9-1AA68FC12A22}"/>
              </a:ext>
            </a:extLst>
          </p:cNvPr>
          <p:cNvSpPr txBox="1"/>
          <p:nvPr/>
        </p:nvSpPr>
        <p:spPr>
          <a:xfrm>
            <a:off x="1876425" y="1976483"/>
            <a:ext cx="659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Shifted Window for Attentions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4899F9C-63FA-43D8-A2F7-8AD7D6159A09}"/>
              </a:ext>
            </a:extLst>
          </p:cNvPr>
          <p:cNvCxnSpPr>
            <a:cxnSpLocks/>
          </p:cNvCxnSpPr>
          <p:nvPr/>
        </p:nvCxnSpPr>
        <p:spPr>
          <a:xfrm flipV="1">
            <a:off x="6419850" y="2560649"/>
            <a:ext cx="2476500" cy="1625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B621BC-FBD2-4669-8E63-CB0A9BA4175B}"/>
              </a:ext>
            </a:extLst>
          </p:cNvPr>
          <p:cNvCxnSpPr>
            <a:cxnSpLocks/>
          </p:cNvCxnSpPr>
          <p:nvPr/>
        </p:nvCxnSpPr>
        <p:spPr>
          <a:xfrm flipV="1">
            <a:off x="6781800" y="2560649"/>
            <a:ext cx="2114550" cy="1625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5E7FD8-F393-4C5C-852F-6A9E418383A4}"/>
              </a:ext>
            </a:extLst>
          </p:cNvPr>
          <p:cNvCxnSpPr>
            <a:cxnSpLocks/>
          </p:cNvCxnSpPr>
          <p:nvPr/>
        </p:nvCxnSpPr>
        <p:spPr>
          <a:xfrm flipV="1">
            <a:off x="3313010" y="2500312"/>
            <a:ext cx="2476500" cy="1625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0C0820-B2CF-4B5B-A680-ABF259FC91E1}"/>
              </a:ext>
            </a:extLst>
          </p:cNvPr>
          <p:cNvCxnSpPr>
            <a:cxnSpLocks/>
          </p:cNvCxnSpPr>
          <p:nvPr/>
        </p:nvCxnSpPr>
        <p:spPr>
          <a:xfrm flipV="1">
            <a:off x="3724275" y="2500312"/>
            <a:ext cx="2065235" cy="1614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90C8C3-B5C7-4801-81C8-05E68C7C93FE}"/>
              </a:ext>
            </a:extLst>
          </p:cNvPr>
          <p:cNvCxnSpPr/>
          <p:nvPr/>
        </p:nvCxnSpPr>
        <p:spPr>
          <a:xfrm>
            <a:off x="5915025" y="2500312"/>
            <a:ext cx="2847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1B3B8B-3D7E-4881-B897-AEAFB41B3E77}"/>
              </a:ext>
            </a:extLst>
          </p:cNvPr>
          <p:cNvSpPr txBox="1"/>
          <p:nvPr/>
        </p:nvSpPr>
        <p:spPr>
          <a:xfrm>
            <a:off x="9039225" y="2345815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Local Window</a:t>
            </a:r>
            <a:r>
              <a:rPr lang="ko-KR" altLang="en-US" dirty="0"/>
              <a:t>간</a:t>
            </a:r>
            <a:endParaRPr lang="en-US" altLang="ko-KR" dirty="0"/>
          </a:p>
          <a:p>
            <a:r>
              <a:rPr lang="en-US" altLang="ko-KR" dirty="0" err="1"/>
              <a:t>Conntection</a:t>
            </a:r>
            <a:r>
              <a:rPr lang="en-US" altLang="ko-KR" dirty="0"/>
              <a:t> </a:t>
            </a:r>
            <a:r>
              <a:rPr lang="ko-KR" altLang="en-US" dirty="0"/>
              <a:t>보장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89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479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송광원</cp:lastModifiedBy>
  <cp:revision>128</cp:revision>
  <dcterms:created xsi:type="dcterms:W3CDTF">2016-03-30T05:53:39Z</dcterms:created>
  <dcterms:modified xsi:type="dcterms:W3CDTF">2021-05-12T08:35:22Z</dcterms:modified>
</cp:coreProperties>
</file>