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8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22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6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6F0A7B-6CA9-4F5E-B911-B266F790525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D21715-6546-426B-A9D8-D2885567CB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4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836F-31F5-4448-A3CF-85831E347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Biodiversity Project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CE0A4-EE19-48AB-8F7F-5A2FB155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Atid Baharanchi Abbassi</a:t>
            </a:r>
          </a:p>
        </p:txBody>
      </p:sp>
    </p:spTree>
    <p:extLst>
      <p:ext uri="{BB962C8B-B14F-4D97-AF65-F5344CB8AC3E}">
        <p14:creationId xmlns:p14="http://schemas.microsoft.com/office/powerpoint/2010/main" val="183531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042F-5FB4-4E08-92CE-DEA866D7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8CF2-B969-476A-AC28-2A214D1E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90% level of significance for the moth and feet disease test, scientists need to take a sample of at least 510 sheep in Yellowstone national park. </a:t>
            </a:r>
          </a:p>
          <a:p>
            <a:r>
              <a:rPr lang="en-US" dirty="0"/>
              <a:t>Based on the historical data on sheep observation in each park per week, approximately 2 weeks of sampling is required in Yellowstone park.  </a:t>
            </a:r>
          </a:p>
        </p:txBody>
      </p:sp>
    </p:spTree>
    <p:extLst>
      <p:ext uri="{BB962C8B-B14F-4D97-AF65-F5344CB8AC3E}">
        <p14:creationId xmlns:p14="http://schemas.microsoft.com/office/powerpoint/2010/main" val="394236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71C3-7CB3-446B-8BB5-2C3FB56E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408EA-EB84-45CF-9BFF-704849EA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frame contains information regarding the conservation statues of 5541 unique species in US National Parks. </a:t>
            </a:r>
          </a:p>
          <a:p>
            <a:r>
              <a:rPr lang="en-US" dirty="0"/>
              <a:t>There are four conservation status and seven broad species categories.</a:t>
            </a:r>
          </a:p>
          <a:p>
            <a:r>
              <a:rPr lang="en-US" dirty="0"/>
              <a:t>Table below shows the description of the data-frame.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8989BAB-E1A8-40DB-9B1B-F6F407578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90529"/>
              </p:ext>
            </p:extLst>
          </p:nvPr>
        </p:nvGraphicFramePr>
        <p:xfrm>
          <a:off x="1499370" y="4027084"/>
          <a:ext cx="8904548" cy="167640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1112580">
                  <a:extLst>
                    <a:ext uri="{9D8B030D-6E8A-4147-A177-3AD203B41FA5}">
                      <a16:colId xmlns:a16="http://schemas.microsoft.com/office/drawing/2014/main" val="1716176893"/>
                    </a:ext>
                  </a:extLst>
                </a:gridCol>
                <a:gridCol w="1505629">
                  <a:extLst>
                    <a:ext uri="{9D8B030D-6E8A-4147-A177-3AD203B41FA5}">
                      <a16:colId xmlns:a16="http://schemas.microsoft.com/office/drawing/2014/main" val="2708119231"/>
                    </a:ext>
                  </a:extLst>
                </a:gridCol>
                <a:gridCol w="1708924">
                  <a:extLst>
                    <a:ext uri="{9D8B030D-6E8A-4147-A177-3AD203B41FA5}">
                      <a16:colId xmlns:a16="http://schemas.microsoft.com/office/drawing/2014/main" val="1959077465"/>
                    </a:ext>
                  </a:extLst>
                </a:gridCol>
                <a:gridCol w="2337982">
                  <a:extLst>
                    <a:ext uri="{9D8B030D-6E8A-4147-A177-3AD203B41FA5}">
                      <a16:colId xmlns:a16="http://schemas.microsoft.com/office/drawing/2014/main" val="1378166718"/>
                    </a:ext>
                  </a:extLst>
                </a:gridCol>
                <a:gridCol w="2239433">
                  <a:extLst>
                    <a:ext uri="{9D8B030D-6E8A-4147-A177-3AD203B41FA5}">
                      <a16:colId xmlns:a16="http://schemas.microsoft.com/office/drawing/2014/main" val="1132943601"/>
                    </a:ext>
                  </a:extLst>
                </a:gridCol>
              </a:tblGrid>
              <a:tr h="302351"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category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Scientific name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Common names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Conservation status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668369"/>
                  </a:ext>
                </a:extLst>
              </a:tr>
              <a:tr h="2892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count</a:t>
                      </a:r>
                      <a:endParaRPr lang="en-US" sz="16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5824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5824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7983"/>
                  </a:ext>
                </a:extLst>
              </a:tr>
              <a:tr h="3326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unique</a:t>
                      </a:r>
                      <a:endParaRPr lang="en-US" sz="16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5541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056163"/>
                  </a:ext>
                </a:extLst>
              </a:tr>
              <a:tr h="2892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top</a:t>
                      </a:r>
                      <a:endParaRPr lang="en-US" sz="16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Holcus lanatus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Brachythecium Moss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Species of Concern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183232"/>
                  </a:ext>
                </a:extLst>
              </a:tr>
              <a:tr h="2892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>
                          <a:effectLst/>
                        </a:rPr>
                        <a:t>freq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4470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5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04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0851-0B1C-4BAC-B99D-6805B443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32EE1-356C-4043-96D4-FFAD81EA7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57873" cy="4351338"/>
          </a:xfrm>
        </p:spPr>
        <p:txBody>
          <a:bodyPr/>
          <a:lstStyle/>
          <a:p>
            <a:r>
              <a:rPr lang="en-US" dirty="0"/>
              <a:t>Among 5,543 species, there are 180 ones that are either endangered or require some kind of attention. These species are considered unprotected species.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49AFCF-23BB-47A9-930E-91D2B0A37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31051"/>
              </p:ext>
            </p:extLst>
          </p:nvPr>
        </p:nvGraphicFramePr>
        <p:xfrm>
          <a:off x="7170902" y="3612139"/>
          <a:ext cx="3984778" cy="1828800"/>
        </p:xfrm>
        <a:graphic>
          <a:graphicData uri="http://schemas.openxmlformats.org/drawingml/2006/table">
            <a:tbl>
              <a:tblPr firstRow="1" firstCol="1">
                <a:tableStyleId>{0E3FDE45-AF77-4B5C-9715-49D594BDF05E}</a:tableStyleId>
              </a:tblPr>
              <a:tblGrid>
                <a:gridCol w="1992389">
                  <a:extLst>
                    <a:ext uri="{9D8B030D-6E8A-4147-A177-3AD203B41FA5}">
                      <a16:colId xmlns:a16="http://schemas.microsoft.com/office/drawing/2014/main" val="4199923276"/>
                    </a:ext>
                  </a:extLst>
                </a:gridCol>
                <a:gridCol w="1992389">
                  <a:extLst>
                    <a:ext uri="{9D8B030D-6E8A-4147-A177-3AD203B41FA5}">
                      <a16:colId xmlns:a16="http://schemas.microsoft.com/office/drawing/2014/main" val="1881844689"/>
                    </a:ext>
                  </a:extLst>
                </a:gridCol>
              </a:tblGrid>
              <a:tr h="297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conservation status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Scientific name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532475"/>
                  </a:ext>
                </a:extLst>
              </a:tr>
              <a:tr h="297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Endangered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040438"/>
                  </a:ext>
                </a:extLst>
              </a:tr>
              <a:tr h="297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In Recovery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792568"/>
                  </a:ext>
                </a:extLst>
              </a:tr>
              <a:tr h="297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No Intervention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5363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997086"/>
                  </a:ext>
                </a:extLst>
              </a:tr>
              <a:tr h="297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Species of Concern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919093"/>
                  </a:ext>
                </a:extLst>
              </a:tr>
              <a:tr h="297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Threatened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8543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D1F5BDF-C761-423F-BB13-D5EF6A47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5" y="3214000"/>
            <a:ext cx="6672815" cy="26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72CB-34BC-42F7-9FA3-24A79E44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percentage by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B532-85F7-472A-84C1-33DB60EE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72482" cy="18577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Mammals received more protection relative to Birds showing the risk of extinction. </a:t>
            </a:r>
          </a:p>
          <a:p>
            <a:r>
              <a:rPr lang="en-US" dirty="0"/>
              <a:t>Chi squared test shows that, at 95% level of confidence, there is no significant statistical difference between protection percentages between these two categories. </a:t>
            </a:r>
          </a:p>
          <a:p>
            <a:pPr lvl="1"/>
            <a:r>
              <a:rPr lang="en-US" dirty="0"/>
              <a:t>The p-value of the test is 0.68 not being able to reject null hypothesis.</a:t>
            </a:r>
          </a:p>
          <a:p>
            <a:r>
              <a:rPr lang="en-US" dirty="0"/>
              <a:t>When we test the difference between Mammal and Reptile, the p-value is 0.03 reflecting a statistical difference between the protection percentages.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D68065-2931-4A8F-AECC-78631F49C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51999"/>
              </p:ext>
            </p:extLst>
          </p:nvPr>
        </p:nvGraphicFramePr>
        <p:xfrm>
          <a:off x="1622382" y="3683358"/>
          <a:ext cx="8412480" cy="268224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467086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505045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97990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07044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category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Not protected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protected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Percent protected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357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Amphibian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0.088608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959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0.153689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3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0.087302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032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Mammal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0.170455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37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Nonvascular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0.015015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925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Reptile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0.064103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495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Vascular 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0.010793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03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12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3C2C-6080-4CB3-A13A-AA8FC50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for Endangered Species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9DF3-61ED-4E8B-8F39-1CCCC2B2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significance calculation, species in Reptile category receive less protection. It is being recommended that the National park adds more protections for the specious in this category . </a:t>
            </a:r>
          </a:p>
        </p:txBody>
      </p:sp>
    </p:spTree>
    <p:extLst>
      <p:ext uri="{BB962C8B-B14F-4D97-AF65-F5344CB8AC3E}">
        <p14:creationId xmlns:p14="http://schemas.microsoft.com/office/powerpoint/2010/main" val="37423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8062C6-7DE2-4F81-8B85-9A2AD94C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38" y="2546079"/>
            <a:ext cx="10515600" cy="2852737"/>
          </a:xfrm>
        </p:spPr>
        <p:txBody>
          <a:bodyPr>
            <a:normAutofit/>
          </a:bodyPr>
          <a:lstStyle/>
          <a:p>
            <a:r>
              <a:rPr lang="en-US" sz="7200" dirty="0"/>
              <a:t>National Park’s Sheep Study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9F05B-A53E-4DE1-96C7-F8B922191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46"/>
          <a:stretch/>
        </p:blipFill>
        <p:spPr>
          <a:xfrm>
            <a:off x="2921000" y="325751"/>
            <a:ext cx="4754368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4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AB59-7E3F-41A0-9E1C-32FBCF92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BBF7-5A5D-43FD-B825-58C9DB5D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04" y="1825625"/>
            <a:ext cx="3990278" cy="4452512"/>
          </a:xfrm>
        </p:spPr>
        <p:txBody>
          <a:bodyPr>
            <a:normAutofit/>
          </a:bodyPr>
          <a:lstStyle/>
          <a:p>
            <a:r>
              <a:rPr lang="en-US" dirty="0"/>
              <a:t>Some scientists are studying the number of sheep sightings at different national parks.</a:t>
            </a:r>
          </a:p>
          <a:p>
            <a:r>
              <a:rPr lang="en-US" dirty="0"/>
              <a:t>Based on data received from four national parks, total number of 23296 sightings of different species was recorded at several national parks for the past seven days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08DAFE-9E88-4665-BCC3-645962CB9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35719"/>
              </p:ext>
            </p:extLst>
          </p:nvPr>
        </p:nvGraphicFramePr>
        <p:xfrm>
          <a:off x="5818909" y="1825625"/>
          <a:ext cx="4747491" cy="173736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2264536">
                  <a:extLst>
                    <a:ext uri="{9D8B030D-6E8A-4147-A177-3AD203B41FA5}">
                      <a16:colId xmlns:a16="http://schemas.microsoft.com/office/drawing/2014/main" val="3265802766"/>
                    </a:ext>
                  </a:extLst>
                </a:gridCol>
                <a:gridCol w="2482955">
                  <a:extLst>
                    <a:ext uri="{9D8B030D-6E8A-4147-A177-3AD203B41FA5}">
                      <a16:colId xmlns:a16="http://schemas.microsoft.com/office/drawing/2014/main" val="3894178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Park Name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observations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090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Bryce National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576025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964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Great Smoky Mountains National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431820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661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Yellowstone National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1443562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29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Yosemite National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863332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99018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7D15DD5-4636-4295-B769-6CFD8095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933" y="3831110"/>
            <a:ext cx="7486533" cy="24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935-E7E7-4982-80F1-ACCF27B1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489"/>
            <a:ext cx="10515600" cy="1325563"/>
          </a:xfrm>
        </p:spPr>
        <p:txBody>
          <a:bodyPr/>
          <a:lstStyle/>
          <a:p>
            <a:r>
              <a:rPr lang="en-US" dirty="0"/>
              <a:t>Sheep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43AF-B632-4D3F-AB3C-C60910AE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35764" cy="4371975"/>
          </a:xfrm>
        </p:spPr>
        <p:txBody>
          <a:bodyPr>
            <a:normAutofit/>
          </a:bodyPr>
          <a:lstStyle/>
          <a:p>
            <a:r>
              <a:rPr lang="en-US" dirty="0"/>
              <a:t>Some scientists are studying the number of sheep sightings at different national parks.</a:t>
            </a:r>
          </a:p>
          <a:p>
            <a:r>
              <a:rPr lang="en-US" dirty="0"/>
              <a:t>Table below shows  total number of sheep observed in each of the four parks over the past seven days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EF7EF-4A11-4980-943B-806A13C4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54879"/>
              </p:ext>
            </p:extLst>
          </p:nvPr>
        </p:nvGraphicFramePr>
        <p:xfrm>
          <a:off x="5832762" y="1846085"/>
          <a:ext cx="4230255" cy="152400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3061369">
                  <a:extLst>
                    <a:ext uri="{9D8B030D-6E8A-4147-A177-3AD203B41FA5}">
                      <a16:colId xmlns:a16="http://schemas.microsoft.com/office/drawing/2014/main" val="3287213623"/>
                    </a:ext>
                  </a:extLst>
                </a:gridCol>
                <a:gridCol w="1168886">
                  <a:extLst>
                    <a:ext uri="{9D8B030D-6E8A-4147-A177-3AD203B41FA5}">
                      <a16:colId xmlns:a16="http://schemas.microsoft.com/office/drawing/2014/main" val="938787967"/>
                    </a:ext>
                  </a:extLst>
                </a:gridCol>
              </a:tblGrid>
              <a:tr h="299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Park Name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observations</a:t>
                      </a:r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152485"/>
                  </a:ext>
                </a:extLst>
              </a:tr>
              <a:tr h="299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Bryce National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053607"/>
                  </a:ext>
                </a:extLst>
              </a:tr>
              <a:tr h="299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Great Smoky Mountains National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898673"/>
                  </a:ext>
                </a:extLst>
              </a:tr>
              <a:tr h="299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Yellowstone National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507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013317"/>
                  </a:ext>
                </a:extLst>
              </a:tr>
              <a:tr h="299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Yosemite National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282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19851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2055B71-41BF-4C49-A607-099F9BD4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09" y="3543657"/>
            <a:ext cx="6807198" cy="257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C169-8339-4107-A1DC-53B23DE8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 and mouth disease study on Sheep in Yellowstone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3A53-A3EF-4209-A6CB-062F4119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Status:</a:t>
            </a:r>
          </a:p>
          <a:p>
            <a:pPr lvl="1"/>
            <a:r>
              <a:rPr lang="en-US" sz="2400" dirty="0"/>
              <a:t>15 percent of sheep at Bryce National Park have foot and mouth disease</a:t>
            </a:r>
          </a:p>
          <a:p>
            <a:r>
              <a:rPr lang="en-US" sz="2800" dirty="0"/>
              <a:t>Program Study:</a:t>
            </a:r>
          </a:p>
          <a:p>
            <a:pPr lvl="1"/>
            <a:r>
              <a:rPr lang="en-US" sz="2400" dirty="0"/>
              <a:t>Objective: </a:t>
            </a:r>
          </a:p>
          <a:p>
            <a:pPr lvl="2"/>
            <a:r>
              <a:rPr lang="en-US" sz="1800" dirty="0"/>
              <a:t>Park rangers at Yellowstone National Park have been running a program to reduce the rate of foot and mouth disease at that park.</a:t>
            </a:r>
          </a:p>
          <a:p>
            <a:pPr lvl="1"/>
            <a:r>
              <a:rPr lang="en-US" sz="2400" dirty="0"/>
              <a:t>Goal: </a:t>
            </a:r>
          </a:p>
          <a:p>
            <a:pPr lvl="2"/>
            <a:r>
              <a:rPr lang="en-US" sz="1800" dirty="0"/>
              <a:t>5% point reductions in the number of infected sheep </a:t>
            </a:r>
          </a:p>
        </p:txBody>
      </p:sp>
    </p:spTree>
    <p:extLst>
      <p:ext uri="{BB962C8B-B14F-4D97-AF65-F5344CB8AC3E}">
        <p14:creationId xmlns:p14="http://schemas.microsoft.com/office/powerpoint/2010/main" val="2504303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1509</TotalTime>
  <Words>510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Biodiversity Project </vt:lpstr>
      <vt:lpstr>Data Summary</vt:lpstr>
      <vt:lpstr>Data Analysis</vt:lpstr>
      <vt:lpstr>Protection percentage by categories</vt:lpstr>
      <vt:lpstr>Recommendation for Endangered Species </vt:lpstr>
      <vt:lpstr>National Park’s Sheep Study</vt:lpstr>
      <vt:lpstr>Data Summary</vt:lpstr>
      <vt:lpstr>Sheep Study</vt:lpstr>
      <vt:lpstr>Foot and mouth disease study on Sheep in Yellowstone park</vt:lpstr>
      <vt:lpstr>Sample Size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Project</dc:title>
  <dc:creator>Atid Baharanchi Abbassi</dc:creator>
  <cp:lastModifiedBy>Atid Baharanchi Abbassi</cp:lastModifiedBy>
  <cp:revision>22</cp:revision>
  <dcterms:created xsi:type="dcterms:W3CDTF">2018-06-06T14:08:47Z</dcterms:created>
  <dcterms:modified xsi:type="dcterms:W3CDTF">2018-06-07T15:18:44Z</dcterms:modified>
</cp:coreProperties>
</file>