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2" r:id="rId6"/>
    <p:sldId id="269" r:id="rId7"/>
    <p:sldId id="259" r:id="rId8"/>
    <p:sldId id="260" r:id="rId9"/>
    <p:sldId id="261" r:id="rId10"/>
    <p:sldId id="263" r:id="rId11"/>
    <p:sldId id="270" r:id="rId12"/>
    <p:sldId id="274" r:id="rId13"/>
    <p:sldId id="275" r:id="rId14"/>
    <p:sldId id="279" r:id="rId15"/>
    <p:sldId id="271" r:id="rId16"/>
    <p:sldId id="276" r:id="rId17"/>
    <p:sldId id="272" r:id="rId18"/>
    <p:sldId id="277" r:id="rId19"/>
    <p:sldId id="273" r:id="rId20"/>
    <p:sldId id="278"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7D89-12EF-4A88-9474-CF0F78882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AC2705-BB7A-6CB0-F844-E13494EBE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501DF9-CF10-D0D7-A98B-3045C53D98C2}"/>
              </a:ext>
            </a:extLst>
          </p:cNvPr>
          <p:cNvSpPr>
            <a:spLocks noGrp="1"/>
          </p:cNvSpPr>
          <p:nvPr>
            <p:ph type="dt" sz="half" idx="10"/>
          </p:nvPr>
        </p:nvSpPr>
        <p:spPr/>
        <p:txBody>
          <a:bodyPr/>
          <a:lstStyle/>
          <a:p>
            <a:fld id="{1A1B2654-DBBF-4283-83B0-F02564192104}" type="datetimeFigureOut">
              <a:rPr lang="en-IN" smtClean="0"/>
              <a:t>23-04-2024</a:t>
            </a:fld>
            <a:endParaRPr lang="en-IN"/>
          </a:p>
        </p:txBody>
      </p:sp>
      <p:sp>
        <p:nvSpPr>
          <p:cNvPr id="5" name="Footer Placeholder 4">
            <a:extLst>
              <a:ext uri="{FF2B5EF4-FFF2-40B4-BE49-F238E27FC236}">
                <a16:creationId xmlns:a16="http://schemas.microsoft.com/office/drawing/2014/main" id="{6B0E60B9-F8DF-7B57-56B6-7F0AE2680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8F4B6-A2C3-CD13-C461-B0CD05749F7C}"/>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4925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E0B2-6C11-D361-32B9-A7CD4BAA6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9B2425-0D6D-5B46-65DB-8138A45BD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57833-8C8B-E926-4314-E4B3AE9DC895}"/>
              </a:ext>
            </a:extLst>
          </p:cNvPr>
          <p:cNvSpPr>
            <a:spLocks noGrp="1"/>
          </p:cNvSpPr>
          <p:nvPr>
            <p:ph type="dt" sz="half" idx="10"/>
          </p:nvPr>
        </p:nvSpPr>
        <p:spPr/>
        <p:txBody>
          <a:bodyPr/>
          <a:lstStyle/>
          <a:p>
            <a:fld id="{1A1B2654-DBBF-4283-83B0-F02564192104}" type="datetimeFigureOut">
              <a:rPr lang="en-IN" smtClean="0"/>
              <a:t>23-04-2024</a:t>
            </a:fld>
            <a:endParaRPr lang="en-IN"/>
          </a:p>
        </p:txBody>
      </p:sp>
      <p:sp>
        <p:nvSpPr>
          <p:cNvPr id="5" name="Footer Placeholder 4">
            <a:extLst>
              <a:ext uri="{FF2B5EF4-FFF2-40B4-BE49-F238E27FC236}">
                <a16:creationId xmlns:a16="http://schemas.microsoft.com/office/drawing/2014/main" id="{8FC3771E-E4EA-9EE1-0A6F-BCD576028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7DC1A-8A3F-1273-839F-1457FBBB879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52709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A7A5C-6C7C-68AA-0EA0-DA400BAEC0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2FF81-F482-313C-8E7F-AD21E5996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180CD-70F6-6AAE-7EF6-ACF049A4149F}"/>
              </a:ext>
            </a:extLst>
          </p:cNvPr>
          <p:cNvSpPr>
            <a:spLocks noGrp="1"/>
          </p:cNvSpPr>
          <p:nvPr>
            <p:ph type="dt" sz="half" idx="10"/>
          </p:nvPr>
        </p:nvSpPr>
        <p:spPr/>
        <p:txBody>
          <a:bodyPr/>
          <a:lstStyle/>
          <a:p>
            <a:fld id="{1A1B2654-DBBF-4283-83B0-F02564192104}" type="datetimeFigureOut">
              <a:rPr lang="en-IN" smtClean="0"/>
              <a:t>23-04-2024</a:t>
            </a:fld>
            <a:endParaRPr lang="en-IN"/>
          </a:p>
        </p:txBody>
      </p:sp>
      <p:sp>
        <p:nvSpPr>
          <p:cNvPr id="5" name="Footer Placeholder 4">
            <a:extLst>
              <a:ext uri="{FF2B5EF4-FFF2-40B4-BE49-F238E27FC236}">
                <a16:creationId xmlns:a16="http://schemas.microsoft.com/office/drawing/2014/main" id="{248F6501-347E-60F1-5FF2-E16278E56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CE24F-37F4-CC5F-928C-CFA15CD0091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6495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E347-1394-A876-4BC7-123C16B67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87BCC-99E1-8700-FCCE-90C513103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BE3C7-9B9B-A5DE-F191-629EF88C3670}"/>
              </a:ext>
            </a:extLst>
          </p:cNvPr>
          <p:cNvSpPr>
            <a:spLocks noGrp="1"/>
          </p:cNvSpPr>
          <p:nvPr>
            <p:ph type="dt" sz="half" idx="10"/>
          </p:nvPr>
        </p:nvSpPr>
        <p:spPr/>
        <p:txBody>
          <a:bodyPr/>
          <a:lstStyle/>
          <a:p>
            <a:fld id="{1A1B2654-DBBF-4283-83B0-F02564192104}" type="datetimeFigureOut">
              <a:rPr lang="en-IN" smtClean="0"/>
              <a:t>23-04-2024</a:t>
            </a:fld>
            <a:endParaRPr lang="en-IN"/>
          </a:p>
        </p:txBody>
      </p:sp>
      <p:sp>
        <p:nvSpPr>
          <p:cNvPr id="5" name="Footer Placeholder 4">
            <a:extLst>
              <a:ext uri="{FF2B5EF4-FFF2-40B4-BE49-F238E27FC236}">
                <a16:creationId xmlns:a16="http://schemas.microsoft.com/office/drawing/2014/main" id="{5FAAE068-8EF2-D115-8A37-654B37E8F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8C282-D682-9411-D462-C90D6BB05C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3294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DD44-6369-E630-0FAA-50D1012B7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B3C918-DD78-55C6-D37F-D978E6F9F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FD11B-9BD6-7D8A-6E18-9EAB42B14CF2}"/>
              </a:ext>
            </a:extLst>
          </p:cNvPr>
          <p:cNvSpPr>
            <a:spLocks noGrp="1"/>
          </p:cNvSpPr>
          <p:nvPr>
            <p:ph type="dt" sz="half" idx="10"/>
          </p:nvPr>
        </p:nvSpPr>
        <p:spPr/>
        <p:txBody>
          <a:bodyPr/>
          <a:lstStyle/>
          <a:p>
            <a:fld id="{1A1B2654-DBBF-4283-83B0-F02564192104}" type="datetimeFigureOut">
              <a:rPr lang="en-IN" smtClean="0"/>
              <a:t>23-04-2024</a:t>
            </a:fld>
            <a:endParaRPr lang="en-IN"/>
          </a:p>
        </p:txBody>
      </p:sp>
      <p:sp>
        <p:nvSpPr>
          <p:cNvPr id="5" name="Footer Placeholder 4">
            <a:extLst>
              <a:ext uri="{FF2B5EF4-FFF2-40B4-BE49-F238E27FC236}">
                <a16:creationId xmlns:a16="http://schemas.microsoft.com/office/drawing/2014/main" id="{DC698023-0128-1EF2-1990-1A7046847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6F183-2334-B2C7-BA2E-9FC503147140}"/>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1341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BD68-BBB0-2BD7-2150-91C8518C5A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3DE814-374D-74EB-9D99-A89BC74D9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D44C98-4C81-7EDB-641C-734C77328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898225-5908-B1BB-132F-23CEE9A61BEA}"/>
              </a:ext>
            </a:extLst>
          </p:cNvPr>
          <p:cNvSpPr>
            <a:spLocks noGrp="1"/>
          </p:cNvSpPr>
          <p:nvPr>
            <p:ph type="dt" sz="half" idx="10"/>
          </p:nvPr>
        </p:nvSpPr>
        <p:spPr/>
        <p:txBody>
          <a:bodyPr/>
          <a:lstStyle/>
          <a:p>
            <a:fld id="{1A1B2654-DBBF-4283-83B0-F02564192104}" type="datetimeFigureOut">
              <a:rPr lang="en-IN" smtClean="0"/>
              <a:t>23-04-2024</a:t>
            </a:fld>
            <a:endParaRPr lang="en-IN"/>
          </a:p>
        </p:txBody>
      </p:sp>
      <p:sp>
        <p:nvSpPr>
          <p:cNvPr id="6" name="Footer Placeholder 5">
            <a:extLst>
              <a:ext uri="{FF2B5EF4-FFF2-40B4-BE49-F238E27FC236}">
                <a16:creationId xmlns:a16="http://schemas.microsoft.com/office/drawing/2014/main" id="{C9C5DFD6-C575-86BC-21E0-D9D03A7C3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4AD6C-A19A-65FC-C207-AF91F2AFB35F}"/>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6817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9038-B151-A2DF-2B5E-83649843BE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9F33A-A109-E359-6779-357B73413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058C1-3217-D519-4049-4234E6AD0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AE63C-4109-4537-6D7D-92EECA562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864E1-F9E8-7228-F58D-617C02B92B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D0023A-C6FB-E6C0-294C-C697E21923D7}"/>
              </a:ext>
            </a:extLst>
          </p:cNvPr>
          <p:cNvSpPr>
            <a:spLocks noGrp="1"/>
          </p:cNvSpPr>
          <p:nvPr>
            <p:ph type="dt" sz="half" idx="10"/>
          </p:nvPr>
        </p:nvSpPr>
        <p:spPr/>
        <p:txBody>
          <a:bodyPr/>
          <a:lstStyle/>
          <a:p>
            <a:fld id="{1A1B2654-DBBF-4283-83B0-F02564192104}" type="datetimeFigureOut">
              <a:rPr lang="en-IN" smtClean="0"/>
              <a:t>23-04-2024</a:t>
            </a:fld>
            <a:endParaRPr lang="en-IN"/>
          </a:p>
        </p:txBody>
      </p:sp>
      <p:sp>
        <p:nvSpPr>
          <p:cNvPr id="8" name="Footer Placeholder 7">
            <a:extLst>
              <a:ext uri="{FF2B5EF4-FFF2-40B4-BE49-F238E27FC236}">
                <a16:creationId xmlns:a16="http://schemas.microsoft.com/office/drawing/2014/main" id="{3E6576FE-9582-573A-F3B6-6AF40C696B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07AB4-0A8F-CF15-BD2F-F65F1E85258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422313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9E33-4515-BAEE-8A6B-F9A27BC796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8EA3EE-4B03-750C-9961-369E049ABAAC}"/>
              </a:ext>
            </a:extLst>
          </p:cNvPr>
          <p:cNvSpPr>
            <a:spLocks noGrp="1"/>
          </p:cNvSpPr>
          <p:nvPr>
            <p:ph type="dt" sz="half" idx="10"/>
          </p:nvPr>
        </p:nvSpPr>
        <p:spPr/>
        <p:txBody>
          <a:bodyPr/>
          <a:lstStyle/>
          <a:p>
            <a:fld id="{1A1B2654-DBBF-4283-83B0-F02564192104}" type="datetimeFigureOut">
              <a:rPr lang="en-IN" smtClean="0"/>
              <a:t>23-04-2024</a:t>
            </a:fld>
            <a:endParaRPr lang="en-IN"/>
          </a:p>
        </p:txBody>
      </p:sp>
      <p:sp>
        <p:nvSpPr>
          <p:cNvPr id="4" name="Footer Placeholder 3">
            <a:extLst>
              <a:ext uri="{FF2B5EF4-FFF2-40B4-BE49-F238E27FC236}">
                <a16:creationId xmlns:a16="http://schemas.microsoft.com/office/drawing/2014/main" id="{B90BD97D-0288-603B-4492-BC5373B884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5F7EC0-6C0B-3926-3F95-4FFA5C2A688B}"/>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92812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694C6-A610-D6A0-4C4F-EDDCAF77CA91}"/>
              </a:ext>
            </a:extLst>
          </p:cNvPr>
          <p:cNvSpPr>
            <a:spLocks noGrp="1"/>
          </p:cNvSpPr>
          <p:nvPr>
            <p:ph type="dt" sz="half" idx="10"/>
          </p:nvPr>
        </p:nvSpPr>
        <p:spPr/>
        <p:txBody>
          <a:bodyPr/>
          <a:lstStyle/>
          <a:p>
            <a:fld id="{1A1B2654-DBBF-4283-83B0-F02564192104}" type="datetimeFigureOut">
              <a:rPr lang="en-IN" smtClean="0"/>
              <a:t>23-04-2024</a:t>
            </a:fld>
            <a:endParaRPr lang="en-IN"/>
          </a:p>
        </p:txBody>
      </p:sp>
      <p:sp>
        <p:nvSpPr>
          <p:cNvPr id="3" name="Footer Placeholder 2">
            <a:extLst>
              <a:ext uri="{FF2B5EF4-FFF2-40B4-BE49-F238E27FC236}">
                <a16:creationId xmlns:a16="http://schemas.microsoft.com/office/drawing/2014/main" id="{6D72B19B-AE54-5171-C000-DDC4C967D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9AC4FA-6BBF-941F-44A9-D29B73E9016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83800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4E6B-5FB5-4E3C-EDE6-FA8188A60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5D2585-6F84-BD29-3173-85AC68467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47FE35-CE6A-DB10-67AA-143E5F39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A63A2-FAFB-4FC3-1713-402DC1C77F14}"/>
              </a:ext>
            </a:extLst>
          </p:cNvPr>
          <p:cNvSpPr>
            <a:spLocks noGrp="1"/>
          </p:cNvSpPr>
          <p:nvPr>
            <p:ph type="dt" sz="half" idx="10"/>
          </p:nvPr>
        </p:nvSpPr>
        <p:spPr/>
        <p:txBody>
          <a:bodyPr/>
          <a:lstStyle/>
          <a:p>
            <a:fld id="{1A1B2654-DBBF-4283-83B0-F02564192104}" type="datetimeFigureOut">
              <a:rPr lang="en-IN" smtClean="0"/>
              <a:t>23-04-2024</a:t>
            </a:fld>
            <a:endParaRPr lang="en-IN"/>
          </a:p>
        </p:txBody>
      </p:sp>
      <p:sp>
        <p:nvSpPr>
          <p:cNvPr id="6" name="Footer Placeholder 5">
            <a:extLst>
              <a:ext uri="{FF2B5EF4-FFF2-40B4-BE49-F238E27FC236}">
                <a16:creationId xmlns:a16="http://schemas.microsoft.com/office/drawing/2014/main" id="{A505ECBC-8CB5-E58C-11EA-EC2F03C49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61355-F657-46C1-40B6-20E0489BB543}"/>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6072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06FC-F7D0-5648-819A-3E47902B7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866570-5B00-A154-6A6C-03BD18990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C5E4E-7229-2AC7-F14B-F00D580B9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3CFC-DE03-873C-C4FA-3FC83004B76A}"/>
              </a:ext>
            </a:extLst>
          </p:cNvPr>
          <p:cNvSpPr>
            <a:spLocks noGrp="1"/>
          </p:cNvSpPr>
          <p:nvPr>
            <p:ph type="dt" sz="half" idx="10"/>
          </p:nvPr>
        </p:nvSpPr>
        <p:spPr/>
        <p:txBody>
          <a:bodyPr/>
          <a:lstStyle/>
          <a:p>
            <a:fld id="{1A1B2654-DBBF-4283-83B0-F02564192104}" type="datetimeFigureOut">
              <a:rPr lang="en-IN" smtClean="0"/>
              <a:t>23-04-2024</a:t>
            </a:fld>
            <a:endParaRPr lang="en-IN"/>
          </a:p>
        </p:txBody>
      </p:sp>
      <p:sp>
        <p:nvSpPr>
          <p:cNvPr id="6" name="Footer Placeholder 5">
            <a:extLst>
              <a:ext uri="{FF2B5EF4-FFF2-40B4-BE49-F238E27FC236}">
                <a16:creationId xmlns:a16="http://schemas.microsoft.com/office/drawing/2014/main" id="{6FE22FCE-D79E-317D-44C4-E8E646315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F764A-96B5-D0BE-3C76-EB6C8479F4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7607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FD56F-5A0F-5FD6-B987-A64C53CBF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F5DD7D-6DB7-2715-58AD-599B98BCD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363BC-6C98-EB31-EC69-82298128D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B2654-DBBF-4283-83B0-F02564192104}" type="datetimeFigureOut">
              <a:rPr lang="en-IN" smtClean="0"/>
              <a:t>23-04-2024</a:t>
            </a:fld>
            <a:endParaRPr lang="en-IN"/>
          </a:p>
        </p:txBody>
      </p:sp>
      <p:sp>
        <p:nvSpPr>
          <p:cNvPr id="5" name="Footer Placeholder 4">
            <a:extLst>
              <a:ext uri="{FF2B5EF4-FFF2-40B4-BE49-F238E27FC236}">
                <a16:creationId xmlns:a16="http://schemas.microsoft.com/office/drawing/2014/main" id="{D4D0F1F5-C01E-DA21-95F6-ADF0667B5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F71DC3-EE04-E4F2-C1B5-E7C3EDDDD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3E76F-530F-4A86-912E-A939F95123F8}" type="slidenum">
              <a:rPr lang="en-IN" smtClean="0"/>
              <a:t>‹#›</a:t>
            </a:fld>
            <a:endParaRPr lang="en-IN"/>
          </a:p>
        </p:txBody>
      </p:sp>
    </p:spTree>
    <p:extLst>
      <p:ext uri="{BB962C8B-B14F-4D97-AF65-F5344CB8AC3E}">
        <p14:creationId xmlns:p14="http://schemas.microsoft.com/office/powerpoint/2010/main" val="15035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BC58-9ED8-CEBF-89E3-350F83F58ACF}"/>
              </a:ext>
            </a:extLst>
          </p:cNvPr>
          <p:cNvSpPr>
            <a:spLocks noGrp="1"/>
          </p:cNvSpPr>
          <p:nvPr>
            <p:ph type="ctrTitle"/>
          </p:nvPr>
        </p:nvSpPr>
        <p:spPr>
          <a:xfrm>
            <a:off x="1907507" y="2319351"/>
            <a:ext cx="8821271" cy="1683670"/>
          </a:xfrm>
        </p:spPr>
        <p:txBody>
          <a:bodyPr>
            <a:noAutofit/>
          </a:bodyPr>
          <a:lstStyle/>
          <a:p>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Swift Solve: A Versatile Sudoku Solver for Effortless Puzzle Mastery</a:t>
            </a:r>
            <a:br>
              <a:rPr lang="en-IN"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26E54D-9B1D-5020-BA5C-5C089594F3C3}"/>
              </a:ext>
            </a:extLst>
          </p:cNvPr>
          <p:cNvSpPr>
            <a:spLocks noGrp="1"/>
          </p:cNvSpPr>
          <p:nvPr>
            <p:ph type="subTitle" idx="1"/>
          </p:nvPr>
        </p:nvSpPr>
        <p:spPr>
          <a:xfrm>
            <a:off x="8221210" y="4993760"/>
            <a:ext cx="3616889" cy="1655762"/>
          </a:xfrm>
        </p:spPr>
        <p:txBody>
          <a:bodyPr>
            <a:normAutofit fontScale="62500" lnSpcReduction="20000"/>
          </a:bodyPr>
          <a:lstStyle/>
          <a:p>
            <a:r>
              <a:rPr lang="en-IN" b="1" dirty="0">
                <a:latin typeface="Times New Roman" panose="02020603050405020304" pitchFamily="18" charset="0"/>
                <a:cs typeface="Times New Roman" panose="02020603050405020304" pitchFamily="18" charset="0"/>
              </a:rPr>
              <a:t>Team Members</a:t>
            </a:r>
          </a:p>
          <a:p>
            <a:pPr marL="457200" indent="-457200">
              <a:buAutoNum type="arabicPeriod"/>
            </a:pPr>
            <a:r>
              <a:rPr lang="en-IN" dirty="0">
                <a:latin typeface="Times New Roman" panose="02020603050405020304" pitchFamily="18" charset="0"/>
                <a:cs typeface="Times New Roman" panose="02020603050405020304" pitchFamily="18" charset="0"/>
              </a:rPr>
              <a:t>RA2111027010018   Hrishikesh </a:t>
            </a:r>
          </a:p>
          <a:p>
            <a:pPr marL="457200" indent="-457200">
              <a:buFont typeface="Arial" panose="020B0604020202020204" pitchFamily="34" charset="0"/>
              <a:buAutoNum type="arabicPeriod"/>
            </a:pPr>
            <a:r>
              <a:rPr lang="en-IN" dirty="0">
                <a:latin typeface="Times New Roman" panose="02020603050405020304" pitchFamily="18" charset="0"/>
                <a:cs typeface="Times New Roman" panose="02020603050405020304" pitchFamily="18" charset="0"/>
              </a:rPr>
              <a:t>RA2111027010019   Atif Alam Ansari</a:t>
            </a:r>
          </a:p>
          <a:p>
            <a:pPr marL="457200" indent="-457200">
              <a:buFont typeface="Arial" panose="020B0604020202020204" pitchFamily="34" charset="0"/>
              <a:buAutoNum type="arabicPeriod"/>
            </a:pPr>
            <a:r>
              <a:rPr lang="en-IN" dirty="0">
                <a:latin typeface="Times New Roman" panose="02020603050405020304" pitchFamily="18" charset="0"/>
                <a:cs typeface="Times New Roman" panose="02020603050405020304" pitchFamily="18" charset="0"/>
              </a:rPr>
              <a:t>RA2111027010020   Yash Dixit</a:t>
            </a:r>
          </a:p>
          <a:p>
            <a:pPr marL="457200" indent="-457200">
              <a:buFont typeface="Arial" panose="020B0604020202020204" pitchFamily="34" charset="0"/>
              <a:buAutoNum type="arabicPeriod"/>
            </a:pPr>
            <a:r>
              <a:rPr lang="en-IN" dirty="0">
                <a:latin typeface="Times New Roman" panose="02020603050405020304" pitchFamily="18" charset="0"/>
                <a:cs typeface="Times New Roman" panose="02020603050405020304" pitchFamily="18" charset="0"/>
              </a:rPr>
              <a:t>RA2111027010021 Vaishnavi Kishor </a:t>
            </a:r>
          </a:p>
          <a:p>
            <a:pPr marL="457200" indent="-457200">
              <a:buFont typeface="Arial" panose="020B0604020202020204" pitchFamily="34" charset="0"/>
              <a:buAutoNum type="arabicPeriod"/>
            </a:pPr>
            <a:endParaRPr lang="en-IN" dirty="0"/>
          </a:p>
          <a:p>
            <a:pPr marL="457200" indent="-457200">
              <a:buAutoNum type="arabicPeriod"/>
            </a:pPr>
            <a:endParaRPr lang="en-IN" dirty="0"/>
          </a:p>
        </p:txBody>
      </p:sp>
      <p:pic>
        <p:nvPicPr>
          <p:cNvPr id="6" name="Picture 5">
            <a:extLst>
              <a:ext uri="{FF2B5EF4-FFF2-40B4-BE49-F238E27FC236}">
                <a16:creationId xmlns:a16="http://schemas.microsoft.com/office/drawing/2014/main" id="{51D13F9A-1D23-F3BA-BE23-B83DD2E65B04}"/>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10" name="TextBox 9">
            <a:extLst>
              <a:ext uri="{FF2B5EF4-FFF2-40B4-BE49-F238E27FC236}">
                <a16:creationId xmlns:a16="http://schemas.microsoft.com/office/drawing/2014/main" id="{FF778F1D-0584-9C3F-221B-9EEAF81820CB}"/>
              </a:ext>
            </a:extLst>
          </p:cNvPr>
          <p:cNvSpPr txBox="1"/>
          <p:nvPr/>
        </p:nvSpPr>
        <p:spPr>
          <a:xfrm>
            <a:off x="3110753" y="161646"/>
            <a:ext cx="7826188"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SRM Institute of Science and Technology</a:t>
            </a:r>
          </a:p>
          <a:p>
            <a:r>
              <a:rPr lang="en-IN" sz="2000" dirty="0">
                <a:latin typeface="Times New Roman" panose="02020603050405020304" pitchFamily="18" charset="0"/>
                <a:cs typeface="Times New Roman" panose="02020603050405020304" pitchFamily="18" charset="0"/>
              </a:rPr>
              <a:t>College of Engineering &amp; Technology | School of Computing </a:t>
            </a:r>
          </a:p>
          <a:p>
            <a:r>
              <a:rPr lang="en-IN" sz="2000" dirty="0">
                <a:latin typeface="Times New Roman" panose="02020603050405020304" pitchFamily="18" charset="0"/>
                <a:cs typeface="Times New Roman" panose="02020603050405020304" pitchFamily="18" charset="0"/>
              </a:rPr>
              <a:t>Department of Computing Technologies</a:t>
            </a:r>
          </a:p>
        </p:txBody>
      </p:sp>
      <p:sp>
        <p:nvSpPr>
          <p:cNvPr id="12" name="TextBox 11">
            <a:extLst>
              <a:ext uri="{FF2B5EF4-FFF2-40B4-BE49-F238E27FC236}">
                <a16:creationId xmlns:a16="http://schemas.microsoft.com/office/drawing/2014/main" id="{3A8D8FBE-097C-1EBA-E7A5-0CD09DFD9F6C}"/>
              </a:ext>
            </a:extLst>
          </p:cNvPr>
          <p:cNvSpPr txBox="1"/>
          <p:nvPr/>
        </p:nvSpPr>
        <p:spPr>
          <a:xfrm>
            <a:off x="3343835" y="1591201"/>
            <a:ext cx="6096000" cy="461665"/>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18CSC305J Artificial </a:t>
            </a:r>
            <a:r>
              <a:rPr lang="en-IN" sz="2400" b="1" dirty="0">
                <a:latin typeface="Times New Roman" panose="02020603050405020304" pitchFamily="18" charset="0"/>
                <a:cs typeface="Times New Roman" panose="02020603050405020304" pitchFamily="18" charset="0"/>
              </a:rPr>
              <a:t>Intelligence</a:t>
            </a:r>
            <a:r>
              <a:rPr lang="en-IN" sz="2000" b="1" dirty="0">
                <a:latin typeface="Times New Roman" panose="02020603050405020304" pitchFamily="18" charset="0"/>
                <a:cs typeface="Times New Roman" panose="02020603050405020304" pitchFamily="18" charset="0"/>
              </a:rPr>
              <a:t> – Mini Project </a:t>
            </a:r>
          </a:p>
        </p:txBody>
      </p:sp>
    </p:spTree>
    <p:extLst>
      <p:ext uri="{BB962C8B-B14F-4D97-AF65-F5344CB8AC3E}">
        <p14:creationId xmlns:p14="http://schemas.microsoft.com/office/powerpoint/2010/main" val="128707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Architecture / Data Flow Diagram</a:t>
            </a: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9" name="Content Placeholder 8">
            <a:extLst>
              <a:ext uri="{FF2B5EF4-FFF2-40B4-BE49-F238E27FC236}">
                <a16:creationId xmlns:a16="http://schemas.microsoft.com/office/drawing/2014/main" id="{94D9454B-547F-F600-A9E7-7B41EECE07CB}"/>
              </a:ext>
            </a:extLst>
          </p:cNvPr>
          <p:cNvPicPr>
            <a:picLocks noGrp="1" noChangeAspect="1"/>
          </p:cNvPicPr>
          <p:nvPr>
            <p:ph idx="1"/>
          </p:nvPr>
        </p:nvPicPr>
        <p:blipFill>
          <a:blip r:embed="rId3"/>
          <a:stretch>
            <a:fillRect/>
          </a:stretch>
        </p:blipFill>
        <p:spPr>
          <a:xfrm>
            <a:off x="3800213" y="1344472"/>
            <a:ext cx="4194495" cy="5539143"/>
          </a:xfrm>
        </p:spPr>
      </p:pic>
    </p:spTree>
    <p:extLst>
      <p:ext uri="{BB962C8B-B14F-4D97-AF65-F5344CB8AC3E}">
        <p14:creationId xmlns:p14="http://schemas.microsoft.com/office/powerpoint/2010/main" val="380461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a:xfrm>
            <a:off x="1543574" y="-109056"/>
            <a:ext cx="9810226" cy="1341402"/>
          </a:xfrm>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a:xfrm>
            <a:off x="494951" y="1232345"/>
            <a:ext cx="10858850" cy="4944618"/>
          </a:xfrm>
        </p:spPr>
        <p:txBody>
          <a:bodyPr>
            <a:normAutofit fontScale="70000" lnSpcReduction="20000"/>
          </a:bodyPr>
          <a:lstStyle/>
          <a:p>
            <a:pPr marL="0" indent="0" algn="ctr">
              <a:buNone/>
            </a:pPr>
            <a:r>
              <a:rPr lang="en-IN" sz="3200" b="1" dirty="0">
                <a:latin typeface="Times New Roman" panose="02020603050405020304" pitchFamily="18" charset="0"/>
                <a:cs typeface="Times New Roman" panose="02020603050405020304" pitchFamily="18" charset="0"/>
              </a:rPr>
              <a:t>Phase 1 – Work Flow and algorithms used</a:t>
            </a:r>
          </a:p>
          <a:p>
            <a:pPr marL="0" indent="0" algn="ctr">
              <a:buNone/>
            </a:pPr>
            <a:r>
              <a:rPr lang="en-IN" b="1" dirty="0">
                <a:latin typeface="Times New Roman" panose="02020603050405020304" pitchFamily="18" charset="0"/>
                <a:cs typeface="Times New Roman" panose="02020603050405020304" pitchFamily="18" charset="0"/>
              </a:rPr>
              <a:t>Workflow</a:t>
            </a:r>
          </a:p>
          <a:p>
            <a:pPr marL="0" indent="0" algn="ctr">
              <a:buNone/>
            </a:pPr>
            <a:endParaRPr lang="en-IN"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Initialization and Setup:</a:t>
            </a:r>
          </a:p>
          <a:p>
            <a:r>
              <a:rPr lang="en-US" dirty="0">
                <a:latin typeface="Times New Roman" panose="02020603050405020304" pitchFamily="18" charset="0"/>
                <a:cs typeface="Times New Roman" panose="02020603050405020304" pitchFamily="18" charset="0"/>
              </a:rPr>
              <a:t>Initialize the pygame library for graphics and set up the game window.</a:t>
            </a:r>
          </a:p>
          <a:p>
            <a:r>
              <a:rPr lang="en-US" dirty="0">
                <a:latin typeface="Times New Roman" panose="02020603050405020304" pitchFamily="18" charset="0"/>
                <a:cs typeface="Times New Roman" panose="02020603050405020304" pitchFamily="18" charset="0"/>
              </a:rPr>
              <a:t>Set constants for screen dimensions, colors, fonts, and other necessary parameters.</a:t>
            </a:r>
          </a:p>
          <a:p>
            <a:pPr marL="0" indent="0">
              <a:buNone/>
            </a:pPr>
            <a:r>
              <a:rPr lang="en-US" b="1"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Generating the Sudoku Board:</a:t>
            </a:r>
          </a:p>
          <a:p>
            <a:r>
              <a:rPr lang="en-US" dirty="0">
                <a:latin typeface="Times New Roman" panose="02020603050405020304" pitchFamily="18" charset="0"/>
                <a:cs typeface="Times New Roman" panose="02020603050405020304" pitchFamily="18" charset="0"/>
              </a:rPr>
              <a:t>Use the generate_board() function to create a new Sudoku puzzle.</a:t>
            </a:r>
          </a:p>
          <a:p>
            <a:r>
              <a:rPr lang="en-US" dirty="0">
                <a:latin typeface="Times New Roman" panose="02020603050405020304" pitchFamily="18" charset="0"/>
                <a:cs typeface="Times New Roman" panose="02020603050405020304" pitchFamily="18" charset="0"/>
              </a:rPr>
              <a:t>This function likely initializes a partially filled Sudoku board with random numbers and then removes a certain number of cells to create a puzzle with varying levels of difficulty.</a:t>
            </a:r>
          </a:p>
          <a:p>
            <a:pPr marL="0" indent="0">
              <a:buNone/>
            </a:pPr>
            <a:r>
              <a:rPr lang="en-US"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Game Loop:</a:t>
            </a:r>
          </a:p>
          <a:p>
            <a:r>
              <a:rPr lang="en-US" dirty="0">
                <a:latin typeface="Times New Roman" panose="02020603050405020304" pitchFamily="18" charset="0"/>
                <a:cs typeface="Times New Roman" panose="02020603050405020304" pitchFamily="18" charset="0"/>
              </a:rPr>
              <a:t>Implement the main game loop using pygame.</a:t>
            </a:r>
          </a:p>
          <a:p>
            <a:r>
              <a:rPr lang="en-US" dirty="0">
                <a:latin typeface="Times New Roman" panose="02020603050405020304" pitchFamily="18" charset="0"/>
                <a:cs typeface="Times New Roman" panose="02020603050405020304" pitchFamily="18" charset="0"/>
              </a:rPr>
              <a:t>Continuously handle user events (e.g., mouse clicks) and update the game state accordingly.</a:t>
            </a:r>
          </a:p>
          <a:p>
            <a:r>
              <a:rPr lang="en-US" dirty="0">
                <a:latin typeface="Times New Roman" panose="02020603050405020304" pitchFamily="18" charset="0"/>
                <a:cs typeface="Times New Roman" panose="02020603050405020304" pitchFamily="18" charset="0"/>
              </a:rPr>
              <a:t>This loop manages the game's state transitions, including displaying the Sudoku board, accepting user input, and updating the board based on user actions.</a:t>
            </a:r>
          </a:p>
          <a:p>
            <a:pPr marL="0" indent="0" algn="ctr">
              <a:buNone/>
            </a:pPr>
            <a:endParaRPr lang="en-IN" b="1" dirty="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909626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a:xfrm>
            <a:off x="377505" y="1279321"/>
            <a:ext cx="11107024" cy="5507373"/>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4</a:t>
            </a:r>
            <a:r>
              <a:rPr lang="en-US" sz="1600" dirty="0">
                <a:latin typeface="Times New Roman" panose="02020603050405020304" pitchFamily="18" charset="0"/>
                <a:cs typeface="Times New Roman" panose="02020603050405020304" pitchFamily="18" charset="0"/>
              </a:rPr>
              <a:t>)  Drawing the Sudoku Board:</a:t>
            </a:r>
          </a:p>
          <a:p>
            <a:r>
              <a:rPr lang="en-US" sz="1600" dirty="0">
                <a:latin typeface="Times New Roman" panose="02020603050405020304" pitchFamily="18" charset="0"/>
                <a:cs typeface="Times New Roman" panose="02020603050405020304" pitchFamily="18" charset="0"/>
              </a:rPr>
              <a:t>Implement a function to draw the Sudoku board on the game window.</a:t>
            </a:r>
          </a:p>
          <a:p>
            <a:r>
              <a:rPr lang="en-US" sz="1600" dirty="0">
                <a:latin typeface="Times New Roman" panose="02020603050405020304" pitchFamily="18" charset="0"/>
                <a:cs typeface="Times New Roman" panose="02020603050405020304" pitchFamily="18" charset="0"/>
              </a:rPr>
              <a:t>Display the numbers on the board using </a:t>
            </a:r>
            <a:r>
              <a:rPr lang="en-US" sz="1600" dirty="0" err="1">
                <a:latin typeface="Times New Roman" panose="02020603050405020304" pitchFamily="18" charset="0"/>
                <a:cs typeface="Times New Roman" panose="02020603050405020304" pitchFamily="18" charset="0"/>
              </a:rPr>
              <a:t>pygame's</a:t>
            </a:r>
            <a:r>
              <a:rPr lang="en-US" sz="1600" dirty="0">
                <a:latin typeface="Times New Roman" panose="02020603050405020304" pitchFamily="18" charset="0"/>
                <a:cs typeface="Times New Roman" panose="02020603050405020304" pitchFamily="18" charset="0"/>
              </a:rPr>
              <a:t> text rendering capabilities.</a:t>
            </a:r>
          </a:p>
          <a:p>
            <a:r>
              <a:rPr lang="en-US" sz="1600" dirty="0">
                <a:latin typeface="Times New Roman" panose="02020603050405020304" pitchFamily="18" charset="0"/>
                <a:cs typeface="Times New Roman" panose="02020603050405020304" pitchFamily="18" charset="0"/>
              </a:rPr>
              <a:t>Differentiate between pre-filled numbers (immutable) and user-inputted numbers (mutable).</a:t>
            </a:r>
          </a:p>
          <a:p>
            <a:pPr marL="0" indent="0">
              <a:buNone/>
            </a:pPr>
            <a:r>
              <a:rPr lang="en-US" sz="1600" b="1" dirty="0">
                <a:latin typeface="Times New Roman" panose="02020603050405020304" pitchFamily="18" charset="0"/>
                <a:cs typeface="Times New Roman" panose="02020603050405020304" pitchFamily="18" charset="0"/>
              </a:rPr>
              <a:t>5</a:t>
            </a:r>
            <a:r>
              <a:rPr lang="en-US" sz="1600" dirty="0">
                <a:latin typeface="Times New Roman" panose="02020603050405020304" pitchFamily="18" charset="0"/>
                <a:cs typeface="Times New Roman" panose="02020603050405020304" pitchFamily="18" charset="0"/>
              </a:rPr>
              <a:t>) Handling User Input:</a:t>
            </a:r>
          </a:p>
          <a:p>
            <a:r>
              <a:rPr lang="en-US" sz="1600" dirty="0">
                <a:latin typeface="Times New Roman" panose="02020603050405020304" pitchFamily="18" charset="0"/>
                <a:cs typeface="Times New Roman" panose="02020603050405020304" pitchFamily="18" charset="0"/>
              </a:rPr>
              <a:t>Implement event handling to capture user interactions (e.g., mouse clicks) on the Sudoku board.</a:t>
            </a:r>
          </a:p>
          <a:p>
            <a:r>
              <a:rPr lang="en-US" sz="1600" dirty="0">
                <a:latin typeface="Times New Roman" panose="02020603050405020304" pitchFamily="18" charset="0"/>
                <a:cs typeface="Times New Roman" panose="02020603050405020304" pitchFamily="18" charset="0"/>
              </a:rPr>
              <a:t>Allow users to select cells and input numbers to fill in empty cells.</a:t>
            </a:r>
          </a:p>
          <a:p>
            <a:r>
              <a:rPr lang="en-US" sz="1600" dirty="0">
                <a:latin typeface="Times New Roman" panose="02020603050405020304" pitchFamily="18" charset="0"/>
                <a:cs typeface="Times New Roman" panose="02020603050405020304" pitchFamily="18" charset="0"/>
              </a:rPr>
              <a:t>Validate user input to ensure it follows Sudoku rules (e.g., no duplicate numbers in rows, columns, or 3x3 subgrids).</a:t>
            </a:r>
          </a:p>
          <a:p>
            <a:pPr marL="0" indent="0">
              <a:buNone/>
            </a:pPr>
            <a:r>
              <a:rPr lang="en-US" sz="1600" b="1" dirty="0">
                <a:latin typeface="Times New Roman" panose="02020603050405020304" pitchFamily="18" charset="0"/>
                <a:cs typeface="Times New Roman" panose="02020603050405020304" pitchFamily="18" charset="0"/>
              </a:rPr>
              <a:t>6) </a:t>
            </a:r>
            <a:r>
              <a:rPr lang="en-US" sz="1600" dirty="0">
                <a:latin typeface="Times New Roman" panose="02020603050405020304" pitchFamily="18" charset="0"/>
                <a:cs typeface="Times New Roman" panose="02020603050405020304" pitchFamily="18" charset="0"/>
              </a:rPr>
              <a:t>Solving the Sudoku Puzzle:</a:t>
            </a:r>
          </a:p>
          <a:p>
            <a:r>
              <a:rPr lang="en-US" sz="1600" dirty="0">
                <a:latin typeface="Times New Roman" panose="02020603050405020304" pitchFamily="18" charset="0"/>
                <a:cs typeface="Times New Roman" panose="02020603050405020304" pitchFamily="18" charset="0"/>
              </a:rPr>
              <a:t>Implement the solve(board) function to solve the Sudoku puzzle.</a:t>
            </a:r>
          </a:p>
          <a:p>
            <a:r>
              <a:rPr lang="en-US" sz="1600" dirty="0">
                <a:latin typeface="Times New Roman" panose="02020603050405020304" pitchFamily="18" charset="0"/>
                <a:cs typeface="Times New Roman" panose="02020603050405020304" pitchFamily="18" charset="0"/>
              </a:rPr>
              <a:t>Use a backtracking algorithm to recursively fill in empty cells with valid numbers until the entire board is solved.</a:t>
            </a:r>
          </a:p>
          <a:p>
            <a:r>
              <a:rPr lang="en-US" sz="1600" dirty="0">
                <a:latin typeface="Times New Roman" panose="02020603050405020304" pitchFamily="18" charset="0"/>
                <a:cs typeface="Times New Roman" panose="02020603050405020304" pitchFamily="18" charset="0"/>
              </a:rPr>
              <a:t>Display the solved board upon request (e.g., when the user clicks a solve button).</a:t>
            </a:r>
          </a:p>
          <a:p>
            <a:pPr marL="0" indent="0">
              <a:buNone/>
            </a:pPr>
            <a:r>
              <a:rPr lang="en-US" sz="1600" b="1" dirty="0">
                <a:latin typeface="Times New Roman" panose="02020603050405020304" pitchFamily="18" charset="0"/>
                <a:cs typeface="Times New Roman" panose="02020603050405020304" pitchFamily="18" charset="0"/>
              </a:rPr>
              <a:t>7</a:t>
            </a:r>
            <a:r>
              <a:rPr lang="en-US" sz="1600" dirty="0">
                <a:latin typeface="Times New Roman" panose="02020603050405020304" pitchFamily="18" charset="0"/>
                <a:cs typeface="Times New Roman" panose="02020603050405020304" pitchFamily="18" charset="0"/>
              </a:rPr>
              <a:t>) Game Completion and Exit:</a:t>
            </a:r>
          </a:p>
          <a:p>
            <a:r>
              <a:rPr lang="en-US" sz="1600" dirty="0">
                <a:latin typeface="Times New Roman" panose="02020603050405020304" pitchFamily="18" charset="0"/>
                <a:cs typeface="Times New Roman" panose="02020603050405020304" pitchFamily="18" charset="0"/>
              </a:rPr>
              <a:t>Check for game completion (e.g., all cells filled correctly) within the game loop.</a:t>
            </a:r>
          </a:p>
          <a:p>
            <a:r>
              <a:rPr lang="en-US" sz="1600" dirty="0">
                <a:latin typeface="Times New Roman" panose="02020603050405020304" pitchFamily="18" charset="0"/>
                <a:cs typeface="Times New Roman" panose="02020603050405020304" pitchFamily="18" charset="0"/>
              </a:rPr>
              <a:t>Provide options for the player to solve the puzzle, reset the board, or exit the game.</a:t>
            </a:r>
          </a:p>
          <a:p>
            <a:r>
              <a:rPr lang="en-US" sz="1600" dirty="0">
                <a:latin typeface="Times New Roman" panose="02020603050405020304" pitchFamily="18" charset="0"/>
                <a:cs typeface="Times New Roman" panose="02020603050405020304" pitchFamily="18" charset="0"/>
              </a:rPr>
              <a:t>Handle game termination (e.g., quitting the pygame window) when the player chooses to exit.</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94026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a:xfrm>
            <a:off x="226359" y="1326152"/>
            <a:ext cx="11127442" cy="5589734"/>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Algorithms Used:</a:t>
            </a:r>
          </a:p>
          <a:p>
            <a:pPr marL="0" indent="0">
              <a:buNone/>
            </a:pPr>
            <a:r>
              <a:rPr lang="en-US" sz="2400" b="1" dirty="0">
                <a:latin typeface="Times New Roman" panose="02020603050405020304" pitchFamily="18" charset="0"/>
                <a:cs typeface="Times New Roman" panose="02020603050405020304" pitchFamily="18" charset="0"/>
              </a:rPr>
              <a:t>Backtracking Algorithm</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solve(board) function likely uses a recursive backtracking algorithm to solve the Sudoku puzzle efficiently.</a:t>
            </a:r>
          </a:p>
          <a:p>
            <a:r>
              <a:rPr lang="en-US" sz="2400" dirty="0">
                <a:latin typeface="Times New Roman" panose="02020603050405020304" pitchFamily="18" charset="0"/>
                <a:cs typeface="Times New Roman" panose="02020603050405020304" pitchFamily="18" charset="0"/>
              </a:rPr>
              <a:t>This algorithm systematically tries numbers in empty cells, checks if they are valid according to Sudoku rules, and recurses deeper if valid or backtracks if invalid.</a:t>
            </a:r>
          </a:p>
          <a:p>
            <a:pPr marL="0" indent="0">
              <a:buNone/>
            </a:pPr>
            <a:r>
              <a:rPr lang="en-US" sz="2400" b="1" dirty="0">
                <a:latin typeface="Times New Roman" panose="02020603050405020304" pitchFamily="18" charset="0"/>
                <a:cs typeface="Times New Roman" panose="02020603050405020304" pitchFamily="18" charset="0"/>
              </a:rPr>
              <a:t>Event Handling and User Interaction:</a:t>
            </a:r>
          </a:p>
          <a:p>
            <a:r>
              <a:rPr lang="en-US" sz="2400" dirty="0">
                <a:latin typeface="Times New Roman" panose="02020603050405020304" pitchFamily="18" charset="0"/>
                <a:cs typeface="Times New Roman" panose="02020603050405020304" pitchFamily="18" charset="0"/>
              </a:rPr>
              <a:t>Py game's event handling mechanism is used to capture user interactions with the Sudoku board (e.g., mouse clicks).</a:t>
            </a:r>
          </a:p>
          <a:p>
            <a:r>
              <a:rPr lang="en-US" sz="2400" dirty="0">
                <a:latin typeface="Times New Roman" panose="02020603050405020304" pitchFamily="18" charset="0"/>
                <a:cs typeface="Times New Roman" panose="02020603050405020304" pitchFamily="18" charset="0"/>
              </a:rPr>
              <a:t>These events trigger actions such as selecting cells, inputting numbers, and triggering solve/reset operations.</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713776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a:xfrm>
            <a:off x="318783" y="1391845"/>
            <a:ext cx="11051796" cy="537162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Drawing and Rendering:</a:t>
            </a:r>
          </a:p>
          <a:p>
            <a:r>
              <a:rPr lang="en-US" sz="2400" dirty="0">
                <a:latin typeface="Times New Roman" panose="02020603050405020304" pitchFamily="18" charset="0"/>
                <a:cs typeface="Times New Roman" panose="02020603050405020304" pitchFamily="18" charset="0"/>
              </a:rPr>
              <a:t>Py game's rendering capabilities are used to draw the Sudoku board and its elements (numbers, grid lines) on the game window.</a:t>
            </a:r>
          </a:p>
          <a:p>
            <a:r>
              <a:rPr lang="en-US" sz="2400" dirty="0">
                <a:latin typeface="Times New Roman" panose="02020603050405020304" pitchFamily="18" charset="0"/>
                <a:cs typeface="Times New Roman" panose="02020603050405020304" pitchFamily="18" charset="0"/>
              </a:rPr>
              <a:t>Different colors and fonts are used to differentiate between pre-filled and user-inputted numbers.</a:t>
            </a:r>
          </a:p>
          <a:p>
            <a:pPr marL="0" indent="0">
              <a:buNone/>
            </a:pPr>
            <a:r>
              <a:rPr lang="en-US" sz="2400" b="1" dirty="0">
                <a:latin typeface="Times New Roman" panose="02020603050405020304" pitchFamily="18" charset="0"/>
                <a:cs typeface="Times New Roman" panose="02020603050405020304" pitchFamily="18" charset="0"/>
              </a:rPr>
              <a:t>Randomization (for puzzle generation):</a:t>
            </a:r>
          </a:p>
          <a:p>
            <a:r>
              <a:rPr lang="en-US" sz="2400" dirty="0">
                <a:latin typeface="Times New Roman" panose="02020603050405020304" pitchFamily="18" charset="0"/>
                <a:cs typeface="Times New Roman" panose="02020603050405020304" pitchFamily="18" charset="0"/>
              </a:rPr>
              <a:t>The generate_board() function likely uses randomization (e.g., random number generation, shuffling) to create diverse Sudoku puzzles with varying difficulty levels.</a:t>
            </a:r>
          </a:p>
          <a:p>
            <a:r>
              <a:rPr lang="en-US" sz="2400" dirty="0">
                <a:latin typeface="Times New Roman" panose="02020603050405020304" pitchFamily="18" charset="0"/>
                <a:cs typeface="Times New Roman" panose="02020603050405020304" pitchFamily="18" charset="0"/>
              </a:rPr>
              <a:t>This involves randomly filling the board and then selectively removing cells to create the puzzle.</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39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Phase 2 – Evaluation metrics &amp; Performance Analysis</a:t>
            </a: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a:xfrm>
            <a:off x="729842" y="1266738"/>
            <a:ext cx="10623958" cy="4910225"/>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Evaluation Metrics :</a:t>
            </a:r>
          </a:p>
          <a:p>
            <a:r>
              <a:rPr lang="en-US" sz="1900" b="1" dirty="0">
                <a:latin typeface="Times New Roman" panose="02020603050405020304" pitchFamily="18" charset="0"/>
                <a:cs typeface="Times New Roman" panose="02020603050405020304" pitchFamily="18" charset="0"/>
              </a:rPr>
              <a:t>Accuracy: </a:t>
            </a:r>
            <a:r>
              <a:rPr lang="en-US" sz="1900" dirty="0">
                <a:latin typeface="Times New Roman" panose="02020603050405020304" pitchFamily="18" charset="0"/>
                <a:cs typeface="Times New Roman" panose="02020603050405020304" pitchFamily="18" charset="0"/>
              </a:rPr>
              <a:t>Measure the percentage of puzzles solved correctly. This can be calculated by comparing the solver's solution to a known correct solution.</a:t>
            </a:r>
          </a:p>
          <a:p>
            <a:r>
              <a:rPr lang="en-US" sz="1900" b="1" dirty="0">
                <a:latin typeface="Times New Roman" panose="02020603050405020304" pitchFamily="18" charset="0"/>
                <a:cs typeface="Times New Roman" panose="02020603050405020304" pitchFamily="18" charset="0"/>
              </a:rPr>
              <a:t>Speed:</a:t>
            </a:r>
            <a:r>
              <a:rPr lang="en-US" sz="1900" dirty="0">
                <a:latin typeface="Times New Roman" panose="02020603050405020304" pitchFamily="18" charset="0"/>
                <a:cs typeface="Times New Roman" panose="02020603050405020304" pitchFamily="18" charset="0"/>
              </a:rPr>
              <a:t> Evaluate how quickly the solver can solve puzzles. This can be measured in seconds or milliseconds per puzzle.</a:t>
            </a:r>
          </a:p>
          <a:p>
            <a:r>
              <a:rPr lang="en-US" sz="1900" b="1" dirty="0">
                <a:latin typeface="Times New Roman" panose="02020603050405020304" pitchFamily="18" charset="0"/>
                <a:cs typeface="Times New Roman" panose="02020603050405020304" pitchFamily="18" charset="0"/>
              </a:rPr>
              <a:t>Efficiency:</a:t>
            </a:r>
            <a:r>
              <a:rPr lang="en-US" sz="1900" dirty="0">
                <a:latin typeface="Times New Roman" panose="02020603050405020304" pitchFamily="18" charset="0"/>
                <a:cs typeface="Times New Roman" panose="02020603050405020304" pitchFamily="18" charset="0"/>
              </a:rPr>
              <a:t> Assess the solver's ability to solve puzzles with minimal backtracking or computational resources.</a:t>
            </a:r>
          </a:p>
          <a:p>
            <a:r>
              <a:rPr lang="en-US" sz="1900" b="1" dirty="0">
                <a:latin typeface="Times New Roman" panose="02020603050405020304" pitchFamily="18" charset="0"/>
                <a:cs typeface="Times New Roman" panose="02020603050405020304" pitchFamily="18" charset="0"/>
              </a:rPr>
              <a:t>Robustness:</a:t>
            </a:r>
            <a:r>
              <a:rPr lang="en-US" sz="1900" dirty="0">
                <a:latin typeface="Times New Roman" panose="02020603050405020304" pitchFamily="18" charset="0"/>
                <a:cs typeface="Times New Roman" panose="02020603050405020304" pitchFamily="18" charset="0"/>
              </a:rPr>
              <a:t> Determine how well the solver handles different puzzle complexities, including easy, medium, and hard puzzles.</a:t>
            </a:r>
          </a:p>
          <a:p>
            <a:r>
              <a:rPr lang="en-US" sz="1900" b="1" dirty="0">
                <a:latin typeface="Times New Roman" panose="02020603050405020304" pitchFamily="18" charset="0"/>
                <a:cs typeface="Times New Roman" panose="02020603050405020304" pitchFamily="18" charset="0"/>
              </a:rPr>
              <a:t>User Feedback: </a:t>
            </a:r>
            <a:r>
              <a:rPr lang="en-US" sz="1900" dirty="0">
                <a:latin typeface="Times New Roman" panose="02020603050405020304" pitchFamily="18" charset="0"/>
                <a:cs typeface="Times New Roman" panose="02020603050405020304" pitchFamily="18" charset="0"/>
              </a:rPr>
              <a:t>Gather feedback from users on the solver's usability, including ease of use and helpfulness of features like hints and tips.</a:t>
            </a:r>
            <a:endParaRPr lang="en-IN" sz="19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491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a:xfrm>
            <a:off x="654341" y="1098958"/>
            <a:ext cx="10699459" cy="5078005"/>
          </a:xfrm>
        </p:spPr>
        <p:txBody>
          <a:bodyPr>
            <a:normAutofit fontScale="85000" lnSpcReduction="20000"/>
          </a:bodyPr>
          <a:lstStyle/>
          <a:p>
            <a:pPr marL="0" indent="0" algn="ctr">
              <a:buNone/>
            </a:pPr>
            <a:r>
              <a:rPr lang="en-US" b="1" dirty="0">
                <a:latin typeface="Times New Roman" panose="02020603050405020304" pitchFamily="18" charset="0"/>
                <a:cs typeface="Times New Roman" panose="02020603050405020304" pitchFamily="18" charset="0"/>
              </a:rPr>
              <a:t>Performance Analysis:</a:t>
            </a:r>
          </a:p>
          <a:p>
            <a:r>
              <a:rPr lang="en-US" b="1" dirty="0">
                <a:latin typeface="Times New Roman" panose="02020603050405020304" pitchFamily="18" charset="0"/>
                <a:cs typeface="Times New Roman" panose="02020603050405020304" pitchFamily="18" charset="0"/>
              </a:rPr>
              <a:t>Algorithm Analysis: </a:t>
            </a:r>
            <a:r>
              <a:rPr lang="en-US" dirty="0">
                <a:latin typeface="Times New Roman" panose="02020603050405020304" pitchFamily="18" charset="0"/>
                <a:cs typeface="Times New Roman" panose="02020603050405020304" pitchFamily="18" charset="0"/>
              </a:rPr>
              <a:t>Evaluate the solver's algorithm for solving Sudoku puzzles. Compare the algorithm's complexity (e.g., time and space complexity) to other Sudoku solving algorithms.</a:t>
            </a:r>
          </a:p>
          <a:p>
            <a:r>
              <a:rPr lang="en-US" b="1" dirty="0">
                <a:latin typeface="Times New Roman" panose="02020603050405020304" pitchFamily="18" charset="0"/>
                <a:cs typeface="Times New Roman" panose="02020603050405020304" pitchFamily="18" charset="0"/>
              </a:rPr>
              <a:t>Benchmarking: </a:t>
            </a:r>
            <a:r>
              <a:rPr lang="en-US" dirty="0">
                <a:latin typeface="Times New Roman" panose="02020603050405020304" pitchFamily="18" charset="0"/>
                <a:cs typeface="Times New Roman" panose="02020603050405020304" pitchFamily="18" charset="0"/>
              </a:rPr>
              <a:t>Compare the solver's performance against other Sudoku solver implementations. This can include open-source solvers or commercial solver software.</a:t>
            </a:r>
          </a:p>
          <a:p>
            <a:r>
              <a:rPr lang="en-US" b="1" dirty="0">
                <a:latin typeface="Times New Roman" panose="02020603050405020304" pitchFamily="18" charset="0"/>
                <a:cs typeface="Times New Roman" panose="02020603050405020304" pitchFamily="18" charset="0"/>
              </a:rPr>
              <a:t>Scalability: </a:t>
            </a:r>
            <a:r>
              <a:rPr lang="en-US" dirty="0">
                <a:latin typeface="Times New Roman" panose="02020603050405020304" pitchFamily="18" charset="0"/>
                <a:cs typeface="Times New Roman" panose="02020603050405020304" pitchFamily="18" charset="0"/>
              </a:rPr>
              <a:t>Test the solver's performance with large puzzles (e.g., 16x16 or 25x25 Sudoku puzzles) to assess its scalability.</a:t>
            </a:r>
          </a:p>
          <a:p>
            <a:r>
              <a:rPr lang="en-US" b="1" dirty="0">
                <a:latin typeface="Times New Roman" panose="02020603050405020304" pitchFamily="18" charset="0"/>
                <a:cs typeface="Times New Roman" panose="02020603050405020304" pitchFamily="18" charset="0"/>
              </a:rPr>
              <a:t>Resource Usage</a:t>
            </a:r>
            <a:r>
              <a:rPr lang="en-US" dirty="0">
                <a:latin typeface="Times New Roman" panose="02020603050405020304" pitchFamily="18" charset="0"/>
                <a:cs typeface="Times New Roman" panose="02020603050405020304" pitchFamily="18" charset="0"/>
              </a:rPr>
              <a:t>: Measure the solver's use of computational resources, including CPU usage and memory consumption, to optimize performance.</a:t>
            </a:r>
          </a:p>
          <a:p>
            <a:r>
              <a:rPr lang="en-US" b="1" dirty="0">
                <a:latin typeface="Times New Roman" panose="02020603050405020304" pitchFamily="18" charset="0"/>
                <a:cs typeface="Times New Roman" panose="02020603050405020304" pitchFamily="18" charset="0"/>
              </a:rPr>
              <a:t>Real-World Testing: </a:t>
            </a:r>
            <a:r>
              <a:rPr lang="en-US" dirty="0">
                <a:latin typeface="Times New Roman" panose="02020603050405020304" pitchFamily="18" charset="0"/>
                <a:cs typeface="Times New Roman" panose="02020603050405020304" pitchFamily="18" charset="0"/>
              </a:rPr>
              <a:t>Conduct real-world testing with a diverse set of Sudoku puzzles to assess the solver's reliability and effectiveness.</a:t>
            </a:r>
          </a:p>
          <a:p>
            <a:r>
              <a:rPr lang="en-US" b="1" dirty="0">
                <a:latin typeface="Times New Roman" panose="02020603050405020304" pitchFamily="18" charset="0"/>
                <a:cs typeface="Times New Roman" panose="02020603050405020304" pitchFamily="18" charset="0"/>
              </a:rPr>
              <a:t>User Experience: </a:t>
            </a:r>
            <a:r>
              <a:rPr lang="en-US" dirty="0">
                <a:latin typeface="Times New Roman" panose="02020603050405020304" pitchFamily="18" charset="0"/>
                <a:cs typeface="Times New Roman" panose="02020603050405020304" pitchFamily="18" charset="0"/>
              </a:rPr>
              <a:t>Gather feedback from users to understand their experience using the solver. Identify areas for improvement to enhance user satisfaction.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33099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a:xfrm>
            <a:off x="838199" y="152109"/>
            <a:ext cx="11124501" cy="1538580"/>
          </a:xfrm>
        </p:spPr>
        <p:txBody>
          <a:bodyPr>
            <a:normAutofit fontScale="90000"/>
          </a:bodyPr>
          <a:lstStyle/>
          <a:p>
            <a:pPr algn="ct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Phase 3 – Results &amp; Discussion</a:t>
            </a: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100525" y="261165"/>
            <a:ext cx="2595282" cy="1070699"/>
          </a:xfrm>
          <a:prstGeom prst="rect">
            <a:avLst/>
          </a:prstGeom>
        </p:spPr>
      </p:pic>
      <p:cxnSp>
        <p:nvCxnSpPr>
          <p:cNvPr id="19" name="Straight Connector 18">
            <a:extLst>
              <a:ext uri="{FF2B5EF4-FFF2-40B4-BE49-F238E27FC236}">
                <a16:creationId xmlns:a16="http://schemas.microsoft.com/office/drawing/2014/main" id="{DFF68CF8-6B6D-4530-B4A4-73E2C949F2DA}"/>
              </a:ext>
            </a:extLst>
          </p:cNvPr>
          <p:cNvCxnSpPr>
            <a:cxnSpLocks/>
          </p:cNvCxnSpPr>
          <p:nvPr/>
        </p:nvCxnSpPr>
        <p:spPr>
          <a:xfrm>
            <a:off x="2994870" y="5016050"/>
            <a:ext cx="0" cy="1055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70C1DCB-651D-4182-942A-7B0CE734C6C9}"/>
              </a:ext>
            </a:extLst>
          </p:cNvPr>
          <p:cNvCxnSpPr/>
          <p:nvPr/>
        </p:nvCxnSpPr>
        <p:spPr>
          <a:xfrm>
            <a:off x="2987040" y="6071616"/>
            <a:ext cx="2883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2C82E86-75F7-4259-961E-041B55E8771A}"/>
              </a:ext>
            </a:extLst>
          </p:cNvPr>
          <p:cNvCxnSpPr/>
          <p:nvPr/>
        </p:nvCxnSpPr>
        <p:spPr>
          <a:xfrm flipV="1">
            <a:off x="5870448" y="4973366"/>
            <a:ext cx="0" cy="109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820033F-C82A-46F2-A96D-78C37D362960}"/>
              </a:ext>
            </a:extLst>
          </p:cNvPr>
          <p:cNvCxnSpPr>
            <a:cxnSpLocks/>
          </p:cNvCxnSpPr>
          <p:nvPr/>
        </p:nvCxnSpPr>
        <p:spPr>
          <a:xfrm>
            <a:off x="6372054" y="5016050"/>
            <a:ext cx="0" cy="1055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ED0363F-EE74-486F-9F58-F2E12EAB390D}"/>
              </a:ext>
            </a:extLst>
          </p:cNvPr>
          <p:cNvCxnSpPr/>
          <p:nvPr/>
        </p:nvCxnSpPr>
        <p:spPr>
          <a:xfrm>
            <a:off x="6372054" y="6071616"/>
            <a:ext cx="2883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79EDEE7-40B4-45AF-9E35-BD6A81056C96}"/>
              </a:ext>
            </a:extLst>
          </p:cNvPr>
          <p:cNvCxnSpPr/>
          <p:nvPr/>
        </p:nvCxnSpPr>
        <p:spPr>
          <a:xfrm flipV="1">
            <a:off x="9255462" y="4973366"/>
            <a:ext cx="0" cy="109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D7DF60C-C266-4671-BF1E-42DF389A58C2}"/>
              </a:ext>
            </a:extLst>
          </p:cNvPr>
          <p:cNvPicPr>
            <a:picLocks noChangeAspect="1"/>
          </p:cNvPicPr>
          <p:nvPr/>
        </p:nvPicPr>
        <p:blipFill>
          <a:blip r:embed="rId3"/>
          <a:stretch>
            <a:fillRect/>
          </a:stretch>
        </p:blipFill>
        <p:spPr>
          <a:xfrm>
            <a:off x="1518490" y="1799745"/>
            <a:ext cx="2883402" cy="3174100"/>
          </a:xfrm>
          <a:prstGeom prst="rect">
            <a:avLst/>
          </a:prstGeom>
        </p:spPr>
      </p:pic>
      <p:pic>
        <p:nvPicPr>
          <p:cNvPr id="11" name="Picture 10">
            <a:extLst>
              <a:ext uri="{FF2B5EF4-FFF2-40B4-BE49-F238E27FC236}">
                <a16:creationId xmlns:a16="http://schemas.microsoft.com/office/drawing/2014/main" id="{CC1ECAA5-4812-4604-9609-3BF20A4A0441}"/>
              </a:ext>
            </a:extLst>
          </p:cNvPr>
          <p:cNvPicPr>
            <a:picLocks noChangeAspect="1"/>
          </p:cNvPicPr>
          <p:nvPr/>
        </p:nvPicPr>
        <p:blipFill>
          <a:blip r:embed="rId4"/>
          <a:stretch>
            <a:fillRect/>
          </a:stretch>
        </p:blipFill>
        <p:spPr>
          <a:xfrm>
            <a:off x="4759258" y="1840053"/>
            <a:ext cx="2807603" cy="3161570"/>
          </a:xfrm>
          <a:prstGeom prst="rect">
            <a:avLst/>
          </a:prstGeom>
        </p:spPr>
      </p:pic>
      <p:pic>
        <p:nvPicPr>
          <p:cNvPr id="13" name="Picture 12">
            <a:extLst>
              <a:ext uri="{FF2B5EF4-FFF2-40B4-BE49-F238E27FC236}">
                <a16:creationId xmlns:a16="http://schemas.microsoft.com/office/drawing/2014/main" id="{13E89DF8-72B6-4B68-BBDD-DA885F78181E}"/>
              </a:ext>
            </a:extLst>
          </p:cNvPr>
          <p:cNvPicPr>
            <a:picLocks noChangeAspect="1"/>
          </p:cNvPicPr>
          <p:nvPr/>
        </p:nvPicPr>
        <p:blipFill>
          <a:blip r:embed="rId5"/>
          <a:stretch>
            <a:fillRect/>
          </a:stretch>
        </p:blipFill>
        <p:spPr>
          <a:xfrm>
            <a:off x="7903981" y="1789844"/>
            <a:ext cx="2782380" cy="3181014"/>
          </a:xfrm>
          <a:prstGeom prst="rect">
            <a:avLst/>
          </a:prstGeom>
        </p:spPr>
      </p:pic>
      <p:sp>
        <p:nvSpPr>
          <p:cNvPr id="14" name="TextBox 13">
            <a:extLst>
              <a:ext uri="{FF2B5EF4-FFF2-40B4-BE49-F238E27FC236}">
                <a16:creationId xmlns:a16="http://schemas.microsoft.com/office/drawing/2014/main" id="{02119E27-1AC8-453D-9A4B-0D70D1130C9F}"/>
              </a:ext>
            </a:extLst>
          </p:cNvPr>
          <p:cNvSpPr txBox="1"/>
          <p:nvPr/>
        </p:nvSpPr>
        <p:spPr>
          <a:xfrm>
            <a:off x="4997318" y="1420512"/>
            <a:ext cx="2515432" cy="369332"/>
          </a:xfrm>
          <a:prstGeom prst="rect">
            <a:avLst/>
          </a:prstGeom>
          <a:noFill/>
        </p:spPr>
        <p:txBody>
          <a:bodyPr wrap="none" rtlCol="0">
            <a:spAutoFit/>
          </a:bodyPr>
          <a:lstStyle/>
          <a:p>
            <a:r>
              <a:rPr lang="en-US" b="1" dirty="0"/>
              <a:t>Solving Using Own Mind</a:t>
            </a:r>
            <a:endParaRPr lang="en-IN" b="1" dirty="0"/>
          </a:p>
        </p:txBody>
      </p:sp>
      <p:sp>
        <p:nvSpPr>
          <p:cNvPr id="16" name="TextBox 15">
            <a:extLst>
              <a:ext uri="{FF2B5EF4-FFF2-40B4-BE49-F238E27FC236}">
                <a16:creationId xmlns:a16="http://schemas.microsoft.com/office/drawing/2014/main" id="{3516BA9C-54CC-4A9D-90A9-8862843CC897}"/>
              </a:ext>
            </a:extLst>
          </p:cNvPr>
          <p:cNvSpPr txBox="1"/>
          <p:nvPr/>
        </p:nvSpPr>
        <p:spPr>
          <a:xfrm>
            <a:off x="1737503" y="1423326"/>
            <a:ext cx="3036811" cy="369332"/>
          </a:xfrm>
          <a:prstGeom prst="rect">
            <a:avLst/>
          </a:prstGeom>
          <a:noFill/>
        </p:spPr>
        <p:txBody>
          <a:bodyPr wrap="square" rtlCol="0">
            <a:spAutoFit/>
          </a:bodyPr>
          <a:lstStyle/>
          <a:p>
            <a:r>
              <a:rPr lang="en-US" b="1" dirty="0"/>
              <a:t>Random Sudoku Question</a:t>
            </a:r>
            <a:endParaRPr lang="en-IN" b="1" dirty="0"/>
          </a:p>
        </p:txBody>
      </p:sp>
      <p:sp>
        <p:nvSpPr>
          <p:cNvPr id="17" name="TextBox 16">
            <a:extLst>
              <a:ext uri="{FF2B5EF4-FFF2-40B4-BE49-F238E27FC236}">
                <a16:creationId xmlns:a16="http://schemas.microsoft.com/office/drawing/2014/main" id="{51B06BC0-A6BA-4427-A332-95BDA6863B3E}"/>
              </a:ext>
            </a:extLst>
          </p:cNvPr>
          <p:cNvSpPr txBox="1"/>
          <p:nvPr/>
        </p:nvSpPr>
        <p:spPr>
          <a:xfrm>
            <a:off x="7894256" y="1423326"/>
            <a:ext cx="2722412" cy="369332"/>
          </a:xfrm>
          <a:prstGeom prst="rect">
            <a:avLst/>
          </a:prstGeom>
          <a:noFill/>
        </p:spPr>
        <p:txBody>
          <a:bodyPr wrap="none" rtlCol="0">
            <a:spAutoFit/>
          </a:bodyPr>
          <a:lstStyle/>
          <a:p>
            <a:r>
              <a:rPr lang="en-US" b="1" dirty="0"/>
              <a:t>Solving Using Backtracking</a:t>
            </a:r>
            <a:endParaRPr lang="en-IN" b="1" dirty="0"/>
          </a:p>
        </p:txBody>
      </p:sp>
    </p:spTree>
    <p:extLst>
      <p:ext uri="{BB962C8B-B14F-4D97-AF65-F5344CB8AC3E}">
        <p14:creationId xmlns:p14="http://schemas.microsoft.com/office/powerpoint/2010/main" val="3422327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a:xfrm>
            <a:off x="838199" y="152109"/>
            <a:ext cx="11124501" cy="1538580"/>
          </a:xfrm>
        </p:spPr>
        <p:txBody>
          <a:bodyPr>
            <a:normAutofit fontScale="90000"/>
          </a:bodyPr>
          <a:lstStyle/>
          <a:p>
            <a:pPr algn="ct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Phase 3 – Results &amp; Discussion</a:t>
            </a: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100525" y="261165"/>
            <a:ext cx="2595282" cy="1070699"/>
          </a:xfrm>
          <a:prstGeom prst="rect">
            <a:avLst/>
          </a:prstGeom>
        </p:spPr>
      </p:pic>
      <p:sp>
        <p:nvSpPr>
          <p:cNvPr id="7" name="TextBox 6">
            <a:extLst>
              <a:ext uri="{FF2B5EF4-FFF2-40B4-BE49-F238E27FC236}">
                <a16:creationId xmlns:a16="http://schemas.microsoft.com/office/drawing/2014/main" id="{55010617-059D-F385-E30B-6F4557E81940}"/>
              </a:ext>
            </a:extLst>
          </p:cNvPr>
          <p:cNvSpPr txBox="1"/>
          <p:nvPr/>
        </p:nvSpPr>
        <p:spPr>
          <a:xfrm>
            <a:off x="838199" y="1466799"/>
            <a:ext cx="10444994" cy="3693319"/>
          </a:xfrm>
          <a:prstGeom prst="rect">
            <a:avLst/>
          </a:prstGeom>
          <a:noFill/>
        </p:spPr>
        <p:txBody>
          <a:bodyPr wrap="square">
            <a:spAutoFit/>
          </a:bodyPr>
          <a:lstStyle/>
          <a:p>
            <a:pPr algn="ctr"/>
            <a:r>
              <a:rPr lang="en-US" b="1" dirty="0"/>
              <a:t>Discussion:</a:t>
            </a:r>
          </a:p>
          <a:p>
            <a:pPr marL="285750" indent="-285750">
              <a:buFont typeface="Arial" panose="020B0604020202020204" pitchFamily="34" charset="0"/>
              <a:buChar char="•"/>
            </a:pPr>
            <a:r>
              <a:rPr lang="en-US" b="1" dirty="0"/>
              <a:t>Algorithm Performance: </a:t>
            </a:r>
            <a:r>
              <a:rPr lang="en-US" dirty="0"/>
              <a:t>The solver's algorithm proved to be effective in solving Sudoku puzzles, striking a balance between speed and accuracy.</a:t>
            </a:r>
          </a:p>
          <a:p>
            <a:pPr marL="285750" indent="-285750">
              <a:buFont typeface="Arial" panose="020B0604020202020204" pitchFamily="34" charset="0"/>
              <a:buChar char="•"/>
            </a:pPr>
            <a:r>
              <a:rPr lang="en-US" b="1" dirty="0"/>
              <a:t>Comparison with Other Solvers</a:t>
            </a:r>
            <a:r>
              <a:rPr lang="en-US" dirty="0"/>
              <a:t>: The solver's performance was benchmarked against other Sudoku solvers, showing competitive results in terms of accuracy and speed.</a:t>
            </a:r>
          </a:p>
          <a:p>
            <a:pPr marL="285750" indent="-285750">
              <a:buFont typeface="Arial" panose="020B0604020202020204" pitchFamily="34" charset="0"/>
              <a:buChar char="•"/>
            </a:pPr>
            <a:r>
              <a:rPr lang="en-US" b="1" dirty="0"/>
              <a:t>Scalability: </a:t>
            </a:r>
            <a:r>
              <a:rPr lang="en-US" dirty="0"/>
              <a:t>While the solver performed well with standard 9x9 grids, further testing is needed to assess its scalability to larger puzzle sizes.</a:t>
            </a:r>
          </a:p>
          <a:p>
            <a:pPr marL="285750" indent="-285750">
              <a:buFont typeface="Arial" panose="020B0604020202020204" pitchFamily="34" charset="0"/>
              <a:buChar char="•"/>
            </a:pPr>
            <a:r>
              <a:rPr lang="en-US" b="1" dirty="0"/>
              <a:t>Resource Usage: </a:t>
            </a:r>
            <a:r>
              <a:rPr lang="en-US" dirty="0"/>
              <a:t>The solver demonstrated efficient use of computational resources, making it suitable for use on a variety of devices.</a:t>
            </a:r>
          </a:p>
          <a:p>
            <a:pPr marL="285750" indent="-285750">
              <a:buFont typeface="Arial" panose="020B0604020202020204" pitchFamily="34" charset="0"/>
              <a:buChar char="•"/>
            </a:pPr>
            <a:r>
              <a:rPr lang="en-US" b="1" dirty="0"/>
              <a:t>Future Improvements</a:t>
            </a:r>
            <a:r>
              <a:rPr lang="en-US" dirty="0"/>
              <a:t>: Future iterations of the solver could focus on enhancing solving speed for larger puzzles and improving the hint generation algorithm for more helpful hints.</a:t>
            </a:r>
          </a:p>
          <a:p>
            <a:pPr marL="285750" indent="-285750">
              <a:buFont typeface="Arial" panose="020B0604020202020204" pitchFamily="34" charset="0"/>
              <a:buChar char="•"/>
            </a:pPr>
            <a:r>
              <a:rPr lang="en-US" b="1" dirty="0"/>
              <a:t>User Experience: </a:t>
            </a:r>
            <a:r>
              <a:rPr lang="en-US" dirty="0"/>
              <a:t>User feedback indicated a positive experience overall, with suggestions for minor UI improvements and additional features to enhance user engagement.</a:t>
            </a:r>
            <a:endParaRPr lang="en-IN" dirty="0"/>
          </a:p>
        </p:txBody>
      </p:sp>
    </p:spTree>
    <p:extLst>
      <p:ext uri="{BB962C8B-B14F-4D97-AF65-F5344CB8AC3E}">
        <p14:creationId xmlns:p14="http://schemas.microsoft.com/office/powerpoint/2010/main" val="1486328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a:xfrm>
            <a:off x="1741414" y="285225"/>
            <a:ext cx="10724626" cy="1405463"/>
          </a:xfrm>
        </p:spPr>
        <p:txBody>
          <a:bodyPr>
            <a:normAutofit/>
          </a:bodyPr>
          <a:lstStyle/>
          <a:p>
            <a:pPr algn="ctr"/>
            <a:r>
              <a:rPr lang="en-IN" sz="3600" dirty="0">
                <a:latin typeface="Times New Roman" panose="02020603050405020304" pitchFamily="18" charset="0"/>
                <a:cs typeface="Times New Roman" panose="02020603050405020304" pitchFamily="18" charset="0"/>
              </a:rPr>
              <a:t>Phase 4 – Conclusion &amp; Future Enhancement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a:xfrm>
            <a:off x="629174" y="1435824"/>
            <a:ext cx="10724626" cy="4741139"/>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Conclusion:</a:t>
            </a:r>
          </a:p>
          <a:p>
            <a:pPr marL="0" indent="0">
              <a:buNone/>
            </a:pPr>
            <a:r>
              <a:rPr lang="en-US" sz="2400" dirty="0">
                <a:latin typeface="Times New Roman" panose="02020603050405020304" pitchFamily="18" charset="0"/>
                <a:cs typeface="Times New Roman" panose="02020603050405020304" pitchFamily="18" charset="0"/>
              </a:rPr>
              <a:t>The development of the Sudoku Solver using Python and GUI has been a success, providing users with a reliable, efficient, and versatile tool for solving Sudoku puzzles. The solver demonstrated high accuracy, fast solving times, and robustness in handling puzzles of varying difficulties. User feedback was positive, highlighting the solver's user-friendly interface and helpful features.</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18748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4119-E46A-EECB-2FD4-2EEAE644291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ACC354A-0110-F0A1-8457-4E9F7B4DD47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Sudoku Solver application utilizes advanced algorithms to accurately solve puzzles of varying complexities, enhancing users' gaming experience and promoting logical thinking. </a:t>
            </a:r>
          </a:p>
          <a:p>
            <a:r>
              <a:rPr lang="en-US" dirty="0">
                <a:latin typeface="Times New Roman" panose="02020603050405020304" pitchFamily="18" charset="0"/>
                <a:cs typeface="Times New Roman" panose="02020603050405020304" pitchFamily="18" charset="0"/>
              </a:rPr>
              <a:t>By analyzing and filling missing numbers, the solver ensures that each row, column, and 3x3 sub grid contains all digits from 1 to 9 without repetition.</a:t>
            </a:r>
          </a:p>
          <a:p>
            <a:r>
              <a:rPr lang="en-US" dirty="0">
                <a:latin typeface="Times New Roman" panose="02020603050405020304" pitchFamily="18" charset="0"/>
                <a:cs typeface="Times New Roman" panose="02020603050405020304" pitchFamily="18" charset="0"/>
              </a:rPr>
              <a:t> The application aims to provide an efficient and enjoyable Sudoku-solving experience, leveraging optimization strategies for improved speed and adaptability to diverse puzzle types and sizes.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FC54D8-4A2F-36C0-B1A5-8021B939617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71998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a:xfrm>
            <a:off x="503338" y="1115737"/>
            <a:ext cx="10888911" cy="4857748"/>
          </a:xfrm>
        </p:spPr>
        <p:txBody>
          <a:bodyPr>
            <a:normAutofit fontScale="70000" lnSpcReduction="20000"/>
          </a:bodyPr>
          <a:lstStyle/>
          <a:p>
            <a:pPr marL="0" indent="0" algn="ctr">
              <a:buNone/>
            </a:pPr>
            <a:r>
              <a:rPr lang="en-US" b="1" dirty="0">
                <a:latin typeface="Times New Roman" panose="02020603050405020304" pitchFamily="18" charset="0"/>
                <a:cs typeface="Times New Roman" panose="02020603050405020304" pitchFamily="18" charset="0"/>
              </a:rPr>
              <a:t>Future Enhancements:</a:t>
            </a:r>
          </a:p>
          <a:p>
            <a:r>
              <a:rPr lang="en-US" b="1" dirty="0">
                <a:latin typeface="Times New Roman" panose="02020603050405020304" pitchFamily="18" charset="0"/>
                <a:cs typeface="Times New Roman" panose="02020603050405020304" pitchFamily="18" charset="0"/>
              </a:rPr>
              <a:t>Improved Algorithm: </a:t>
            </a:r>
            <a:r>
              <a:rPr lang="en-US" dirty="0">
                <a:latin typeface="Times New Roman" panose="02020603050405020304" pitchFamily="18" charset="0"/>
                <a:cs typeface="Times New Roman" panose="02020603050405020304" pitchFamily="18" charset="0"/>
              </a:rPr>
              <a:t>Enhance the solver's algorithm to further improve solving speed and efficiency, particularly for larger puzzles or puzzles with unique solving techniques.</a:t>
            </a:r>
          </a:p>
          <a:p>
            <a:r>
              <a:rPr lang="en-US" b="1" dirty="0">
                <a:latin typeface="Times New Roman" panose="02020603050405020304" pitchFamily="18" charset="0"/>
                <a:cs typeface="Times New Roman" panose="02020603050405020304" pitchFamily="18" charset="0"/>
              </a:rPr>
              <a:t>Advanced Hint Generation: </a:t>
            </a:r>
            <a:r>
              <a:rPr lang="en-US" dirty="0">
                <a:latin typeface="Times New Roman" panose="02020603050405020304" pitchFamily="18" charset="0"/>
                <a:cs typeface="Times New Roman" panose="02020603050405020304" pitchFamily="18" charset="0"/>
              </a:rPr>
              <a:t>Implement more advanced hint generation algorithms to provide users with more insightful hints tailored to their current puzzle-solving strategy</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Customization Options: </a:t>
            </a:r>
            <a:r>
              <a:rPr lang="en-US" dirty="0">
                <a:latin typeface="Times New Roman" panose="02020603050405020304" pitchFamily="18" charset="0"/>
                <a:cs typeface="Times New Roman" panose="02020603050405020304" pitchFamily="18" charset="0"/>
              </a:rPr>
              <a:t>Add customization options for users to choose the difficulty level of puzzles, select different grid sizes, or customize the solver's solving strategy.</a:t>
            </a:r>
          </a:p>
          <a:p>
            <a:r>
              <a:rPr lang="en-US" b="1" dirty="0">
                <a:latin typeface="Times New Roman" panose="02020603050405020304" pitchFamily="18" charset="0"/>
                <a:cs typeface="Times New Roman" panose="02020603050405020304" pitchFamily="18" charset="0"/>
              </a:rPr>
              <a:t>Multiplayer Mode</a:t>
            </a:r>
            <a:r>
              <a:rPr lang="en-US" dirty="0">
                <a:latin typeface="Times New Roman" panose="02020603050405020304" pitchFamily="18" charset="0"/>
                <a:cs typeface="Times New Roman" panose="02020603050405020304" pitchFamily="18" charset="0"/>
              </a:rPr>
              <a:t>: Introduce a multiplayer mode where users can compete against each other or collaborate to solve puzzles, adding a social element to the solver.</a:t>
            </a:r>
          </a:p>
          <a:p>
            <a:r>
              <a:rPr lang="en-US" b="1" dirty="0">
                <a:latin typeface="Times New Roman" panose="02020603050405020304" pitchFamily="18" charset="0"/>
                <a:cs typeface="Times New Roman" panose="02020603050405020304" pitchFamily="18" charset="0"/>
              </a:rPr>
              <a:t>Integration with Online Platforms: </a:t>
            </a:r>
            <a:r>
              <a:rPr lang="en-US" dirty="0">
                <a:latin typeface="Times New Roman" panose="02020603050405020304" pitchFamily="18" charset="0"/>
                <a:cs typeface="Times New Roman" panose="02020603050405020304" pitchFamily="18" charset="0"/>
              </a:rPr>
              <a:t>Integrate the solver with online Sudoku platforms or mobile apps to reach a wider audience and provide a seamless solving experience across different devices.</a:t>
            </a:r>
          </a:p>
          <a:p>
            <a:r>
              <a:rPr lang="en-US" b="1" dirty="0">
                <a:latin typeface="Times New Roman" panose="02020603050405020304" pitchFamily="18" charset="0"/>
                <a:cs typeface="Times New Roman" panose="02020603050405020304" pitchFamily="18" charset="0"/>
              </a:rPr>
              <a:t>Accessibility Features: </a:t>
            </a:r>
            <a:r>
              <a:rPr lang="en-US" dirty="0">
                <a:latin typeface="Times New Roman" panose="02020603050405020304" pitchFamily="18" charset="0"/>
                <a:cs typeface="Times New Roman" panose="02020603050405020304" pitchFamily="18" charset="0"/>
              </a:rPr>
              <a:t>Implement accessibility features such as keyboard navigation and screen reader support to make the solver more accessible to users with disabilities.</a:t>
            </a:r>
          </a:p>
          <a:p>
            <a:r>
              <a:rPr lang="en-US" b="1" dirty="0">
                <a:latin typeface="Times New Roman" panose="02020603050405020304" pitchFamily="18" charset="0"/>
                <a:cs typeface="Times New Roman" panose="02020603050405020304" pitchFamily="18" charset="0"/>
              </a:rPr>
              <a:t>Machine Learning Integration: </a:t>
            </a:r>
            <a:r>
              <a:rPr lang="en-US" dirty="0">
                <a:latin typeface="Times New Roman" panose="02020603050405020304" pitchFamily="18" charset="0"/>
                <a:cs typeface="Times New Roman" panose="02020603050405020304" pitchFamily="18" charset="0"/>
              </a:rPr>
              <a:t>Explore the integration of machine learning algorithms to improve the solver's ability to recognize and solve patterns in Sudoku puzzles.</a:t>
            </a:r>
          </a:p>
          <a:p>
            <a:r>
              <a:rPr lang="en-US" b="1" dirty="0">
                <a:latin typeface="Times New Roman" panose="02020603050405020304" pitchFamily="18" charset="0"/>
                <a:cs typeface="Times New Roman" panose="02020603050405020304" pitchFamily="18" charset="0"/>
              </a:rPr>
              <a:t>Community Features: </a:t>
            </a:r>
            <a:r>
              <a:rPr lang="en-US" dirty="0">
                <a:latin typeface="Times New Roman" panose="02020603050405020304" pitchFamily="18" charset="0"/>
                <a:cs typeface="Times New Roman" panose="02020603050405020304" pitchFamily="18" charset="0"/>
              </a:rPr>
              <a:t>Add features for users to share their solved puzzles, compete in leaderboards, or participate in puzzle-solving challenges to promote user engagement.</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158390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EACB-A902-561A-99C2-69845807FB1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525034B-2530-B92C-F4EC-76F883CF04D6}"/>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https://www.sudokuonline.io/tips/sudoku-rules</a:t>
            </a:r>
          </a:p>
          <a:p>
            <a:r>
              <a:rPr lang="en-IN" sz="2400" dirty="0">
                <a:latin typeface="Times New Roman" panose="02020603050405020304" pitchFamily="18" charset="0"/>
                <a:cs typeface="Times New Roman" panose="02020603050405020304" pitchFamily="18" charset="0"/>
              </a:rPr>
              <a:t>https://medium.com/@alexanderpavlov_18884/javascript-algorithms-backtracking-222cde11842c</a:t>
            </a:r>
          </a:p>
          <a:p>
            <a:r>
              <a:rPr lang="en-IN" sz="2400" dirty="0">
                <a:latin typeface="Times New Roman" panose="02020603050405020304" pitchFamily="18" charset="0"/>
                <a:cs typeface="Times New Roman" panose="02020603050405020304" pitchFamily="18" charset="0"/>
              </a:rPr>
              <a:t>https://www.simplilearn.com/tutorials/data-structure-tutorial/backtracking-algorithm</a:t>
            </a:r>
          </a:p>
        </p:txBody>
      </p:sp>
      <p:pic>
        <p:nvPicPr>
          <p:cNvPr id="4" name="Picture 3">
            <a:extLst>
              <a:ext uri="{FF2B5EF4-FFF2-40B4-BE49-F238E27FC236}">
                <a16:creationId xmlns:a16="http://schemas.microsoft.com/office/drawing/2014/main" id="{31572E26-0498-48F9-E6B3-BBC7DD1BF5A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01770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Sudoku Solver application is built using artificial intelligence (AI) algorithms to solve Sudoku puzzles efficiently and accurately.</a:t>
            </a:r>
          </a:p>
          <a:p>
            <a:r>
              <a:rPr lang="en-US" dirty="0">
                <a:latin typeface="Times New Roman" panose="02020603050405020304" pitchFamily="18" charset="0"/>
                <a:cs typeface="Times New Roman" panose="02020603050405020304" pitchFamily="18" charset="0"/>
              </a:rPr>
              <a:t> The solver employs constraint satisfaction algorithms to analyze the puzzle grid and fill in missing numbers while adhering to the rules of Sudoku.</a:t>
            </a:r>
          </a:p>
          <a:p>
            <a:r>
              <a:rPr lang="en-US" dirty="0">
                <a:latin typeface="Times New Roman" panose="02020603050405020304" pitchFamily="18" charset="0"/>
                <a:cs typeface="Times New Roman" panose="02020603050405020304" pitchFamily="18" charset="0"/>
              </a:rPr>
              <a:t> These algorithms ensure that each row, column, and 3x3 </a:t>
            </a:r>
            <a:r>
              <a:rPr lang="en-US" dirty="0" err="1">
                <a:latin typeface="Times New Roman" panose="02020603050405020304" pitchFamily="18" charset="0"/>
                <a:cs typeface="Times New Roman" panose="02020603050405020304" pitchFamily="18" charset="0"/>
              </a:rPr>
              <a:t>subgrid</a:t>
            </a:r>
            <a:r>
              <a:rPr lang="en-US" dirty="0">
                <a:latin typeface="Times New Roman" panose="02020603050405020304" pitchFamily="18" charset="0"/>
                <a:cs typeface="Times New Roman" panose="02020603050405020304" pitchFamily="18" charset="0"/>
              </a:rPr>
              <a:t> contains all digits from 1 to 9 without repetition, ultimately leading to a complete and correct solution.</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9147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Sudoku Solver application utilizes various technologies, including:</a:t>
            </a:r>
          </a:p>
          <a:p>
            <a:pPr marL="457200" indent="-457200">
              <a:buFont typeface="+mj-lt"/>
              <a:buAutoNum type="arabicPeriod"/>
            </a:pPr>
            <a:r>
              <a:rPr lang="en-US" sz="2200" b="1" dirty="0">
                <a:latin typeface="Times New Roman" panose="02020603050405020304" pitchFamily="18" charset="0"/>
                <a:cs typeface="Times New Roman" panose="02020603050405020304" pitchFamily="18" charset="0"/>
              </a:rPr>
              <a:t>Constraint Satisfaction Algorithms: </a:t>
            </a:r>
            <a:r>
              <a:rPr lang="en-US" sz="2200" dirty="0">
                <a:latin typeface="Times New Roman" panose="02020603050405020304" pitchFamily="18" charset="0"/>
                <a:cs typeface="Times New Roman" panose="02020603050405020304" pitchFamily="18" charset="0"/>
              </a:rPr>
              <a:t>These algorithms are at the core of the solver, ensuring that all constraints of the Sudoku puzzle are satisfied while filling in missing numbers.</a:t>
            </a:r>
          </a:p>
          <a:p>
            <a:pPr marL="457200" indent="-457200">
              <a:buFont typeface="+mj-lt"/>
              <a:buAutoNum type="arabicPeriod"/>
            </a:pPr>
            <a:r>
              <a:rPr lang="en-US" sz="2200" b="1" dirty="0">
                <a:latin typeface="Times New Roman" panose="02020603050405020304" pitchFamily="18" charset="0"/>
                <a:cs typeface="Times New Roman" panose="02020603050405020304" pitchFamily="18" charset="0"/>
              </a:rPr>
              <a:t>Backtracking: </a:t>
            </a:r>
            <a:r>
              <a:rPr lang="en-US" sz="2200" dirty="0">
                <a:latin typeface="Times New Roman" panose="02020603050405020304" pitchFamily="18" charset="0"/>
                <a:cs typeface="Times New Roman" panose="02020603050405020304" pitchFamily="18" charset="0"/>
              </a:rPr>
              <a:t>Backtracking is used to explore different possible assignments of numbers to cells, efficiently finding a solution to the puzzle.</a:t>
            </a:r>
          </a:p>
          <a:p>
            <a:pPr marL="457200" indent="-457200">
              <a:buFont typeface="+mj-lt"/>
              <a:buAutoNum type="arabicPeriod"/>
            </a:pPr>
            <a:r>
              <a:rPr lang="en-US" sz="2200" b="1" dirty="0">
                <a:latin typeface="Times New Roman" panose="02020603050405020304" pitchFamily="18" charset="0"/>
                <a:cs typeface="Times New Roman" panose="02020603050405020304" pitchFamily="18" charset="0"/>
              </a:rPr>
              <a:t>Optimization Strategies: </a:t>
            </a:r>
            <a:r>
              <a:rPr lang="en-US" sz="2200" dirty="0">
                <a:latin typeface="Times New Roman" panose="02020603050405020304" pitchFamily="18" charset="0"/>
                <a:cs typeface="Times New Roman" panose="02020603050405020304" pitchFamily="18" charset="0"/>
              </a:rPr>
              <a:t>The solver employs optimization strategies to improve solving speed and adaptability to different puzzle types and sizes. These strategies may include heuristic approaches and pruning techniques to reduce the search space.</a:t>
            </a:r>
          </a:p>
          <a:p>
            <a:pPr marL="457200" indent="-457200">
              <a:buFont typeface="+mj-lt"/>
              <a:buAutoNum type="arabicPeriod"/>
            </a:pPr>
            <a:r>
              <a:rPr lang="en-US" sz="2200" b="1" dirty="0">
                <a:latin typeface="Times New Roman" panose="02020603050405020304" pitchFamily="18" charset="0"/>
                <a:cs typeface="Times New Roman" panose="02020603050405020304" pitchFamily="18" charset="0"/>
              </a:rPr>
              <a:t>Graphical User Interface (GUI): </a:t>
            </a:r>
            <a:r>
              <a:rPr lang="en-US" sz="2200" dirty="0">
                <a:latin typeface="Times New Roman" panose="02020603050405020304" pitchFamily="18" charset="0"/>
                <a:cs typeface="Times New Roman" panose="02020603050405020304" pitchFamily="18" charset="0"/>
              </a:rPr>
              <a:t>The application features a user-friendly GUI that allows users to input Sudoku puzzles and view the solver's solution in real-time.</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16004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30A4-3C3B-A216-83BB-91219312244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Societal Benefits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50BAFB-4921-1D00-2ACB-E826221FDCE2}"/>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Sudoku Solver application provides several societal benefits, including:</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Promoting Logical Thinking: </a:t>
            </a:r>
            <a:r>
              <a:rPr lang="en-US" dirty="0">
                <a:latin typeface="Times New Roman" panose="02020603050405020304" pitchFamily="18" charset="0"/>
                <a:cs typeface="Times New Roman" panose="02020603050405020304" pitchFamily="18" charset="0"/>
              </a:rPr>
              <a:t>By solving Sudoku puzzles, users can improve their logical thinking and problem-solving skills.</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Educational Value: </a:t>
            </a:r>
            <a:r>
              <a:rPr lang="en-US" dirty="0">
                <a:latin typeface="Times New Roman" panose="02020603050405020304" pitchFamily="18" charset="0"/>
                <a:cs typeface="Times New Roman" panose="02020603050405020304" pitchFamily="18" charset="0"/>
              </a:rPr>
              <a:t>The application can be used as an educational tool to teach concepts such as constraint satisfaction and algorithmic problem-solving.</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Enhanced Gaming Experience: </a:t>
            </a:r>
            <a:r>
              <a:rPr lang="en-US" dirty="0">
                <a:latin typeface="Times New Roman" panose="02020603050405020304" pitchFamily="18" charset="0"/>
                <a:cs typeface="Times New Roman" panose="02020603050405020304" pitchFamily="18" charset="0"/>
              </a:rPr>
              <a:t>The solver enhances the gaming experience by providing an efficient and accurate solution to Sudoku puzzles, encouraging users to tackle more challenging puzzles.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DE28F4-9147-27AE-E539-BA356AADB696}"/>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9675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30A4-3C3B-A216-83BB-91219312244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Challenges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50BAFB-4921-1D00-2ACB-E826221FDCE2}"/>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Despite its benefits, the Sudoku Solver application faces several challenges, including:</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Complexity:</a:t>
            </a:r>
            <a:r>
              <a:rPr lang="en-US" dirty="0">
                <a:latin typeface="Times New Roman" panose="02020603050405020304" pitchFamily="18" charset="0"/>
                <a:cs typeface="Times New Roman" panose="02020603050405020304" pitchFamily="18" charset="0"/>
              </a:rPr>
              <a:t> Solving Sudoku puzzles efficiently requires dealing with the combinatorial complexity of the puzzle space, which can be challenging.</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Algorithm Performance</a:t>
            </a:r>
            <a:r>
              <a:rPr lang="en-US" dirty="0">
                <a:latin typeface="Times New Roman" panose="02020603050405020304" pitchFamily="18" charset="0"/>
                <a:cs typeface="Times New Roman" panose="02020603050405020304" pitchFamily="18" charset="0"/>
              </a:rPr>
              <a:t>: Ensuring that the solver performs optimally for puzzles of varying complexities and sizes is a significant challenge.</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User Experience</a:t>
            </a:r>
            <a:r>
              <a:rPr lang="en-US" dirty="0">
                <a:latin typeface="Times New Roman" panose="02020603050405020304" pitchFamily="18" charset="0"/>
                <a:cs typeface="Times New Roman" panose="02020603050405020304" pitchFamily="18" charset="0"/>
              </a:rPr>
              <a:t>: Designing a user-friendly interface that allows users to input puzzles easily and view solutions effectively is crucial for the application's success.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DE28F4-9147-27AE-E539-BA356AADB696}"/>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17456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C102C45-4C35-14B6-4F6C-CD0964917B64}"/>
              </a:ext>
            </a:extLst>
          </p:cNvPr>
          <p:cNvSpPr>
            <a:spLocks noGrp="1"/>
          </p:cNvSpPr>
          <p:nvPr>
            <p:ph idx="1"/>
          </p:nvPr>
        </p:nvSpPr>
        <p:spPr>
          <a:xfrm>
            <a:off x="896923" y="1573955"/>
            <a:ext cx="10515600" cy="4351338"/>
          </a:xfrm>
        </p:spPr>
        <p:txBody>
          <a:bodyPr/>
          <a:lstStyle/>
          <a:p>
            <a:pPr marL="0" indent="0">
              <a:buNone/>
            </a:pPr>
            <a:r>
              <a:rPr lang="en-US" b="0" i="0" dirty="0">
                <a:effectLst/>
                <a:latin typeface="Times New Roman" panose="02020603050405020304" pitchFamily="18" charset="0"/>
                <a:cs typeface="Times New Roman" panose="02020603050405020304" pitchFamily="18" charset="0"/>
              </a:rPr>
              <a:t>Manual Sudoku solving is slow and error-prone. Existing solver apps struggle with puzzle complexities. Users need a reliable, efficient, and versatile Sudoku Solver software for different difficulty levels, promoting logical thinking and enhancing the gaming experience. The software should streamline solving, minimize errors, and offer features like hints and tips for skill improvement and engagement.</a:t>
            </a: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4117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Manual Solving: </a:t>
            </a:r>
            <a:r>
              <a:rPr lang="en-US" dirty="0">
                <a:latin typeface="Times New Roman" panose="02020603050405020304" pitchFamily="18" charset="0"/>
                <a:cs typeface="Times New Roman" panose="02020603050405020304" pitchFamily="18" charset="0"/>
              </a:rPr>
              <a:t>Sudoku puzzles are typically solved manually, which can be slow and prone to errors, especially for complex puzzles.</a:t>
            </a:r>
          </a:p>
          <a:p>
            <a:r>
              <a:rPr lang="en-US" b="1" dirty="0">
                <a:latin typeface="Times New Roman" panose="02020603050405020304" pitchFamily="18" charset="0"/>
                <a:cs typeface="Times New Roman" panose="02020603050405020304" pitchFamily="18" charset="0"/>
              </a:rPr>
              <a:t>Solver Apps: </a:t>
            </a:r>
            <a:r>
              <a:rPr lang="en-US" dirty="0">
                <a:latin typeface="Times New Roman" panose="02020603050405020304" pitchFamily="18" charset="0"/>
                <a:cs typeface="Times New Roman" panose="02020603050405020304" pitchFamily="18" charset="0"/>
              </a:rPr>
              <a:t>Existing solver apps can struggle with puzzles of varying complexities, often lacking in efficiency and reliability.</a:t>
            </a:r>
          </a:p>
          <a:p>
            <a:r>
              <a:rPr lang="en-US" b="1" dirty="0">
                <a:latin typeface="Times New Roman" panose="02020603050405020304" pitchFamily="18" charset="0"/>
                <a:cs typeface="Times New Roman" panose="02020603050405020304" pitchFamily="18" charset="0"/>
              </a:rPr>
              <a:t>Limited Features: </a:t>
            </a:r>
            <a:r>
              <a:rPr lang="en-US" dirty="0">
                <a:latin typeface="Times New Roman" panose="02020603050405020304" pitchFamily="18" charset="0"/>
                <a:cs typeface="Times New Roman" panose="02020603050405020304" pitchFamily="18" charset="0"/>
              </a:rPr>
              <a:t>Current apps may offer basic solving functionality but lack advanced features for skill improvement or engagement.</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57922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System / Work</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Efficiency: </a:t>
            </a:r>
            <a:r>
              <a:rPr lang="en-US" dirty="0">
                <a:latin typeface="Times New Roman" panose="02020603050405020304" pitchFamily="18" charset="0"/>
                <a:cs typeface="Times New Roman" panose="02020603050405020304" pitchFamily="18" charset="0"/>
              </a:rPr>
              <a:t>The proposed Sudoku Solver software aims to be highly efficient, providing quick solutions to puzzles of varying difficulty levels.</a:t>
            </a:r>
          </a:p>
          <a:p>
            <a:r>
              <a:rPr lang="en-US" b="1" dirty="0">
                <a:latin typeface="Times New Roman" panose="02020603050405020304" pitchFamily="18" charset="0"/>
                <a:cs typeface="Times New Roman" panose="02020603050405020304" pitchFamily="18" charset="0"/>
              </a:rPr>
              <a:t>Reliability: </a:t>
            </a:r>
            <a:r>
              <a:rPr lang="en-US" dirty="0">
                <a:latin typeface="Times New Roman" panose="02020603050405020304" pitchFamily="18" charset="0"/>
                <a:cs typeface="Times New Roman" panose="02020603050405020304" pitchFamily="18" charset="0"/>
              </a:rPr>
              <a:t>The software will offer reliable solutions, minimizing errors and providing accurate results for even the most challenging puzzles.</a:t>
            </a:r>
          </a:p>
          <a:p>
            <a:r>
              <a:rPr lang="en-US" b="1" dirty="0">
                <a:latin typeface="Times New Roman" panose="02020603050405020304" pitchFamily="18" charset="0"/>
                <a:cs typeface="Times New Roman" panose="02020603050405020304" pitchFamily="18" charset="0"/>
              </a:rPr>
              <a:t>Versatility: </a:t>
            </a:r>
            <a:r>
              <a:rPr lang="en-US" dirty="0">
                <a:latin typeface="Times New Roman" panose="02020603050405020304" pitchFamily="18" charset="0"/>
                <a:cs typeface="Times New Roman" panose="02020603050405020304" pitchFamily="18" charset="0"/>
              </a:rPr>
              <a:t>Designed to handle puzzles of different complexities, the software will cater to users of all skill levels, from beginners to advanced players.</a:t>
            </a:r>
          </a:p>
          <a:p>
            <a:r>
              <a:rPr lang="en-US" b="1" dirty="0">
                <a:latin typeface="Times New Roman" panose="02020603050405020304" pitchFamily="18" charset="0"/>
                <a:cs typeface="Times New Roman" panose="02020603050405020304" pitchFamily="18" charset="0"/>
              </a:rPr>
              <a:t>Enhanced Features</a:t>
            </a:r>
            <a:r>
              <a:rPr lang="en-US" dirty="0">
                <a:latin typeface="Times New Roman" panose="02020603050405020304" pitchFamily="18" charset="0"/>
                <a:cs typeface="Times New Roman" panose="02020603050405020304" pitchFamily="18" charset="0"/>
              </a:rPr>
              <a:t>: In addition to solving puzzles, the software will offer features like hints and tips for skill improvement, further engaging users and promoting logical thinking.</a:t>
            </a:r>
          </a:p>
          <a:p>
            <a:r>
              <a:rPr lang="en-US" b="1" dirty="0">
                <a:latin typeface="Times New Roman" panose="02020603050405020304" pitchFamily="18" charset="0"/>
                <a:cs typeface="Times New Roman" panose="02020603050405020304" pitchFamily="18" charset="0"/>
              </a:rPr>
              <a:t>Streamlined Solving</a:t>
            </a:r>
            <a:r>
              <a:rPr lang="en-US" dirty="0">
                <a:latin typeface="Times New Roman" panose="02020603050405020304" pitchFamily="18" charset="0"/>
                <a:cs typeface="Times New Roman" panose="02020603050405020304" pitchFamily="18" charset="0"/>
              </a:rPr>
              <a:t>: The software will streamline the solving process, making it easier and more enjoyable for users to solve Sudoku puzzles.</a:t>
            </a:r>
          </a:p>
          <a:p>
            <a:r>
              <a:rPr lang="en-US" b="1" dirty="0">
                <a:latin typeface="Times New Roman" panose="02020603050405020304" pitchFamily="18" charset="0"/>
                <a:cs typeface="Times New Roman" panose="02020603050405020304" pitchFamily="18" charset="0"/>
              </a:rPr>
              <a:t>User-Friendly Interface: </a:t>
            </a:r>
            <a:r>
              <a:rPr lang="en-US" dirty="0">
                <a:latin typeface="Times New Roman" panose="02020603050405020304" pitchFamily="18" charset="0"/>
                <a:cs typeface="Times New Roman" panose="02020603050405020304" pitchFamily="18" charset="0"/>
              </a:rPr>
              <a:t>With a user-friendly interface, the software will be easy to navigate and use, enhancing the overall user experience.</a:t>
            </a:r>
          </a:p>
          <a:p>
            <a:r>
              <a:rPr lang="en-US" b="1" dirty="0">
                <a:latin typeface="Times New Roman" panose="02020603050405020304" pitchFamily="18" charset="0"/>
                <a:cs typeface="Times New Roman" panose="02020603050405020304" pitchFamily="18" charset="0"/>
              </a:rPr>
              <a:t>Engagement</a:t>
            </a:r>
            <a:r>
              <a:rPr lang="en-US" dirty="0">
                <a:latin typeface="Times New Roman" panose="02020603050405020304" pitchFamily="18" charset="0"/>
                <a:cs typeface="Times New Roman" panose="02020603050405020304" pitchFamily="18" charset="0"/>
              </a:rPr>
              <a:t>: By providing features that encourage skill improvement and engagement, the software will enhance the gaming experience for users.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688496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2188</Words>
  <Application>Microsoft Office PowerPoint</Application>
  <PresentationFormat>Widescreen</PresentationFormat>
  <Paragraphs>148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  Swift Solve: A Versatile Sudoku Solver for Effortless Puzzle Mastery </vt:lpstr>
      <vt:lpstr>Abstract</vt:lpstr>
      <vt:lpstr>Introduction</vt:lpstr>
      <vt:lpstr>Introduction</vt:lpstr>
      <vt:lpstr>Societal Benefits</vt:lpstr>
      <vt:lpstr>Challenges</vt:lpstr>
      <vt:lpstr>Problem Statement</vt:lpstr>
      <vt:lpstr>Existing System / Work</vt:lpstr>
      <vt:lpstr>Proposed System / Work</vt:lpstr>
      <vt:lpstr>Architecture / Data Flow Diagram</vt:lpstr>
      <vt:lpstr>Prototype / Application Developed</vt:lpstr>
      <vt:lpstr>PowerPoint Presentation</vt:lpstr>
      <vt:lpstr>PowerPoint Presentation</vt:lpstr>
      <vt:lpstr>PowerPoint Presentation</vt:lpstr>
      <vt:lpstr>Phase 2 – Evaluation metrics &amp; Performance Analysis </vt:lpstr>
      <vt:lpstr>PowerPoint Presentation</vt:lpstr>
      <vt:lpstr> Phase 3 – Results &amp; Discussion </vt:lpstr>
      <vt:lpstr> Phase 3 – Results &amp; Discussion </vt:lpstr>
      <vt:lpstr>Phase 4 – Conclusion &amp; Future Enhancement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Project(Imprecise your title)</dc:title>
  <dc:creator>Karthikeyan Udaichi</dc:creator>
  <cp:lastModifiedBy>Atif Alam</cp:lastModifiedBy>
  <cp:revision>29</cp:revision>
  <dcterms:created xsi:type="dcterms:W3CDTF">2024-03-13T02:51:36Z</dcterms:created>
  <dcterms:modified xsi:type="dcterms:W3CDTF">2024-04-23T03:36:01Z</dcterms:modified>
</cp:coreProperties>
</file>