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D6FE28-7267-4D51-A5E0-5A111E2D3FB5}">
  <a:tblStyle styleId="{BED6FE28-7267-4D51-A5E0-5A111E2D3FB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85ec73b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85ec73b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85ec73b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85ec73b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85ec73b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85ec73b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85ec73b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85ec73b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5ec73ba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85ec73ba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85ec73b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85ec73b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85ec73b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85ec73b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85ec73ba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85ec73ba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c71b125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c71b125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71b125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71b125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e513f46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e513f46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e67c7d5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e67c7d5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e67c7d5b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e67c7d5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8fa55fd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8fa55fd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85ec73b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85ec73b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85ec73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85ec73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85ec73b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85ec73b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wSXXQboFYXgJXxccj4i-cKfIX5QtdPwH/view?usp=drive_lin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94483" y="254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55CC"/>
                </a:solidFill>
              </a:rPr>
              <a:t>Meta - </a:t>
            </a:r>
            <a:r>
              <a:rPr lang="en-GB">
                <a:solidFill>
                  <a:srgbClr val="1155CC"/>
                </a:solidFill>
              </a:rPr>
              <a:t>Social Media Analysis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536575" y="2815875"/>
            <a:ext cx="45132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CC0000"/>
                </a:solidFill>
              </a:rPr>
              <a:t>Mohammad Atif</a:t>
            </a:r>
            <a:endParaRPr b="1"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CC0000"/>
                </a:solidFill>
              </a:rPr>
              <a:t>12/05/2025</a:t>
            </a:r>
            <a:endParaRPr b="1" sz="19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-192300" y="161825"/>
            <a:ext cx="9528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40" u="sng"/>
              <a:t>Selected</a:t>
            </a:r>
            <a:r>
              <a:rPr lang="en-GB" sz="2740" u="sng"/>
              <a:t> </a:t>
            </a:r>
            <a:r>
              <a:rPr lang="en-GB" sz="2740" u="sng"/>
              <a:t>Potential</a:t>
            </a:r>
            <a:r>
              <a:rPr lang="en-GB" sz="2740" u="sng"/>
              <a:t> Influencers for Marketing Campaign Based On Analysis</a:t>
            </a:r>
            <a:endParaRPr sz="2740" u="sng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1074050" y="3656375"/>
            <a:ext cx="70710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Users with both high follower counts and strong engagement are prioritized.</a:t>
            </a:r>
            <a:endParaRPr b="1" sz="16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The final result ranks the top 6 most influential users for marketing outreach.</a:t>
            </a:r>
            <a:endParaRPr b="1" sz="16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2"/>
          <p:cNvGraphicFramePr/>
          <p:nvPr/>
        </p:nvGraphicFramePr>
        <p:xfrm>
          <a:off x="1269925" y="12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{BED6FE28-7267-4D51-A5E0-5A111E2D3FB5}</a:tableStyleId>
              </a:tblPr>
              <a:tblGrid>
                <a:gridCol w="1590850"/>
                <a:gridCol w="1590850"/>
                <a:gridCol w="1360875"/>
                <a:gridCol w="1945375"/>
              </a:tblGrid>
              <a:tr h="460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</a:t>
                      </a:r>
                      <a:r>
                        <a:rPr b="1" lang="en-GB"/>
                        <a:t>ser Name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Total</a:t>
                      </a:r>
                      <a:r>
                        <a:rPr b="1" lang="en-GB"/>
                        <a:t> Followers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Total Posts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Engagement Rate per Post</a:t>
                      </a:r>
                      <a:endParaRPr b="1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4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Donald.Fritsch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65.3333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4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Aurelie71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65.25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4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Cesar93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64.6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4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Florence99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64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463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Jaime53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62.5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10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Eveline95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62.4167</a:t>
                      </a:r>
                      <a:endParaRPr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-23475"/>
            <a:ext cx="8520600" cy="62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Leveraging User Generated </a:t>
            </a:r>
            <a:r>
              <a:rPr lang="en-GB" u="sng"/>
              <a:t>Contents </a:t>
            </a:r>
            <a:endParaRPr u="sng"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39550" y="943050"/>
            <a:ext cx="34809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User-generated content such as posts, hashtags, and photo </a:t>
            </a:r>
            <a:r>
              <a:rPr b="1" lang="en-GB" sz="20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tags </a:t>
            </a: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reveals users' interests and preferences. </a:t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By analyzing frequently used </a:t>
            </a:r>
            <a:r>
              <a:rPr b="1" lang="en-GB" sz="20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tags</a:t>
            </a: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, we can segment audiences and personalize ad campaigns based on trending topics.</a:t>
            </a:r>
            <a:endParaRPr sz="2200"/>
          </a:p>
        </p:txBody>
      </p:sp>
      <p:pic>
        <p:nvPicPr>
          <p:cNvPr id="139" name="Google Shape;139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925" y="634925"/>
            <a:ext cx="4711076" cy="2303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38700"/>
            <a:ext cx="4432925" cy="2204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3"/>
          <p:cNvSpPr txBox="1"/>
          <p:nvPr/>
        </p:nvSpPr>
        <p:spPr>
          <a:xfrm>
            <a:off x="4912563" y="2971300"/>
            <a:ext cx="3751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B45F06"/>
                </a:solidFill>
              </a:rPr>
              <a:t>This insight helps shape a content strategy by encouraging creators and marketers to use </a:t>
            </a:r>
            <a:r>
              <a:rPr b="1" lang="en-GB" sz="1950">
                <a:solidFill>
                  <a:srgbClr val="B45F06"/>
                </a:solidFill>
              </a:rPr>
              <a:t>top-performing hashtags and create content around those themes.</a:t>
            </a:r>
            <a:r>
              <a:rPr b="1" lang="en-GB" sz="1750">
                <a:solidFill>
                  <a:srgbClr val="B45F06"/>
                </a:solidFill>
              </a:rPr>
              <a:t> </a:t>
            </a:r>
            <a:endParaRPr b="1" sz="1750">
              <a:solidFill>
                <a:srgbClr val="B45F06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rgbClr val="B45F06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>
                <a:solidFill>
                  <a:srgbClr val="B45F06"/>
                </a:solidFill>
              </a:rPr>
              <a:t>It also enables</a:t>
            </a:r>
            <a:r>
              <a:rPr b="1" lang="en-GB" sz="1550">
                <a:solidFill>
                  <a:srgbClr val="B45F06"/>
                </a:solidFill>
              </a:rPr>
              <a:t> </a:t>
            </a:r>
            <a:r>
              <a:rPr b="1" lang="en-GB" sz="2050">
                <a:solidFill>
                  <a:srgbClr val="B45F06"/>
                </a:solidFill>
              </a:rPr>
              <a:t>targeted ad campaigns</a:t>
            </a:r>
            <a:r>
              <a:rPr b="1" lang="en-GB" sz="1450">
                <a:solidFill>
                  <a:srgbClr val="B45F06"/>
                </a:solidFill>
              </a:rPr>
              <a:t> by aligning product promotions with users’ current interests</a:t>
            </a:r>
            <a:endParaRPr b="1" sz="2100">
              <a:solidFill>
                <a:srgbClr val="B45F0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041325" y="0"/>
            <a:ext cx="5481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Inactive Users</a:t>
            </a:r>
            <a:r>
              <a:rPr lang="en-GB"/>
              <a:t> !!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1066000" y="62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{BED6FE28-7267-4D51-A5E0-5A111E2D3FB5}</a:tableStyleId>
              </a:tblPr>
              <a:tblGrid>
                <a:gridCol w="1822700"/>
                <a:gridCol w="1822700"/>
                <a:gridCol w="1785125"/>
                <a:gridCol w="1860275"/>
              </a:tblGrid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User Name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Total Likes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Total Comments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Total Posts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Kasandra_Homenick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Tierra.Trantow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Pearl7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David.Osinski47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Morgan.Kassulke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Linnea59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Franco_Keebler64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Hulda.Macejkovic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Darby_Herzog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Esther.Zulauf61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Bartholome.Bernhard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Jessyca_West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20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Esmeralda.Mraz57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0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4"/>
          <p:cNvSpPr txBox="1"/>
          <p:nvPr/>
        </p:nvSpPr>
        <p:spPr>
          <a:xfrm>
            <a:off x="247675" y="4140550"/>
            <a:ext cx="85239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The above is list of users who have never posted or made any like or any comment</a:t>
            </a:r>
            <a:endParaRPr b="1" sz="1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To re_engage these users, I have made few suggestions in the </a:t>
            </a:r>
            <a:r>
              <a:rPr b="1" lang="en-GB" sz="1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coming</a:t>
            </a:r>
            <a:r>
              <a:rPr b="1" lang="en-GB" sz="160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</a:rPr>
              <a:t> slides </a:t>
            </a:r>
            <a:endParaRPr b="1" sz="1600">
              <a:solidFill>
                <a:srgbClr val="1155C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576625" y="5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11" u="sng"/>
              <a:t>Marketing </a:t>
            </a:r>
            <a:r>
              <a:rPr lang="en-GB" sz="3711" u="sng"/>
              <a:t>Strategies  - User Acquisition </a:t>
            </a:r>
            <a:r>
              <a:rPr lang="en-GB" sz="3266" u="sng"/>
              <a:t>(for Active Users)</a:t>
            </a:r>
            <a:endParaRPr sz="3266" u="sng"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29425" y="759575"/>
            <a:ext cx="5225700" cy="41118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Identifying Loyal and Valuable Users and Rewarding them</a:t>
            </a:r>
            <a:endParaRPr b="1" sz="2200" u="sng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most loyal or valuable users can be identified by analyzing </a:t>
            </a:r>
            <a:r>
              <a:rPr b="1" lang="en-GB" sz="17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high and consistent engagement metrics</a:t>
            </a:r>
            <a:r>
              <a:rPr lang="en-GB" sz="17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users actively contribute to the platform’s ecosystem and drive network effects.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They can be rewarded through :</a:t>
            </a:r>
            <a:endParaRPr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5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exclusive badges, priority support, early feature access, or spotlight opportunities </a:t>
            </a:r>
            <a:endParaRPr b="1" sz="205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5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(e.g., “Top Creator of the Month”)</a:t>
            </a:r>
            <a:r>
              <a:rPr lang="en-GB" sz="205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5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5853200" y="75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{BED6FE28-7267-4D51-A5E0-5A111E2D3FB5}</a:tableStyleId>
              </a:tblPr>
              <a:tblGrid>
                <a:gridCol w="2898425"/>
              </a:tblGrid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Eveline95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Clint27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Cesar93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9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Delfina_VonRueden68</a:t>
                      </a:r>
                      <a:endParaRPr b="1" sz="15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Aurelie71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Jaime53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Donald.Fritsch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9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Janet.Armstrong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593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Zack_Kemmer93</a:t>
                      </a:r>
                      <a:endParaRPr b="1" sz="15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32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/>
                        <a:t>Alexandro35</a:t>
                      </a:r>
                      <a:endParaRPr b="1" sz="15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503575" y="-6657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Marketing </a:t>
            </a:r>
            <a:r>
              <a:rPr lang="en-GB" u="sng"/>
              <a:t>Strategies - User Retention !! </a:t>
            </a:r>
            <a:r>
              <a:rPr lang="en-GB" sz="3044" u="sng"/>
              <a:t>(for Inactive Users)</a:t>
            </a:r>
            <a:endParaRPr sz="3044" u="sng"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56325" y="640825"/>
            <a:ext cx="5472300" cy="4193100"/>
          </a:xfrm>
          <a:prstGeom prst="rect">
            <a:avLst/>
          </a:prstGeom>
          <a:solidFill>
            <a:srgbClr val="EAD1DC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899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 u="sng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To re-engage </a:t>
            </a:r>
            <a:r>
              <a:rPr b="1" lang="en-GB" sz="2400" u="sng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r>
              <a:rPr b="1" lang="en-GB" sz="2100" u="sng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users, first identify them through low activity metrics</a:t>
            </a:r>
            <a:r>
              <a:rPr b="1" lang="en-GB" sz="21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210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9999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Then, implement personalized </a:t>
            </a:r>
            <a:r>
              <a:rPr b="1" lang="en-GB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re-engagement campaigns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such as email/app notifications with content suggestions based on their past interests.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incentives like</a:t>
            </a:r>
            <a:r>
              <a:rPr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rewards, badges, or follower boosts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first re-engagement actions.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</a:t>
            </a:r>
            <a: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lang="en-GB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catch-up” features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AI-driven post ideas or templates to lower the friction for content creation.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Offering</a:t>
            </a:r>
            <a:r>
              <a:rPr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2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exclusive events, discounts, or creator tools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further pull them back in.</a:t>
            </a:r>
            <a:endParaRPr sz="1500" u="sng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9999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6538375" y="52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{BED6FE28-7267-4D51-A5E0-5A111E2D3FB5}</a:tableStyleId>
              </a:tblPr>
              <a:tblGrid>
                <a:gridCol w="24233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Kasandra_Homenick</a:t>
                      </a:r>
                      <a:endParaRPr b="1" sz="16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Tierra.Trantow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Pearl7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David.Osinski47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Morgan.Kassulke</a:t>
                      </a:r>
                      <a:endParaRPr b="1" sz="16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Linnea59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Franco_Keebler64</a:t>
                      </a:r>
                      <a:endParaRPr b="1" sz="16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Hulda.Macejkovic</a:t>
                      </a:r>
                      <a:endParaRPr b="1" sz="16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Darby_Herzog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Esther.Zulauf61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Bartholome.Bernhard</a:t>
                      </a:r>
                      <a:endParaRPr b="1" sz="16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Jessyca_West</a:t>
                      </a:r>
                      <a:endParaRPr b="1" sz="16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/>
                        <a:t>Esmeralda.Mraz57</a:t>
                      </a:r>
                      <a:endParaRPr b="1" sz="1600"/>
                    </a:p>
                  </a:txBody>
                  <a:tcPr marT="19050" marB="19050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2569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11" u="sng"/>
              <a:t>Marketing Strategies  - Personalized Recommendations</a:t>
            </a:r>
            <a:endParaRPr sz="371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059825"/>
            <a:ext cx="4260300" cy="31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User-generated content such as posts, hashtags, and photo tags reveals users' interests and preferences. </a:t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By analyzing frequently used tags, we can segment audiences and personalize ad campaigns based on trending topics.</a:t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To run targeted ads, we analyze users' most frequently used tags from their posts.</a:t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5907975" y="70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{BED6FE28-7267-4D51-A5E0-5A111E2D3FB5}</a:tableStyleId>
              </a:tblPr>
              <a:tblGrid>
                <a:gridCol w="1162625"/>
                <a:gridCol w="1162625"/>
              </a:tblGrid>
              <a:tr h="3284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/>
                        <a:t>For User_id = 11</a:t>
                      </a:r>
                      <a:endParaRPr b="1" sz="18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Tag Name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Tag Count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fun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food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foodie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delicious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2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lol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happy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concert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96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smile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1</a:t>
                      </a:r>
                      <a:endParaRPr b="1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27"/>
          <p:cNvSpPr txBox="1"/>
          <p:nvPr/>
        </p:nvSpPr>
        <p:spPr>
          <a:xfrm>
            <a:off x="4678575" y="3839100"/>
            <a:ext cx="43668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Open Sans"/>
                <a:ea typeface="Open Sans"/>
                <a:cs typeface="Open Sans"/>
                <a:sym typeface="Open Sans"/>
              </a:rPr>
              <a:t>Similarly, We can run ads with relatable content for all the users !!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5007475" y="783175"/>
            <a:ext cx="552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latin typeface="Open Sans"/>
                <a:ea typeface="Open Sans"/>
                <a:cs typeface="Open Sans"/>
                <a:sym typeface="Open Sans"/>
              </a:rPr>
              <a:t>Eg:</a:t>
            </a:r>
            <a:endParaRPr b="1" sz="19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125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22" u="sng">
                <a:latin typeface="Calibri"/>
                <a:ea typeface="Calibri"/>
                <a:cs typeface="Calibri"/>
                <a:sym typeface="Calibri"/>
              </a:rPr>
              <a:t>CONCLUSIONS - Key Findings</a:t>
            </a:r>
            <a:endParaRPr sz="3822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20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User Engagement is Uneven:</a:t>
            </a:r>
            <a: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A significant portion of users are either inactive or show minimal interaction despite having content.</a:t>
            </a:r>
            <a:b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Highly Active Users (Top ~10%</a:t>
            </a:r>
            <a: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) drive the platform’s energy and deserve retention and recognition efforts.</a:t>
            </a:r>
            <a:b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Moderately &amp; Low Activity</a:t>
            </a:r>
            <a: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Users show potential for growth if nudged with the right content and campaigns.</a:t>
            </a:r>
            <a:b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5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 large </a:t>
            </a:r>
            <a:r>
              <a:rPr b="1" lang="en-GB" sz="15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Inactive</a:t>
            </a:r>
            <a:r>
              <a:rPr b="1" lang="en-GB" sz="15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User Base represents untapped potential — needs re-engagement strategies.</a:t>
            </a:r>
            <a:endParaRPr b="1" sz="15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125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22" u="sng">
                <a:latin typeface="Calibri"/>
                <a:ea typeface="Calibri"/>
                <a:cs typeface="Calibri"/>
                <a:sym typeface="Calibri"/>
              </a:rPr>
              <a:t>CONCLUSIONS - Strategy</a:t>
            </a:r>
            <a:endParaRPr sz="3822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20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Reward &amp; Retain</a:t>
            </a:r>
            <a: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highly active users with recognition, features, and gamified incentives.</a:t>
            </a:r>
            <a:b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Nurture Growth</a:t>
            </a:r>
            <a: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among moderate and low activity users through personalized engagement nudges and content suggestions.</a:t>
            </a:r>
            <a:b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5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Reignite Inactive Users</a:t>
            </a:r>
            <a: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using tailored reactivation emails, surveys, and simplified onboarding flows.</a:t>
            </a:r>
            <a:endParaRPr b="1" sz="15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Implement Metrics</a:t>
            </a:r>
            <a:r>
              <a:rPr b="1" lang="en-GB" sz="15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like Engagement Score and Retention Cohorts to track effectiveness of future strategies.</a:t>
            </a:r>
            <a:endParaRPr b="1" sz="15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8750" y="857250"/>
            <a:ext cx="60864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486275" y="1384950"/>
            <a:ext cx="49206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Problem Statement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Description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b="0" i="0" lang="en-GB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Key Metrics and Visualizations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❏"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Insights and Recommendations  </a:t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58525" y="403650"/>
            <a:ext cx="4145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Agenda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425" y="1045738"/>
            <a:ext cx="2796950" cy="30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Project Statement:</a:t>
            </a:r>
            <a:br>
              <a:rPr lang="en-GB" sz="1500"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Analyzing Instagram user behavior to uncover patterns in engagement, content effectiveness, and user influence for strategic growth.</a:t>
            </a:r>
            <a:endParaRPr sz="1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u="sng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Objectives:</a:t>
            </a:r>
            <a:endParaRPr sz="1800" u="sng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Understand what drives user activity and content success.</a:t>
            </a:r>
            <a:endParaRPr sz="17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Identify potential influencers and brand ambassadors.</a:t>
            </a:r>
            <a:endParaRPr sz="17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Font typeface="Calibri"/>
              <a:buChar char="●"/>
            </a:pPr>
            <a:r>
              <a:rPr lang="en-GB" sz="17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Provide actionable strategies for user re-engagement and targeted marketing.</a:t>
            </a:r>
            <a:endParaRPr sz="34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Database schema</a:t>
            </a:r>
            <a:endParaRPr sz="2420"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750" y="553588"/>
            <a:ext cx="5205401" cy="40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02050" y="964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comments_id : unique identifier for each comment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comment_text : text content of a given comment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user_id : unique identifier for each user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photo_id : unique identifier for each photo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created_at : date of interaction in the form like, photos, tags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follower_id : user_id of the follower for a certain user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followee_id : user_id of followee for a certain user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tag_id : unique identifier for each tag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image_url : link to the image posted on the platform</a:t>
            </a:r>
            <a:endParaRPr b="1" sz="16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Char char="●"/>
            </a:pPr>
            <a:r>
              <a:rPr b="1" lang="en-GB" sz="1600">
                <a:solidFill>
                  <a:srgbClr val="595959"/>
                </a:solidFill>
              </a:rPr>
              <a:t>username : username chosen by the user</a:t>
            </a:r>
            <a:endParaRPr b="1" sz="1600">
              <a:solidFill>
                <a:srgbClr val="595959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-GB" sz="2140">
                <a:solidFill>
                  <a:srgbClr val="000000"/>
                </a:solidFill>
              </a:rPr>
              <a:t>Data description</a:t>
            </a:r>
            <a:endParaRPr b="1" sz="214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140"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072000" y="4332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595959"/>
                </a:solidFill>
              </a:rPr>
              <a:t>Data Link: </a:t>
            </a:r>
            <a:r>
              <a:rPr b="1" lang="en-GB" sz="1800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66525" y="1252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11" u="sng"/>
              <a:t>User Activity Distribution</a:t>
            </a:r>
            <a:endParaRPr sz="3711" u="sng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5309025" y="3627900"/>
            <a:ext cx="43668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25" y="832675"/>
            <a:ext cx="5645951" cy="20380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0" name="Google Shape;100;p18" title="Chart"/>
          <p:cNvPicPr preferRelativeResize="0"/>
          <p:nvPr/>
        </p:nvPicPr>
        <p:blipFill rotWithShape="1">
          <a:blip r:embed="rId4">
            <a:alphaModFix/>
          </a:blip>
          <a:srcRect b="0" l="-8170" r="8169" t="0"/>
          <a:stretch/>
        </p:blipFill>
        <p:spPr>
          <a:xfrm>
            <a:off x="366525" y="3001150"/>
            <a:ext cx="4101925" cy="19375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2475" y="3001150"/>
            <a:ext cx="4284649" cy="18885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/>
        </p:nvSpPr>
        <p:spPr>
          <a:xfrm>
            <a:off x="6094650" y="860800"/>
            <a:ext cx="29418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Maximum No of users have never ever posted.</a:t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Most users have </a:t>
            </a:r>
            <a:r>
              <a:rPr b="1" lang="en-GB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engagements</a:t>
            </a:r>
            <a:r>
              <a:rPr b="1" lang="en-GB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(Likes or Comments)</a:t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There are some users who are completely inactive.</a:t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>
              <a:solidFill>
                <a:srgbClr val="98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76850" y="52200"/>
            <a:ext cx="39192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Users Segmentation</a:t>
            </a:r>
            <a:endParaRPr u="sng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859800" y="3809725"/>
            <a:ext cx="32799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Highly Active</a:t>
            </a: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posters and frequent engagements.</a:t>
            </a:r>
            <a:b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Moderately Active</a:t>
            </a:r>
            <a:r>
              <a:rPr b="1"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4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Some posts and moderate engagement.</a:t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109" name="Google Shape;109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4575" y="759600"/>
            <a:ext cx="5993174" cy="28496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0" name="Google Shape;110;p19"/>
          <p:cNvSpPr txBox="1"/>
          <p:nvPr/>
        </p:nvSpPr>
        <p:spPr>
          <a:xfrm>
            <a:off x="5153650" y="3829975"/>
            <a:ext cx="31794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 u="sng">
                <a:solidFill>
                  <a:srgbClr val="1155CC"/>
                </a:solidFill>
              </a:rPr>
              <a:t>Low Activity</a:t>
            </a:r>
            <a:r>
              <a:rPr b="1" lang="en-GB" sz="1450"/>
              <a:t> </a:t>
            </a:r>
            <a:r>
              <a:rPr lang="en-GB" sz="1450"/>
              <a:t>– Rarely posts or engages.</a:t>
            </a:r>
            <a:br>
              <a:rPr lang="en-GB" sz="1450"/>
            </a:br>
            <a:endParaRPr sz="145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50" u="sng">
                <a:solidFill>
                  <a:srgbClr val="1155CC"/>
                </a:solidFill>
              </a:rPr>
              <a:t>Inactive</a:t>
            </a:r>
            <a:r>
              <a:rPr b="1" lang="en-GB" sz="1450" u="sng"/>
              <a:t> </a:t>
            </a:r>
            <a:r>
              <a:rPr lang="en-GB" sz="1450"/>
              <a:t>– No likes or comments.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2891000" y="-150475"/>
            <a:ext cx="3270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Top Users </a:t>
            </a:r>
            <a:r>
              <a:rPr lang="en-GB"/>
              <a:t>!!</a:t>
            </a:r>
            <a:endParaRPr/>
          </a:p>
        </p:txBody>
      </p:sp>
      <p:pic>
        <p:nvPicPr>
          <p:cNvPr id="116" name="Google Shape;116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0" y="470500"/>
            <a:ext cx="7067248" cy="323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17" name="Google Shape;117;p20"/>
          <p:cNvGraphicFramePr/>
          <p:nvPr/>
        </p:nvGraphicFramePr>
        <p:xfrm>
          <a:off x="7342025" y="4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{BED6FE28-7267-4D51-A5E0-5A111E2D3FB5}</a:tableStyleId>
              </a:tblPr>
              <a:tblGrid>
                <a:gridCol w="1801975"/>
              </a:tblGrid>
              <a:tr h="21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Most Followed Users</a:t>
                      </a:r>
                      <a:endParaRPr b="1" sz="1200"/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Kenton_Kirlin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Kasandra_Homenick</a:t>
                      </a:r>
                      <a:endParaRPr b="1" sz="1000"/>
                    </a:p>
                  </a:txBody>
                  <a:tcPr marT="19050" marB="19050" marR="91425" marL="9142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Eveline95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Tierra.Trantow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Jaime53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Pearl7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David.Osinski47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Morgan.Kassulke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Mariano_Koch3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Linnea59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Aurelie71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Cesar93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Florence99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Franco_Keebler64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Hulda.Macejkovic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Donald.Fritsch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Darby_Herzog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Esther.Zulauf61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Bartholome.Bernhard</a:t>
                      </a:r>
                      <a:endParaRPr b="1" sz="1000"/>
                    </a:p>
                  </a:txBody>
                  <a:tcPr marT="19050" marB="19050" marR="91425" marL="9142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1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Delfina_VonRueden68</a:t>
                      </a:r>
                      <a:endParaRPr b="1" sz="1000"/>
                    </a:p>
                  </a:txBody>
                  <a:tcPr marT="19050" marB="19050" marR="91425" marL="9142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Clint27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Jessyca_West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20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Esmeralda.Mraz57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587575" y="4007150"/>
            <a:ext cx="61395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</a:rPr>
              <a:t>Meggie_Doyle has the Highest Engagement rate</a:t>
            </a:r>
            <a:endParaRPr b="1" sz="1550">
              <a:solidFill>
                <a:srgbClr val="1155CC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solidFill>
                <a:srgbClr val="1155CC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50">
                <a:solidFill>
                  <a:srgbClr val="1155CC"/>
                </a:solidFill>
              </a:rPr>
              <a:t>All the users mentioned in the list have same amount of followers  = 77</a:t>
            </a:r>
            <a:endParaRPr b="1" sz="1550"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256875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Users Receiving Most Likes, Comments and Tags</a:t>
            </a:r>
            <a:endParaRPr u="sng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622275" y="4214325"/>
            <a:ext cx="80730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900">
                <a:solidFill>
                  <a:srgbClr val="1155CC"/>
                </a:solidFill>
              </a:rPr>
              <a:t>Eveline95 received the most amount of users </a:t>
            </a:r>
            <a:r>
              <a:rPr b="1" lang="en-GB" sz="1900">
                <a:solidFill>
                  <a:srgbClr val="1155CC"/>
                </a:solidFill>
              </a:rPr>
              <a:t>engagements</a:t>
            </a:r>
            <a:r>
              <a:rPr b="1" lang="en-GB" sz="1900">
                <a:solidFill>
                  <a:srgbClr val="1155CC"/>
                </a:solidFill>
              </a:rPr>
              <a:t> = 761</a:t>
            </a:r>
            <a:endParaRPr b="1" sz="1900">
              <a:solidFill>
                <a:srgbClr val="1155CC"/>
              </a:solidFill>
            </a:endParaRPr>
          </a:p>
        </p:txBody>
      </p:sp>
      <p:pic>
        <p:nvPicPr>
          <p:cNvPr id="125" name="Google Shape;125;p2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963" y="895375"/>
            <a:ext cx="6550425" cy="313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