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2" r:id="rId1"/>
  </p:sldMasterIdLst>
  <p:notesMasterIdLst>
    <p:notesMasterId r:id="rId19"/>
  </p:notesMasterIdLst>
  <p:sldIdLst>
    <p:sldId id="256" r:id="rId2"/>
    <p:sldId id="273" r:id="rId3"/>
    <p:sldId id="258" r:id="rId4"/>
    <p:sldId id="259" r:id="rId5"/>
    <p:sldId id="260" r:id="rId6"/>
    <p:sldId id="261" r:id="rId7"/>
    <p:sldId id="262" r:id="rId8"/>
    <p:sldId id="264" r:id="rId9"/>
    <p:sldId id="276" r:id="rId10"/>
    <p:sldId id="265" r:id="rId11"/>
    <p:sldId id="266" r:id="rId12"/>
    <p:sldId id="267" r:id="rId13"/>
    <p:sldId id="268" r:id="rId14"/>
    <p:sldId id="269" r:id="rId15"/>
    <p:sldId id="271" r:id="rId16"/>
    <p:sldId id="275"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9" autoAdjust="0"/>
    <p:restoredTop sz="94660"/>
  </p:normalViewPr>
  <p:slideViewPr>
    <p:cSldViewPr snapToGrid="0">
      <p:cViewPr varScale="1">
        <p:scale>
          <a:sx n="57" d="100"/>
          <a:sy n="57" d="100"/>
        </p:scale>
        <p:origin x="2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73E17D-BDA8-4CD3-B42E-A512144D38E1}" type="datetimeFigureOut">
              <a:rPr lang="en-US" smtClean="0"/>
              <a:t>10/22/2025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2F865-1F98-42BD-9291-033C0D10ED04}" type="slidenum">
              <a:rPr lang="en-US" smtClean="0"/>
              <a:t>‹#›</a:t>
            </a:fld>
            <a:endParaRPr lang="en-US"/>
          </a:p>
        </p:txBody>
      </p:sp>
    </p:spTree>
    <p:extLst>
      <p:ext uri="{BB962C8B-B14F-4D97-AF65-F5344CB8AC3E}">
        <p14:creationId xmlns:p14="http://schemas.microsoft.com/office/powerpoint/2010/main" val="2457675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42F865-1F98-42BD-9291-033C0D10ED04}" type="slidenum">
              <a:rPr lang="en-US" smtClean="0"/>
              <a:t>2</a:t>
            </a:fld>
            <a:endParaRPr lang="en-US"/>
          </a:p>
        </p:txBody>
      </p:sp>
    </p:spTree>
    <p:extLst>
      <p:ext uri="{BB962C8B-B14F-4D97-AF65-F5344CB8AC3E}">
        <p14:creationId xmlns:p14="http://schemas.microsoft.com/office/powerpoint/2010/main" val="2266377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42F865-1F98-42BD-9291-033C0D10ED04}" type="slidenum">
              <a:rPr lang="en-US" smtClean="0"/>
              <a:t>8</a:t>
            </a:fld>
            <a:endParaRPr lang="en-US"/>
          </a:p>
        </p:txBody>
      </p:sp>
    </p:spTree>
    <p:extLst>
      <p:ext uri="{BB962C8B-B14F-4D97-AF65-F5344CB8AC3E}">
        <p14:creationId xmlns:p14="http://schemas.microsoft.com/office/powerpoint/2010/main" val="3399016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42F865-1F98-42BD-9291-033C0D10ED04}" type="slidenum">
              <a:rPr lang="en-US" smtClean="0"/>
              <a:t>16</a:t>
            </a:fld>
            <a:endParaRPr lang="en-US"/>
          </a:p>
        </p:txBody>
      </p:sp>
    </p:spTree>
    <p:extLst>
      <p:ext uri="{BB962C8B-B14F-4D97-AF65-F5344CB8AC3E}">
        <p14:creationId xmlns:p14="http://schemas.microsoft.com/office/powerpoint/2010/main" val="2353453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68DA45-DCF7-4ED7-94D9-3A94B6562EFC}"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8A661-BE7B-49D4-8391-C0821DDBAF1C}" type="slidenum">
              <a:rPr lang="en-US" smtClean="0"/>
              <a:t>‹#›</a:t>
            </a:fld>
            <a:endParaRPr lang="en-US"/>
          </a:p>
        </p:txBody>
      </p:sp>
    </p:spTree>
    <p:extLst>
      <p:ext uri="{BB962C8B-B14F-4D97-AF65-F5344CB8AC3E}">
        <p14:creationId xmlns:p14="http://schemas.microsoft.com/office/powerpoint/2010/main" val="2585400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68DA45-DCF7-4ED7-94D9-3A94B6562EFC}" type="datetimeFigureOut">
              <a:rPr lang="en-US" smtClean="0"/>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8A661-BE7B-49D4-8391-C0821DDBAF1C}" type="slidenum">
              <a:rPr lang="en-US" smtClean="0"/>
              <a:t>‹#›</a:t>
            </a:fld>
            <a:endParaRPr lang="en-US"/>
          </a:p>
        </p:txBody>
      </p:sp>
    </p:spTree>
    <p:extLst>
      <p:ext uri="{BB962C8B-B14F-4D97-AF65-F5344CB8AC3E}">
        <p14:creationId xmlns:p14="http://schemas.microsoft.com/office/powerpoint/2010/main" val="2149285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68DA45-DCF7-4ED7-94D9-3A94B6562EFC}" type="datetimeFigureOut">
              <a:rPr lang="en-US" smtClean="0"/>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8A661-BE7B-49D4-8391-C0821DDBAF1C}" type="slidenum">
              <a:rPr lang="en-US" smtClean="0"/>
              <a:t>‹#›</a:t>
            </a:fld>
            <a:endParaRPr lang="en-US"/>
          </a:p>
        </p:txBody>
      </p:sp>
    </p:spTree>
    <p:extLst>
      <p:ext uri="{BB962C8B-B14F-4D97-AF65-F5344CB8AC3E}">
        <p14:creationId xmlns:p14="http://schemas.microsoft.com/office/powerpoint/2010/main" val="1955727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68DA45-DCF7-4ED7-94D9-3A94B6562EFC}" type="datetimeFigureOut">
              <a:rPr lang="en-US" smtClean="0"/>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8A661-BE7B-49D4-8391-C0821DDBAF1C}"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82177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68DA45-DCF7-4ED7-94D9-3A94B6562EFC}" type="datetimeFigureOut">
              <a:rPr lang="en-US" smtClean="0"/>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8A661-BE7B-49D4-8391-C0821DDBAF1C}" type="slidenum">
              <a:rPr lang="en-US" smtClean="0"/>
              <a:t>‹#›</a:t>
            </a:fld>
            <a:endParaRPr lang="en-US"/>
          </a:p>
        </p:txBody>
      </p:sp>
    </p:spTree>
    <p:extLst>
      <p:ext uri="{BB962C8B-B14F-4D97-AF65-F5344CB8AC3E}">
        <p14:creationId xmlns:p14="http://schemas.microsoft.com/office/powerpoint/2010/main" val="4005764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F68DA45-DCF7-4ED7-94D9-3A94B6562EFC}" type="datetimeFigureOut">
              <a:rPr lang="en-US" smtClean="0"/>
              <a:t>10/22/2025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58A661-BE7B-49D4-8391-C0821DDBAF1C}" type="slidenum">
              <a:rPr lang="en-US" smtClean="0"/>
              <a:t>‹#›</a:t>
            </a:fld>
            <a:endParaRPr lang="en-US"/>
          </a:p>
        </p:txBody>
      </p:sp>
    </p:spTree>
    <p:extLst>
      <p:ext uri="{BB962C8B-B14F-4D97-AF65-F5344CB8AC3E}">
        <p14:creationId xmlns:p14="http://schemas.microsoft.com/office/powerpoint/2010/main" val="1191400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F68DA45-DCF7-4ED7-94D9-3A94B6562EFC}" type="datetimeFigureOut">
              <a:rPr lang="en-US" smtClean="0"/>
              <a:t>10/22/2025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58A661-BE7B-49D4-8391-C0821DDBAF1C}" type="slidenum">
              <a:rPr lang="en-US" smtClean="0"/>
              <a:t>‹#›</a:t>
            </a:fld>
            <a:endParaRPr lang="en-US"/>
          </a:p>
        </p:txBody>
      </p:sp>
    </p:spTree>
    <p:extLst>
      <p:ext uri="{BB962C8B-B14F-4D97-AF65-F5344CB8AC3E}">
        <p14:creationId xmlns:p14="http://schemas.microsoft.com/office/powerpoint/2010/main" val="3339847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8DA45-DCF7-4ED7-94D9-3A94B6562EFC}"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8A661-BE7B-49D4-8391-C0821DDBAF1C}" type="slidenum">
              <a:rPr lang="en-US" smtClean="0"/>
              <a:t>‹#›</a:t>
            </a:fld>
            <a:endParaRPr lang="en-US"/>
          </a:p>
        </p:txBody>
      </p:sp>
    </p:spTree>
    <p:extLst>
      <p:ext uri="{BB962C8B-B14F-4D97-AF65-F5344CB8AC3E}">
        <p14:creationId xmlns:p14="http://schemas.microsoft.com/office/powerpoint/2010/main" val="4158876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8DA45-DCF7-4ED7-94D9-3A94B6562EFC}"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8A661-BE7B-49D4-8391-C0821DDBAF1C}" type="slidenum">
              <a:rPr lang="en-US" smtClean="0"/>
              <a:t>‹#›</a:t>
            </a:fld>
            <a:endParaRPr lang="en-US"/>
          </a:p>
        </p:txBody>
      </p:sp>
    </p:spTree>
    <p:extLst>
      <p:ext uri="{BB962C8B-B14F-4D97-AF65-F5344CB8AC3E}">
        <p14:creationId xmlns:p14="http://schemas.microsoft.com/office/powerpoint/2010/main" val="2974350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8DA45-DCF7-4ED7-94D9-3A94B6562EFC}"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8A661-BE7B-49D4-8391-C0821DDBAF1C}" type="slidenum">
              <a:rPr lang="en-US" smtClean="0"/>
              <a:t>‹#›</a:t>
            </a:fld>
            <a:endParaRPr lang="en-US"/>
          </a:p>
        </p:txBody>
      </p:sp>
    </p:spTree>
    <p:extLst>
      <p:ext uri="{BB962C8B-B14F-4D97-AF65-F5344CB8AC3E}">
        <p14:creationId xmlns:p14="http://schemas.microsoft.com/office/powerpoint/2010/main" val="1067457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8DA45-DCF7-4ED7-94D9-3A94B6562EFC}"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8A661-BE7B-49D4-8391-C0821DDBAF1C}" type="slidenum">
              <a:rPr lang="en-US" smtClean="0"/>
              <a:t>‹#›</a:t>
            </a:fld>
            <a:endParaRPr lang="en-US"/>
          </a:p>
        </p:txBody>
      </p:sp>
    </p:spTree>
    <p:extLst>
      <p:ext uri="{BB962C8B-B14F-4D97-AF65-F5344CB8AC3E}">
        <p14:creationId xmlns:p14="http://schemas.microsoft.com/office/powerpoint/2010/main" val="3284462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68DA45-DCF7-4ED7-94D9-3A94B6562EFC}" type="datetimeFigureOut">
              <a:rPr lang="en-US" smtClean="0"/>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8A661-BE7B-49D4-8391-C0821DDBAF1C}" type="slidenum">
              <a:rPr lang="en-US" smtClean="0"/>
              <a:t>‹#›</a:t>
            </a:fld>
            <a:endParaRPr lang="en-US"/>
          </a:p>
        </p:txBody>
      </p:sp>
    </p:spTree>
    <p:extLst>
      <p:ext uri="{BB962C8B-B14F-4D97-AF65-F5344CB8AC3E}">
        <p14:creationId xmlns:p14="http://schemas.microsoft.com/office/powerpoint/2010/main" val="1474496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68DA45-DCF7-4ED7-94D9-3A94B6562EFC}" type="datetimeFigureOut">
              <a:rPr lang="en-US" smtClean="0"/>
              <a:t>10/22/2025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58A661-BE7B-49D4-8391-C0821DDBAF1C}" type="slidenum">
              <a:rPr lang="en-US" smtClean="0"/>
              <a:t>‹#›</a:t>
            </a:fld>
            <a:endParaRPr lang="en-US"/>
          </a:p>
        </p:txBody>
      </p:sp>
    </p:spTree>
    <p:extLst>
      <p:ext uri="{BB962C8B-B14F-4D97-AF65-F5344CB8AC3E}">
        <p14:creationId xmlns:p14="http://schemas.microsoft.com/office/powerpoint/2010/main" val="75149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68DA45-DCF7-4ED7-94D9-3A94B6562EFC}" type="datetimeFigureOut">
              <a:rPr lang="en-US" smtClean="0"/>
              <a:t>10/22/2025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58A661-BE7B-49D4-8391-C0821DDBAF1C}" type="slidenum">
              <a:rPr lang="en-US" smtClean="0"/>
              <a:t>‹#›</a:t>
            </a:fld>
            <a:endParaRPr lang="en-US"/>
          </a:p>
        </p:txBody>
      </p:sp>
    </p:spTree>
    <p:extLst>
      <p:ext uri="{BB962C8B-B14F-4D97-AF65-F5344CB8AC3E}">
        <p14:creationId xmlns:p14="http://schemas.microsoft.com/office/powerpoint/2010/main" val="2653892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8DA45-DCF7-4ED7-94D9-3A94B6562EFC}" type="datetimeFigureOut">
              <a:rPr lang="en-US" smtClean="0"/>
              <a:t>10/22/2025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58A661-BE7B-49D4-8391-C0821DDBAF1C}" type="slidenum">
              <a:rPr lang="en-US" smtClean="0"/>
              <a:t>‹#›</a:t>
            </a:fld>
            <a:endParaRPr lang="en-US"/>
          </a:p>
        </p:txBody>
      </p:sp>
    </p:spTree>
    <p:extLst>
      <p:ext uri="{BB962C8B-B14F-4D97-AF65-F5344CB8AC3E}">
        <p14:creationId xmlns:p14="http://schemas.microsoft.com/office/powerpoint/2010/main" val="3545143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68DA45-DCF7-4ED7-94D9-3A94B6562EFC}" type="datetimeFigureOut">
              <a:rPr lang="en-US" smtClean="0"/>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8A661-BE7B-49D4-8391-C0821DDBAF1C}" type="slidenum">
              <a:rPr lang="en-US" smtClean="0"/>
              <a:t>‹#›</a:t>
            </a:fld>
            <a:endParaRPr lang="en-US"/>
          </a:p>
        </p:txBody>
      </p:sp>
    </p:spTree>
    <p:extLst>
      <p:ext uri="{BB962C8B-B14F-4D97-AF65-F5344CB8AC3E}">
        <p14:creationId xmlns:p14="http://schemas.microsoft.com/office/powerpoint/2010/main" val="2002239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68DA45-DCF7-4ED7-94D9-3A94B6562EFC}" type="datetimeFigureOut">
              <a:rPr lang="en-US" smtClean="0"/>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8A661-BE7B-49D4-8391-C0821DDBAF1C}" type="slidenum">
              <a:rPr lang="en-US" smtClean="0"/>
              <a:t>‹#›</a:t>
            </a:fld>
            <a:endParaRPr lang="en-US"/>
          </a:p>
        </p:txBody>
      </p:sp>
    </p:spTree>
    <p:extLst>
      <p:ext uri="{BB962C8B-B14F-4D97-AF65-F5344CB8AC3E}">
        <p14:creationId xmlns:p14="http://schemas.microsoft.com/office/powerpoint/2010/main" val="418637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F68DA45-DCF7-4ED7-94D9-3A94B6562EFC}" type="datetimeFigureOut">
              <a:rPr lang="en-US" smtClean="0"/>
              <a:t>10/22/2025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758A661-BE7B-49D4-8391-C0821DDBAF1C}" type="slidenum">
              <a:rPr lang="en-US" smtClean="0"/>
              <a:t>‹#›</a:t>
            </a:fld>
            <a:endParaRPr lang="en-US"/>
          </a:p>
        </p:txBody>
      </p:sp>
    </p:spTree>
    <p:extLst>
      <p:ext uri="{BB962C8B-B14F-4D97-AF65-F5344CB8AC3E}">
        <p14:creationId xmlns:p14="http://schemas.microsoft.com/office/powerpoint/2010/main" val="75091496"/>
      </p:ext>
    </p:extLst>
  </p:cSld>
  <p:clrMap bg1="dk1" tx1="lt1" bg2="dk2" tx2="lt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 id="2147483956" r:id="rId14"/>
    <p:sldLayoutId id="2147483957" r:id="rId15"/>
    <p:sldLayoutId id="2147483958" r:id="rId16"/>
    <p:sldLayoutId id="21474839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s://learn.microsoft.com/" TargetMode="External"/><Relationship Id="rId4" Type="http://schemas.openxmlformats.org/officeDocument/2006/relationships/hyperlink" Target="https://www.tutorialspoint.com/"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wlana Bhashani Science and Technology ...">
            <a:extLst>
              <a:ext uri="{FF2B5EF4-FFF2-40B4-BE49-F238E27FC236}">
                <a16:creationId xmlns:a16="http://schemas.microsoft.com/office/drawing/2014/main" id="{F510D3B1-A8EB-0F2B-8FF8-589670253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0998" y="412864"/>
            <a:ext cx="1110000" cy="11047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F336D9B-0CEC-6DFF-EE3E-0561398CD624}"/>
              </a:ext>
            </a:extLst>
          </p:cNvPr>
          <p:cNvSpPr txBox="1"/>
          <p:nvPr/>
        </p:nvSpPr>
        <p:spPr>
          <a:xfrm>
            <a:off x="734784" y="1823161"/>
            <a:ext cx="10722429" cy="830997"/>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MAWLANA BHASHANI SCIENCE AND TECHNOLOGY UNIVERSITY</a:t>
            </a:r>
          </a:p>
          <a:p>
            <a:pPr algn="ctr"/>
            <a:r>
              <a:rPr lang="en-US" sz="2400" b="1" dirty="0">
                <a:latin typeface="Calibri" panose="020F0502020204030204" pitchFamily="34" charset="0"/>
                <a:ea typeface="Calibri" panose="020F0502020204030204" pitchFamily="34" charset="0"/>
                <a:cs typeface="Calibri" panose="020F0502020204030204" pitchFamily="34" charset="0"/>
              </a:rPr>
              <a:t>SANTOSH,TANGAIL-1902</a:t>
            </a:r>
          </a:p>
        </p:txBody>
      </p:sp>
      <p:sp>
        <p:nvSpPr>
          <p:cNvPr id="7" name="TextBox 6">
            <a:extLst>
              <a:ext uri="{FF2B5EF4-FFF2-40B4-BE49-F238E27FC236}">
                <a16:creationId xmlns:a16="http://schemas.microsoft.com/office/drawing/2014/main" id="{7B84A160-F950-66A5-3C27-00D818ABD7C9}"/>
              </a:ext>
            </a:extLst>
          </p:cNvPr>
          <p:cNvSpPr txBox="1"/>
          <p:nvPr/>
        </p:nvSpPr>
        <p:spPr>
          <a:xfrm>
            <a:off x="342898" y="3102036"/>
            <a:ext cx="11506200" cy="1200329"/>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Presentation Topic: Internet Message Access Protocol Secure (IMAPS) network protocol</a:t>
            </a:r>
          </a:p>
          <a:p>
            <a:pPr algn="ctr"/>
            <a:r>
              <a:rPr lang="en-US" sz="2400" b="1" dirty="0">
                <a:latin typeface="Calibri" panose="020F0502020204030204" pitchFamily="34" charset="0"/>
                <a:ea typeface="Calibri" panose="020F0502020204030204" pitchFamily="34" charset="0"/>
                <a:cs typeface="Calibri" panose="020F0502020204030204" pitchFamily="34" charset="0"/>
              </a:rPr>
              <a:t>Course Name: Computer Networks </a:t>
            </a:r>
          </a:p>
          <a:p>
            <a:pPr algn="ctr"/>
            <a:r>
              <a:rPr lang="en-US" sz="2400" b="1" dirty="0">
                <a:latin typeface="Calibri" panose="020F0502020204030204" pitchFamily="34" charset="0"/>
                <a:ea typeface="Calibri" panose="020F0502020204030204" pitchFamily="34" charset="0"/>
                <a:cs typeface="Calibri" panose="020F0502020204030204" pitchFamily="34" charset="0"/>
              </a:rPr>
              <a:t>Course Title: ICT-3201</a:t>
            </a:r>
          </a:p>
        </p:txBody>
      </p:sp>
      <p:sp>
        <p:nvSpPr>
          <p:cNvPr id="8" name="TextBox 7">
            <a:extLst>
              <a:ext uri="{FF2B5EF4-FFF2-40B4-BE49-F238E27FC236}">
                <a16:creationId xmlns:a16="http://schemas.microsoft.com/office/drawing/2014/main" id="{9CFD950A-3363-7A98-8AE6-0D4A94920F1C}"/>
              </a:ext>
            </a:extLst>
          </p:cNvPr>
          <p:cNvSpPr txBox="1"/>
          <p:nvPr/>
        </p:nvSpPr>
        <p:spPr>
          <a:xfrm>
            <a:off x="364670" y="4913529"/>
            <a:ext cx="11587844" cy="1323439"/>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Presented by:                                                                                                                                            Presented to :                                                                                                   </a:t>
            </a:r>
          </a:p>
          <a:p>
            <a:r>
              <a:rPr lang="en-US" sz="2000" dirty="0">
                <a:latin typeface="Calibri" panose="020F0502020204030204" pitchFamily="34" charset="0"/>
                <a:ea typeface="Calibri" panose="020F0502020204030204" pitchFamily="34" charset="0"/>
                <a:cs typeface="Calibri" panose="020F0502020204030204" pitchFamily="34" charset="0"/>
              </a:rPr>
              <a:t>Name: Md. Atif Rahman Rudro                                                                                                           </a:t>
            </a:r>
            <a:r>
              <a:rPr lang="en-US" sz="2000" b="1" dirty="0">
                <a:latin typeface="Calibri" panose="020F0502020204030204" pitchFamily="34" charset="0"/>
                <a:ea typeface="Calibri" panose="020F0502020204030204" pitchFamily="34" charset="0"/>
                <a:cs typeface="Calibri" panose="020F0502020204030204" pitchFamily="34" charset="0"/>
              </a:rPr>
              <a:t>Dr. Nazrul Islam</a:t>
            </a:r>
          </a:p>
          <a:p>
            <a:r>
              <a:rPr lang="en-US" sz="2000" dirty="0">
                <a:latin typeface="Calibri" panose="020F0502020204030204" pitchFamily="34" charset="0"/>
                <a:ea typeface="Calibri" panose="020F0502020204030204" pitchFamily="34" charset="0"/>
                <a:cs typeface="Calibri" panose="020F0502020204030204" pitchFamily="34" charset="0"/>
              </a:rPr>
              <a:t>ID: IT-22002                                                                                                                                          </a:t>
            </a:r>
            <a:r>
              <a:rPr lang="en-US" sz="2000" b="1" dirty="0">
                <a:latin typeface="Calibri" panose="020F0502020204030204" pitchFamily="34" charset="0"/>
                <a:ea typeface="Calibri" panose="020F0502020204030204" pitchFamily="34" charset="0"/>
                <a:cs typeface="Calibri" panose="020F0502020204030204" pitchFamily="34" charset="0"/>
              </a:rPr>
              <a:t>Associate  Professor</a:t>
            </a:r>
          </a:p>
          <a:p>
            <a:r>
              <a:rPr lang="en-US" sz="2000" dirty="0">
                <a:latin typeface="Calibri" panose="020F0502020204030204" pitchFamily="34" charset="0"/>
                <a:ea typeface="Calibri" panose="020F0502020204030204" pitchFamily="34" charset="0"/>
                <a:cs typeface="Calibri" panose="020F0502020204030204" pitchFamily="34" charset="0"/>
              </a:rPr>
              <a:t>                                                                                                                                                        Department of ICT,MBSTU</a:t>
            </a:r>
          </a:p>
        </p:txBody>
      </p:sp>
    </p:spTree>
    <p:extLst>
      <p:ext uri="{BB962C8B-B14F-4D97-AF65-F5344CB8AC3E}">
        <p14:creationId xmlns:p14="http://schemas.microsoft.com/office/powerpoint/2010/main" val="230854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C28643-7418-AC1E-CA24-7AA91A04C77E}"/>
              </a:ext>
            </a:extLst>
          </p:cNvPr>
          <p:cNvSpPr txBox="1"/>
          <p:nvPr/>
        </p:nvSpPr>
        <p:spPr>
          <a:xfrm>
            <a:off x="375556" y="435429"/>
            <a:ext cx="11440886" cy="584775"/>
          </a:xfrm>
          <a:prstGeom prst="rect">
            <a:avLst/>
          </a:prstGeom>
          <a:noFill/>
        </p:spPr>
        <p:txBody>
          <a:bodyPr wrap="square" rtlCol="0">
            <a:sp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IMAP VS IMAPS</a:t>
            </a:r>
          </a:p>
        </p:txBody>
      </p:sp>
      <p:graphicFrame>
        <p:nvGraphicFramePr>
          <p:cNvPr id="3" name="Table 2">
            <a:extLst>
              <a:ext uri="{FF2B5EF4-FFF2-40B4-BE49-F238E27FC236}">
                <a16:creationId xmlns:a16="http://schemas.microsoft.com/office/drawing/2014/main" id="{CA329D0F-55D1-38F4-3ED3-E2AD230DD432}"/>
              </a:ext>
            </a:extLst>
          </p:cNvPr>
          <p:cNvGraphicFramePr>
            <a:graphicFrameLocks noGrp="1"/>
          </p:cNvGraphicFramePr>
          <p:nvPr>
            <p:extLst>
              <p:ext uri="{D42A27DB-BD31-4B8C-83A1-F6EECF244321}">
                <p14:modId xmlns:p14="http://schemas.microsoft.com/office/powerpoint/2010/main" val="1936948755"/>
              </p:ext>
            </p:extLst>
          </p:nvPr>
        </p:nvGraphicFramePr>
        <p:xfrm>
          <a:off x="696685" y="1502229"/>
          <a:ext cx="10798629" cy="4800600"/>
        </p:xfrm>
        <a:graphic>
          <a:graphicData uri="http://schemas.openxmlformats.org/drawingml/2006/table">
            <a:tbl>
              <a:tblPr firstRow="1" bandRow="1">
                <a:tableStyleId>{0E3FDE45-AF77-4B5C-9715-49D594BDF05E}</a:tableStyleId>
              </a:tblPr>
              <a:tblGrid>
                <a:gridCol w="3599543">
                  <a:extLst>
                    <a:ext uri="{9D8B030D-6E8A-4147-A177-3AD203B41FA5}">
                      <a16:colId xmlns:a16="http://schemas.microsoft.com/office/drawing/2014/main" val="4293691658"/>
                    </a:ext>
                  </a:extLst>
                </a:gridCol>
                <a:gridCol w="3599543">
                  <a:extLst>
                    <a:ext uri="{9D8B030D-6E8A-4147-A177-3AD203B41FA5}">
                      <a16:colId xmlns:a16="http://schemas.microsoft.com/office/drawing/2014/main" val="487105990"/>
                    </a:ext>
                  </a:extLst>
                </a:gridCol>
                <a:gridCol w="3599543">
                  <a:extLst>
                    <a:ext uri="{9D8B030D-6E8A-4147-A177-3AD203B41FA5}">
                      <a16:colId xmlns:a16="http://schemas.microsoft.com/office/drawing/2014/main" val="3618042294"/>
                    </a:ext>
                  </a:extLst>
                </a:gridCol>
              </a:tblGrid>
              <a:tr h="800100">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Feature </a:t>
                      </a:r>
                    </a:p>
                  </a:txBody>
                  <a:tcPr/>
                </a:tc>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IMAP</a:t>
                      </a:r>
                    </a:p>
                  </a:txBody>
                  <a:tcPr/>
                </a:tc>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IMAPS</a:t>
                      </a:r>
                    </a:p>
                  </a:txBody>
                  <a:tcPr/>
                </a:tc>
                <a:extLst>
                  <a:ext uri="{0D108BD9-81ED-4DB2-BD59-A6C34878D82A}">
                    <a16:rowId xmlns:a16="http://schemas.microsoft.com/office/drawing/2014/main" val="956556707"/>
                  </a:ext>
                </a:extLst>
              </a:tr>
              <a:tr h="800100">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Port</a:t>
                      </a:r>
                    </a:p>
                  </a:txBody>
                  <a:tcPr/>
                </a:tc>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143</a:t>
                      </a:r>
                    </a:p>
                  </a:txBody>
                  <a:tcPr/>
                </a:tc>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993</a:t>
                      </a:r>
                    </a:p>
                  </a:txBody>
                  <a:tcPr/>
                </a:tc>
                <a:extLst>
                  <a:ext uri="{0D108BD9-81ED-4DB2-BD59-A6C34878D82A}">
                    <a16:rowId xmlns:a16="http://schemas.microsoft.com/office/drawing/2014/main" val="458081520"/>
                  </a:ext>
                </a:extLst>
              </a:tr>
              <a:tr h="800100">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Encryption</a:t>
                      </a:r>
                    </a:p>
                  </a:txBody>
                  <a:tcPr/>
                </a:tc>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Optional (STARTTLS)</a:t>
                      </a:r>
                    </a:p>
                  </a:txBody>
                  <a:tcPr/>
                </a:tc>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Always SSL/TLS</a:t>
                      </a:r>
                    </a:p>
                  </a:txBody>
                  <a:tcPr/>
                </a:tc>
                <a:extLst>
                  <a:ext uri="{0D108BD9-81ED-4DB2-BD59-A6C34878D82A}">
                    <a16:rowId xmlns:a16="http://schemas.microsoft.com/office/drawing/2014/main" val="2124340289"/>
                  </a:ext>
                </a:extLst>
              </a:tr>
              <a:tr h="800100">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Security </a:t>
                      </a:r>
                    </a:p>
                  </a:txBody>
                  <a:tcPr/>
                </a:tc>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Basic</a:t>
                      </a:r>
                    </a:p>
                  </a:txBody>
                  <a:tcPr/>
                </a:tc>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1542609591"/>
                  </a:ext>
                </a:extLst>
              </a:tr>
              <a:tr h="800100">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Performance</a:t>
                      </a:r>
                    </a:p>
                  </a:txBody>
                  <a:tcPr/>
                </a:tc>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Faster</a:t>
                      </a:r>
                    </a:p>
                  </a:txBody>
                  <a:tcPr/>
                </a:tc>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Slightly slower</a:t>
                      </a:r>
                    </a:p>
                  </a:txBody>
                  <a:tcPr/>
                </a:tc>
                <a:extLst>
                  <a:ext uri="{0D108BD9-81ED-4DB2-BD59-A6C34878D82A}">
                    <a16:rowId xmlns:a16="http://schemas.microsoft.com/office/drawing/2014/main" val="3871722826"/>
                  </a:ext>
                </a:extLst>
              </a:tr>
              <a:tr h="800100">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Usage</a:t>
                      </a:r>
                    </a:p>
                  </a:txBody>
                  <a:tcPr/>
                </a:tc>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Basic systems</a:t>
                      </a:r>
                    </a:p>
                  </a:txBody>
                  <a:tcPr/>
                </a:tc>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Modern secure clients</a:t>
                      </a:r>
                    </a:p>
                  </a:txBody>
                  <a:tcPr/>
                </a:tc>
                <a:extLst>
                  <a:ext uri="{0D108BD9-81ED-4DB2-BD59-A6C34878D82A}">
                    <a16:rowId xmlns:a16="http://schemas.microsoft.com/office/drawing/2014/main" val="3112371566"/>
                  </a:ext>
                </a:extLst>
              </a:tr>
            </a:tbl>
          </a:graphicData>
        </a:graphic>
      </p:graphicFrame>
    </p:spTree>
    <p:extLst>
      <p:ext uri="{BB962C8B-B14F-4D97-AF65-F5344CB8AC3E}">
        <p14:creationId xmlns:p14="http://schemas.microsoft.com/office/powerpoint/2010/main" val="3483024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EDB36B-CC9D-05AF-A77F-B3C63D9024BA}"/>
              </a:ext>
            </a:extLst>
          </p:cNvPr>
          <p:cNvSpPr txBox="1"/>
          <p:nvPr/>
        </p:nvSpPr>
        <p:spPr>
          <a:xfrm>
            <a:off x="326571" y="735955"/>
            <a:ext cx="11538857" cy="5386090"/>
          </a:xfrm>
          <a:prstGeom prst="rect">
            <a:avLst/>
          </a:prstGeom>
          <a:noFill/>
        </p:spPr>
        <p:txBody>
          <a:bodyPr wrap="square" rtlCol="0">
            <a:sp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Applications of IMAPS</a:t>
            </a:r>
          </a:p>
          <a:p>
            <a:pPr algn="ctr"/>
            <a:endParaRPr lang="en-US" sz="32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Gmail</a:t>
            </a:r>
          </a:p>
          <a:p>
            <a:pPr marL="457200" indent="-457200">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Yahoo Mail</a:t>
            </a:r>
          </a:p>
          <a:p>
            <a:pPr marL="457200" indent="-457200">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Outlook</a:t>
            </a:r>
          </a:p>
          <a:p>
            <a:pPr marL="457200" indent="-457200">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Zoho Mail </a:t>
            </a:r>
          </a:p>
          <a:p>
            <a:pPr marL="457200" indent="-457200">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AOL Mail</a:t>
            </a:r>
          </a:p>
          <a:p>
            <a:pPr marL="457200" indent="-457200">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iCloud Mail (Apple mail service)</a:t>
            </a:r>
          </a:p>
          <a:p>
            <a:pPr marL="457200" indent="-457200">
              <a:buFont typeface="Arial" panose="020B0604020202020204" pitchFamily="34" charset="0"/>
              <a:buChar char="•"/>
            </a:pPr>
            <a:r>
              <a:rPr lang="en-US" sz="2800" dirty="0" err="1">
                <a:latin typeface="Calibri" panose="020F0502020204030204" pitchFamily="34" charset="0"/>
                <a:ea typeface="Calibri" panose="020F0502020204030204" pitchFamily="34" charset="0"/>
                <a:cs typeface="Calibri" panose="020F0502020204030204" pitchFamily="34" charset="0"/>
              </a:rPr>
              <a:t>FastMail</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GMX Mail</a:t>
            </a:r>
          </a:p>
          <a:p>
            <a:pPr marL="457200" indent="-457200">
              <a:buFont typeface="Arial" panose="020B0604020202020204" pitchFamily="34" charset="0"/>
              <a:buChar char="•"/>
            </a:pPr>
            <a:r>
              <a:rPr lang="en-US" sz="2800" dirty="0" err="1">
                <a:latin typeface="Calibri" panose="020F0502020204030204" pitchFamily="34" charset="0"/>
                <a:ea typeface="Calibri" panose="020F0502020204030204" pitchFamily="34" charset="0"/>
                <a:cs typeface="Calibri" panose="020F0502020204030204" pitchFamily="34" charset="0"/>
              </a:rPr>
              <a:t>Tutanota</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Proton Mail (privacy-focused encrypted email)</a:t>
            </a:r>
          </a:p>
        </p:txBody>
      </p:sp>
    </p:spTree>
    <p:extLst>
      <p:ext uri="{BB962C8B-B14F-4D97-AF65-F5344CB8AC3E}">
        <p14:creationId xmlns:p14="http://schemas.microsoft.com/office/powerpoint/2010/main" val="806477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6303A7-F328-BFA0-79B6-9CE7367412E8}"/>
              </a:ext>
            </a:extLst>
          </p:cNvPr>
          <p:cNvSpPr txBox="1"/>
          <p:nvPr/>
        </p:nvSpPr>
        <p:spPr>
          <a:xfrm>
            <a:off x="179614" y="910126"/>
            <a:ext cx="11832771" cy="3970318"/>
          </a:xfrm>
          <a:prstGeom prst="rect">
            <a:avLst/>
          </a:prstGeom>
          <a:noFill/>
        </p:spPr>
        <p:txBody>
          <a:bodyPr wrap="square" rtlCol="0">
            <a:spAutoFit/>
          </a:bodyPr>
          <a:lstStyle/>
          <a:p>
            <a:pPr algn="ctr"/>
            <a:r>
              <a:rPr lang="en-US" sz="2800" b="1" dirty="0">
                <a:latin typeface="Calibri" panose="020F0502020204030204" pitchFamily="34" charset="0"/>
                <a:ea typeface="Calibri" panose="020F0502020204030204" pitchFamily="34" charset="0"/>
                <a:cs typeface="Calibri" panose="020F0502020204030204" pitchFamily="34" charset="0"/>
              </a:rPr>
              <a:t>Advantages of IMAPS</a:t>
            </a:r>
          </a:p>
          <a:p>
            <a:pPr algn="ctr"/>
            <a:endParaRPr lang="en-US"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
            </a:pPr>
            <a:r>
              <a:rPr lang="en-US" sz="2800" b="1" dirty="0">
                <a:latin typeface="Calibri" panose="020F0502020204030204" pitchFamily="34" charset="0"/>
                <a:ea typeface="Calibri" panose="020F0502020204030204" pitchFamily="34" charset="0"/>
                <a:cs typeface="Calibri" panose="020F0502020204030204" pitchFamily="34" charset="0"/>
              </a:rPr>
              <a:t>Ensures secure communication</a:t>
            </a:r>
          </a:p>
          <a:p>
            <a:pPr marL="457200" indent="-457200">
              <a:buFont typeface="Wingdings" panose="05000000000000000000" pitchFamily="2" charset="2"/>
              <a:buChar char="§"/>
            </a:pPr>
            <a:r>
              <a:rPr lang="en-US" sz="2800" b="1" dirty="0">
                <a:latin typeface="Calibri" panose="020F0502020204030204" pitchFamily="34" charset="0"/>
                <a:ea typeface="Calibri" panose="020F0502020204030204" pitchFamily="34" charset="0"/>
                <a:cs typeface="Calibri" panose="020F0502020204030204" pitchFamily="34" charset="0"/>
              </a:rPr>
              <a:t>Server-Based Email Storage</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
            </a:pPr>
            <a:r>
              <a:rPr lang="en-US" sz="2800" b="1" dirty="0">
                <a:latin typeface="Calibri" panose="020F0502020204030204" pitchFamily="34" charset="0"/>
                <a:ea typeface="Calibri" panose="020F0502020204030204" pitchFamily="34" charset="0"/>
                <a:cs typeface="Calibri" panose="020F0502020204030204" pitchFamily="34" charset="0"/>
              </a:rPr>
              <a:t>Accessible from anywhere</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
            </a:pPr>
            <a:r>
              <a:rPr lang="en-US" sz="2800" b="1" dirty="0">
                <a:latin typeface="Calibri" panose="020F0502020204030204" pitchFamily="34" charset="0"/>
                <a:ea typeface="Calibri" panose="020F0502020204030204" pitchFamily="34" charset="0"/>
                <a:cs typeface="Calibri" panose="020F0502020204030204" pitchFamily="34" charset="0"/>
              </a:rPr>
              <a:t>Supports Folder Organization</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
            </a:pPr>
            <a:r>
              <a:rPr lang="en-US" sz="2800" b="1" dirty="0">
                <a:latin typeface="Calibri" panose="020F0502020204030204" pitchFamily="34" charset="0"/>
                <a:ea typeface="Calibri" panose="020F0502020204030204" pitchFamily="34" charset="0"/>
                <a:cs typeface="Calibri" panose="020F0502020204030204" pitchFamily="34" charset="0"/>
              </a:rPr>
              <a:t>Easy Data Backup and Recovery</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
            </a:pPr>
            <a:r>
              <a:rPr lang="en-US" sz="2800" b="1" dirty="0">
                <a:latin typeface="Calibri" panose="020F0502020204030204" pitchFamily="34" charset="0"/>
                <a:ea typeface="Calibri" panose="020F0502020204030204" pitchFamily="34" charset="0"/>
                <a:cs typeface="Calibri" panose="020F0502020204030204" pitchFamily="34" charset="0"/>
              </a:rPr>
              <a:t>Synchronizes across devices</a:t>
            </a:r>
          </a:p>
          <a:p>
            <a:pPr marL="457200" indent="-457200">
              <a:buFont typeface="Wingdings" panose="05000000000000000000" pitchFamily="2" charset="2"/>
              <a:buChar char="§"/>
            </a:pPr>
            <a:r>
              <a:rPr lang="en-US" sz="2800" b="1" dirty="0">
                <a:latin typeface="Calibri" panose="020F0502020204030204" pitchFamily="34" charset="0"/>
                <a:ea typeface="Calibri" panose="020F0502020204030204" pitchFamily="34" charset="0"/>
                <a:cs typeface="Calibri" panose="020F0502020204030204" pitchFamily="34" charset="0"/>
              </a:rPr>
              <a:t>Improved collaboration</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5788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992456-BADA-087C-28EE-4F2301F775E8}"/>
              </a:ext>
            </a:extLst>
          </p:cNvPr>
          <p:cNvSpPr txBox="1"/>
          <p:nvPr/>
        </p:nvSpPr>
        <p:spPr>
          <a:xfrm>
            <a:off x="310242" y="920621"/>
            <a:ext cx="11571515" cy="5016758"/>
          </a:xfrm>
          <a:prstGeom prst="rect">
            <a:avLst/>
          </a:prstGeom>
          <a:noFill/>
        </p:spPr>
        <p:txBody>
          <a:bodyPr wrap="square" rtlCol="0">
            <a:sp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Disadvantages of IMAPS</a:t>
            </a:r>
          </a:p>
          <a:p>
            <a:pPr algn="ctr"/>
            <a:endParaRPr lang="en-US" sz="36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
            </a:pPr>
            <a:r>
              <a:rPr lang="en-US" sz="2800" b="1" dirty="0">
                <a:latin typeface="Calibri" panose="020F0502020204030204" pitchFamily="34" charset="0"/>
                <a:ea typeface="Calibri" panose="020F0502020204030204" pitchFamily="34" charset="0"/>
                <a:cs typeface="Calibri" panose="020F0502020204030204" pitchFamily="34" charset="0"/>
              </a:rPr>
              <a:t>Requires Constant Internet Connection</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
            </a:pPr>
            <a:r>
              <a:rPr lang="en-US" sz="2800" b="1" dirty="0">
                <a:latin typeface="Calibri" panose="020F0502020204030204" pitchFamily="34" charset="0"/>
                <a:ea typeface="Calibri" panose="020F0502020204030204" pitchFamily="34" charset="0"/>
                <a:cs typeface="Calibri" panose="020F0502020204030204" pitchFamily="34" charset="0"/>
              </a:rPr>
              <a:t>Higher Server Storage Usage</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
            </a:pPr>
            <a:r>
              <a:rPr lang="en-US" sz="2800" b="1" dirty="0">
                <a:latin typeface="Calibri" panose="020F0502020204030204" pitchFamily="34" charset="0"/>
                <a:ea typeface="Calibri" panose="020F0502020204030204" pitchFamily="34" charset="0"/>
                <a:cs typeface="Calibri" panose="020F0502020204030204" pitchFamily="34" charset="0"/>
              </a:rPr>
              <a:t>More Bandwidth Consumption</a:t>
            </a:r>
          </a:p>
          <a:p>
            <a:pPr marL="457200" indent="-457200">
              <a:buFont typeface="Wingdings" panose="05000000000000000000" pitchFamily="2" charset="2"/>
              <a:buChar char="§"/>
            </a:pPr>
            <a:r>
              <a:rPr lang="en-US" sz="2800" b="1" dirty="0">
                <a:latin typeface="Calibri" panose="020F0502020204030204" pitchFamily="34" charset="0"/>
                <a:ea typeface="Calibri" panose="020F0502020204030204" pitchFamily="34" charset="0"/>
                <a:cs typeface="Calibri" panose="020F0502020204030204" pitchFamily="34" charset="0"/>
              </a:rPr>
              <a:t>Complex Setup for Beginners</a:t>
            </a:r>
          </a:p>
          <a:p>
            <a:pPr marL="457200" indent="-457200">
              <a:buFont typeface="Wingdings" panose="05000000000000000000" pitchFamily="2" charset="2"/>
              <a:buChar char="§"/>
            </a:pPr>
            <a:r>
              <a:rPr lang="en-US" sz="2800" b="1" dirty="0">
                <a:latin typeface="Calibri" panose="020F0502020204030204" pitchFamily="34" charset="0"/>
                <a:ea typeface="Calibri" panose="020F0502020204030204" pitchFamily="34" charset="0"/>
                <a:cs typeface="Calibri" panose="020F0502020204030204" pitchFamily="34" charset="0"/>
              </a:rPr>
              <a:t>Server Dependency</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
            </a:pPr>
            <a:r>
              <a:rPr lang="en-US" sz="2800" b="1" dirty="0">
                <a:latin typeface="Calibri" panose="020F0502020204030204" pitchFamily="34" charset="0"/>
                <a:ea typeface="Calibri" panose="020F0502020204030204" pitchFamily="34" charset="0"/>
                <a:cs typeface="Calibri" panose="020F0502020204030204" pitchFamily="34" charset="0"/>
              </a:rPr>
              <a:t>Security Dependency</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
            </a:pPr>
            <a:r>
              <a:rPr lang="en-US" sz="2800" b="1" dirty="0">
                <a:latin typeface="Calibri" panose="020F0502020204030204" pitchFamily="34" charset="0"/>
                <a:ea typeface="Calibri" panose="020F0502020204030204" pitchFamily="34" charset="0"/>
                <a:cs typeface="Calibri" panose="020F0502020204030204" pitchFamily="34" charset="0"/>
              </a:rPr>
              <a:t>Slower performance for large mail</a:t>
            </a:r>
          </a:p>
          <a:p>
            <a:pPr marL="457200" indent="-457200">
              <a:buFont typeface="Wingdings" panose="05000000000000000000" pitchFamily="2" charset="2"/>
              <a:buChar char="§"/>
            </a:pPr>
            <a:r>
              <a:rPr lang="en-US" sz="2800" b="1" dirty="0">
                <a:latin typeface="Calibri" panose="020F0502020204030204" pitchFamily="34" charset="0"/>
                <a:ea typeface="Calibri" panose="020F0502020204030204" pitchFamily="34" charset="0"/>
                <a:cs typeface="Calibri" panose="020F0502020204030204" pitchFamily="34" charset="0"/>
              </a:rPr>
              <a:t>Limited control over local storage</a:t>
            </a:r>
            <a:endParaRPr lang="en-US" sz="2800" dirty="0">
              <a:latin typeface="Calibri" panose="020F0502020204030204" pitchFamily="34" charset="0"/>
              <a:ea typeface="Calibri" panose="020F0502020204030204" pitchFamily="34" charset="0"/>
              <a:cs typeface="Calibri" panose="020F0502020204030204" pitchFamily="34" charset="0"/>
            </a:endParaRPr>
          </a:p>
          <a:p>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1057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D1EA2C-2600-A2CE-D3AA-620E78F735AC}"/>
              </a:ext>
            </a:extLst>
          </p:cNvPr>
          <p:cNvSpPr txBox="1"/>
          <p:nvPr/>
        </p:nvSpPr>
        <p:spPr>
          <a:xfrm>
            <a:off x="477610" y="1055912"/>
            <a:ext cx="11236779" cy="4216539"/>
          </a:xfrm>
          <a:prstGeom prst="rect">
            <a:avLst/>
          </a:prstGeom>
          <a:noFill/>
        </p:spPr>
        <p:txBody>
          <a:bodyPr wrap="square" rtlCol="0">
            <a:sp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Future Scope of IMAPS</a:t>
            </a:r>
          </a:p>
          <a:p>
            <a:pPr algn="ctr"/>
            <a:endParaRPr lang="en-US" sz="36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b="1" dirty="0">
                <a:latin typeface="Calibri" panose="020F0502020204030204" pitchFamily="34" charset="0"/>
                <a:ea typeface="Calibri" panose="020F0502020204030204" pitchFamily="34" charset="0"/>
                <a:cs typeface="Calibri" panose="020F0502020204030204" pitchFamily="34" charset="0"/>
              </a:rPr>
              <a:t>Enhanced Security Protocols</a:t>
            </a:r>
          </a:p>
          <a:p>
            <a:pPr marL="457200" indent="-457200">
              <a:buFont typeface="Arial" panose="020B0604020202020204" pitchFamily="34" charset="0"/>
              <a:buChar char="•"/>
            </a:pPr>
            <a:r>
              <a:rPr lang="en-US" sz="2800" b="1" dirty="0">
                <a:latin typeface="Calibri" panose="020F0502020204030204" pitchFamily="34" charset="0"/>
                <a:ea typeface="Calibri" panose="020F0502020204030204" pitchFamily="34" charset="0"/>
                <a:cs typeface="Calibri" panose="020F0502020204030204" pitchFamily="34" charset="0"/>
              </a:rPr>
              <a:t>Integration with Cloud Services</a:t>
            </a:r>
          </a:p>
          <a:p>
            <a:pPr marL="457200" indent="-457200">
              <a:buFont typeface="Arial" panose="020B0604020202020204" pitchFamily="34" charset="0"/>
              <a:buChar char="•"/>
            </a:pPr>
            <a:r>
              <a:rPr lang="en-US" sz="2800" b="1" dirty="0">
                <a:latin typeface="Calibri" panose="020F0502020204030204" pitchFamily="34" charset="0"/>
                <a:ea typeface="Calibri" panose="020F0502020204030204" pitchFamily="34" charset="0"/>
                <a:cs typeface="Calibri" panose="020F0502020204030204" pitchFamily="34" charset="0"/>
              </a:rPr>
              <a:t>AI-powered Email Management</a:t>
            </a:r>
          </a:p>
          <a:p>
            <a:pPr marL="457200" indent="-457200">
              <a:buFont typeface="Arial" panose="020B0604020202020204" pitchFamily="34" charset="0"/>
              <a:buChar char="•"/>
            </a:pPr>
            <a:r>
              <a:rPr lang="en-US" sz="2800" b="1" dirty="0">
                <a:latin typeface="Calibri" panose="020F0502020204030204" pitchFamily="34" charset="0"/>
                <a:ea typeface="Calibri" panose="020F0502020204030204" pitchFamily="34" charset="0"/>
                <a:cs typeface="Calibri" panose="020F0502020204030204" pitchFamily="34" charset="0"/>
              </a:rPr>
              <a:t>Better performance and speed</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b="1" dirty="0">
                <a:latin typeface="Calibri" panose="020F0502020204030204" pitchFamily="34" charset="0"/>
                <a:ea typeface="Calibri" panose="020F0502020204030204" pitchFamily="34" charset="0"/>
                <a:cs typeface="Calibri" panose="020F0502020204030204" pitchFamily="34" charset="0"/>
              </a:rPr>
              <a:t>Support for IoT and Smart Devices</a:t>
            </a:r>
          </a:p>
          <a:p>
            <a:pPr marL="457200" indent="-457200">
              <a:buFont typeface="Arial" panose="020B0604020202020204" pitchFamily="34" charset="0"/>
              <a:buChar char="•"/>
            </a:pPr>
            <a:r>
              <a:rPr lang="en-US" sz="2800" b="1" dirty="0">
                <a:latin typeface="Calibri" panose="020F0502020204030204" pitchFamily="34" charset="0"/>
                <a:ea typeface="Calibri" panose="020F0502020204030204" pitchFamily="34" charset="0"/>
                <a:cs typeface="Calibri" panose="020F0502020204030204" pitchFamily="34" charset="0"/>
              </a:rPr>
              <a:t>Energy-Efficient Email Servers</a:t>
            </a:r>
            <a:endParaRPr lang="en-US" sz="2800" dirty="0">
              <a:latin typeface="Calibri" panose="020F0502020204030204" pitchFamily="34" charset="0"/>
              <a:ea typeface="Calibri" panose="020F0502020204030204" pitchFamily="34" charset="0"/>
              <a:cs typeface="Calibri" panose="020F0502020204030204" pitchFamily="34" charset="0"/>
            </a:endParaRPr>
          </a:p>
          <a:p>
            <a:endParaRPr lang="en-US" sz="32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0522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88BAB6-B7AD-0228-1880-3E1AE21AF867}"/>
              </a:ext>
            </a:extLst>
          </p:cNvPr>
          <p:cNvSpPr txBox="1"/>
          <p:nvPr/>
        </p:nvSpPr>
        <p:spPr>
          <a:xfrm>
            <a:off x="408214" y="1001486"/>
            <a:ext cx="11375571" cy="4401205"/>
          </a:xfrm>
          <a:prstGeom prst="rect">
            <a:avLst/>
          </a:prstGeom>
          <a:noFill/>
        </p:spPr>
        <p:txBody>
          <a:bodyPr wrap="square" rtlCol="0">
            <a:spAutoFit/>
          </a:bodyPr>
          <a:lstStyle/>
          <a:p>
            <a:pPr algn="ctr"/>
            <a:r>
              <a:rPr lang="en-US" sz="2800" b="1" dirty="0">
                <a:latin typeface="Calibri" panose="020F0502020204030204" pitchFamily="34" charset="0"/>
                <a:ea typeface="Calibri" panose="020F0502020204030204" pitchFamily="34" charset="0"/>
                <a:cs typeface="Calibri" panose="020F0502020204030204" pitchFamily="34" charset="0"/>
              </a:rPr>
              <a:t>Conclusion</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sz="2400" dirty="0">
                <a:latin typeface="Calibri" panose="020F0502020204030204" pitchFamily="34" charset="0"/>
                <a:ea typeface="Calibri" panose="020F0502020204030204" pitchFamily="34" charset="0"/>
                <a:cs typeface="Calibri" panose="020F0502020204030204" pitchFamily="34" charset="0"/>
              </a:rPr>
              <a:t>IMAPS provides a secure way to access and manage emails by using SSL/TLS encryption, ensuring that communication remains private. Emails stay safely stored on the server, protecting data from loss or unauthorized access. Users can access their emails from multiple devices at any time, making it highly convenient. IMAPS also supports folder organization and synchronization, allowing better management of emails. It reduces the risk of email theft and ensures that sensitive information remains confidential. Additionally, it allows seamless communication across platforms, improving productivity and collaboration. Overall, IMAPS combines security, flexibility, and reliability, making it an essential protocol for modern email communication.</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0305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A40ABD-AAD0-747F-C784-EF4238FB8F32}"/>
              </a:ext>
            </a:extLst>
          </p:cNvPr>
          <p:cNvSpPr txBox="1"/>
          <p:nvPr/>
        </p:nvSpPr>
        <p:spPr>
          <a:xfrm>
            <a:off x="484414" y="838199"/>
            <a:ext cx="11223171" cy="4832092"/>
          </a:xfrm>
          <a:prstGeom prst="rect">
            <a:avLst/>
          </a:prstGeom>
          <a:noFill/>
        </p:spPr>
        <p:txBody>
          <a:bodyPr wrap="square" rtlCol="0">
            <a:sp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References</a:t>
            </a:r>
          </a:p>
          <a:p>
            <a:pPr algn="ctr"/>
            <a:endParaRPr lang="en-US" sz="2800" b="1"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800" dirty="0" err="1">
                <a:latin typeface="Calibri" panose="020F0502020204030204" pitchFamily="34" charset="0"/>
                <a:ea typeface="Calibri" panose="020F0502020204030204" pitchFamily="34" charset="0"/>
                <a:cs typeface="Calibri" panose="020F0502020204030204" pitchFamily="34" charset="0"/>
              </a:rPr>
              <a:t>GeeksforGeeks</a:t>
            </a:r>
            <a:r>
              <a:rPr lang="en-US" sz="2800" dirty="0">
                <a:latin typeface="Calibri" panose="020F0502020204030204" pitchFamily="34" charset="0"/>
                <a:ea typeface="Calibri" panose="020F0502020204030204" pitchFamily="34" charset="0"/>
                <a:cs typeface="Calibri" panose="020F0502020204030204" pitchFamily="34" charset="0"/>
              </a:rPr>
              <a:t> – </a:t>
            </a:r>
            <a:r>
              <a:rPr lang="en-US" sz="2800" i="1" dirty="0">
                <a:latin typeface="Calibri" panose="020F0502020204030204" pitchFamily="34" charset="0"/>
                <a:ea typeface="Calibri" panose="020F0502020204030204" pitchFamily="34" charset="0"/>
                <a:cs typeface="Calibri" panose="020F0502020204030204" pitchFamily="34" charset="0"/>
              </a:rPr>
              <a:t>“Difference Between IMAP and IMAPS”</a:t>
            </a:r>
            <a:br>
              <a:rPr lang="en-US" sz="2800" dirty="0">
                <a:latin typeface="Calibri" panose="020F0502020204030204" pitchFamily="34" charset="0"/>
                <a:ea typeface="Calibri" panose="020F0502020204030204" pitchFamily="34" charset="0"/>
                <a:cs typeface="Calibri" panose="020F0502020204030204" pitchFamily="34" charset="0"/>
              </a:rPr>
            </a:br>
            <a:r>
              <a:rPr lang="en-US" sz="2800" dirty="0">
                <a:latin typeface="Calibri" panose="020F0502020204030204" pitchFamily="34" charset="0"/>
                <a:ea typeface="Calibri" panose="020F0502020204030204" pitchFamily="34" charset="0"/>
                <a:cs typeface="Calibri" panose="020F0502020204030204" pitchFamily="34" charset="0"/>
              </a:rPr>
              <a:t>(</a:t>
            </a:r>
            <a:r>
              <a:rPr lang="en-US" sz="2800" dirty="0">
                <a:latin typeface="Calibri" panose="020F0502020204030204" pitchFamily="34" charset="0"/>
                <a:ea typeface="Calibri" panose="020F0502020204030204" pitchFamily="34" charset="0"/>
                <a:cs typeface="Calibri" panose="020F0502020204030204" pitchFamily="34" charset="0"/>
                <a:hlinkClick r:id="rId3"/>
              </a:rPr>
              <a:t>https://www.geeksforgeeks.org/</a:t>
            </a:r>
            <a:r>
              <a:rPr lang="en-US" sz="2800" dirty="0">
                <a:latin typeface="Calibri" panose="020F0502020204030204" pitchFamily="34" charset="0"/>
                <a:ea typeface="Calibri" panose="020F0502020204030204" pitchFamily="34" charset="0"/>
                <a:cs typeface="Calibri" panose="020F0502020204030204" pitchFamily="34" charset="0"/>
              </a:rPr>
              <a:t>)</a:t>
            </a:r>
          </a:p>
          <a:p>
            <a:endParaRPr lang="en-US" sz="28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800" dirty="0" err="1">
                <a:latin typeface="Calibri" panose="020F0502020204030204" pitchFamily="34" charset="0"/>
                <a:ea typeface="Calibri" panose="020F0502020204030204" pitchFamily="34" charset="0"/>
                <a:cs typeface="Calibri" panose="020F0502020204030204" pitchFamily="34" charset="0"/>
              </a:rPr>
              <a:t>Tutorialspoint</a:t>
            </a:r>
            <a:r>
              <a:rPr lang="en-US" sz="2800" dirty="0">
                <a:latin typeface="Calibri" panose="020F0502020204030204" pitchFamily="34" charset="0"/>
                <a:ea typeface="Calibri" panose="020F0502020204030204" pitchFamily="34" charset="0"/>
                <a:cs typeface="Calibri" panose="020F0502020204030204" pitchFamily="34" charset="0"/>
              </a:rPr>
              <a:t> – </a:t>
            </a:r>
            <a:r>
              <a:rPr lang="en-US" sz="2800" i="1" dirty="0">
                <a:latin typeface="Calibri" panose="020F0502020204030204" pitchFamily="34" charset="0"/>
                <a:ea typeface="Calibri" panose="020F0502020204030204" pitchFamily="34" charset="0"/>
                <a:cs typeface="Calibri" panose="020F0502020204030204" pitchFamily="34" charset="0"/>
              </a:rPr>
              <a:t>“IMAP and IMAPS Working Explained”</a:t>
            </a:r>
            <a:br>
              <a:rPr lang="en-US" sz="2800" dirty="0">
                <a:latin typeface="Calibri" panose="020F0502020204030204" pitchFamily="34" charset="0"/>
                <a:ea typeface="Calibri" panose="020F0502020204030204" pitchFamily="34" charset="0"/>
                <a:cs typeface="Calibri" panose="020F0502020204030204" pitchFamily="34" charset="0"/>
              </a:rPr>
            </a:br>
            <a:r>
              <a:rPr lang="en-US" sz="2800" dirty="0">
                <a:latin typeface="Calibri" panose="020F0502020204030204" pitchFamily="34" charset="0"/>
                <a:ea typeface="Calibri" panose="020F0502020204030204" pitchFamily="34" charset="0"/>
                <a:cs typeface="Calibri" panose="020F0502020204030204" pitchFamily="34" charset="0"/>
              </a:rPr>
              <a:t>(</a:t>
            </a:r>
            <a:r>
              <a:rPr lang="en-US" sz="2800" dirty="0">
                <a:latin typeface="Calibri" panose="020F0502020204030204" pitchFamily="34" charset="0"/>
                <a:ea typeface="Calibri" panose="020F0502020204030204" pitchFamily="34" charset="0"/>
                <a:cs typeface="Calibri" panose="020F0502020204030204" pitchFamily="34" charset="0"/>
                <a:hlinkClick r:id="rId4"/>
              </a:rPr>
              <a:t>https://www.tutorialspoint.com/</a:t>
            </a:r>
            <a:r>
              <a:rPr lang="en-US" sz="2800" dirty="0">
                <a:latin typeface="Calibri" panose="020F0502020204030204" pitchFamily="34" charset="0"/>
                <a:ea typeface="Calibri" panose="020F0502020204030204" pitchFamily="34" charset="0"/>
                <a:cs typeface="Calibri" panose="020F0502020204030204" pitchFamily="34" charset="0"/>
              </a:rPr>
              <a:t>)</a:t>
            </a:r>
          </a:p>
          <a:p>
            <a:endParaRPr lang="en-US" sz="28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Microsoft Learn. </a:t>
            </a:r>
            <a:r>
              <a:rPr lang="en-US" sz="2800" i="1" dirty="0">
                <a:latin typeface="Calibri" panose="020F0502020204030204" pitchFamily="34" charset="0"/>
                <a:ea typeface="Calibri" panose="020F0502020204030204" pitchFamily="34" charset="0"/>
                <a:cs typeface="Calibri" panose="020F0502020204030204" pitchFamily="34" charset="0"/>
              </a:rPr>
              <a:t>“IMAP and IMAPS Email Protocols Explained.”</a:t>
            </a:r>
            <a:br>
              <a:rPr lang="en-US" sz="2800" dirty="0">
                <a:latin typeface="Calibri" panose="020F0502020204030204" pitchFamily="34" charset="0"/>
                <a:ea typeface="Calibri" panose="020F0502020204030204" pitchFamily="34" charset="0"/>
                <a:cs typeface="Calibri" panose="020F0502020204030204" pitchFamily="34" charset="0"/>
              </a:rPr>
            </a:br>
            <a:r>
              <a:rPr lang="en-US" sz="2800" dirty="0">
                <a:latin typeface="Calibri" panose="020F0502020204030204" pitchFamily="34" charset="0"/>
                <a:ea typeface="Calibri" panose="020F0502020204030204" pitchFamily="34" charset="0"/>
                <a:cs typeface="Calibri" panose="020F0502020204030204" pitchFamily="34" charset="0"/>
                <a:hlinkClick r:id="rId5"/>
              </a:rPr>
              <a:t>https://learn.microsoft.com/</a:t>
            </a:r>
            <a:endParaRPr lang="en-US" sz="2800" dirty="0">
              <a:latin typeface="Calibri" panose="020F0502020204030204" pitchFamily="34" charset="0"/>
              <a:ea typeface="Calibri" panose="020F0502020204030204" pitchFamily="34" charset="0"/>
              <a:cs typeface="Calibri" panose="020F0502020204030204" pitchFamily="34" charset="0"/>
            </a:endParaRPr>
          </a:p>
          <a:p>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5261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E90194-1405-F758-E627-E4975B394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21735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05A1B9-3F6E-63B7-A13F-4DA6328BD559}"/>
              </a:ext>
            </a:extLst>
          </p:cNvPr>
          <p:cNvSpPr txBox="1"/>
          <p:nvPr/>
        </p:nvSpPr>
        <p:spPr>
          <a:xfrm>
            <a:off x="457198" y="582067"/>
            <a:ext cx="10406744" cy="5324535"/>
          </a:xfrm>
          <a:prstGeom prst="rect">
            <a:avLst/>
          </a:prstGeom>
          <a:noFill/>
        </p:spPr>
        <p:txBody>
          <a:bodyPr wrap="square" rtlCol="0">
            <a:spAutoFit/>
          </a:bodyPr>
          <a:lstStyle/>
          <a:p>
            <a:pPr algn="ctr"/>
            <a:r>
              <a:rPr lang="en-US" sz="2800" b="1" dirty="0">
                <a:latin typeface="Calibri" panose="020F0502020204030204" pitchFamily="34" charset="0"/>
                <a:ea typeface="Calibri" panose="020F0502020204030204" pitchFamily="34" charset="0"/>
                <a:cs typeface="Calibri" panose="020F0502020204030204" pitchFamily="34" charset="0"/>
              </a:rPr>
              <a:t>Table of Contents</a:t>
            </a:r>
          </a:p>
          <a:p>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Email Protocol</a:t>
            </a:r>
          </a:p>
          <a:p>
            <a:pPr marL="457200" indent="-45720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Sending VS Receiving Protocol</a:t>
            </a:r>
          </a:p>
          <a:p>
            <a:pPr marL="457200" indent="-45720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Some basics of IMAP</a:t>
            </a:r>
          </a:p>
          <a:p>
            <a:pPr marL="457200" indent="-45720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Introduction to IMAPS</a:t>
            </a:r>
          </a:p>
          <a:p>
            <a:pPr marL="457200" indent="-45720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Illustration of IMAPS along with its working procedure</a:t>
            </a:r>
          </a:p>
          <a:p>
            <a:pPr marL="457200" indent="-45720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TLS/SSL mechanism</a:t>
            </a:r>
          </a:p>
          <a:p>
            <a:pPr marL="457200" indent="-45720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IMAP VS IMAPS</a:t>
            </a:r>
          </a:p>
          <a:p>
            <a:pPr marL="457200" indent="-45720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Application of IMAPS</a:t>
            </a:r>
          </a:p>
          <a:p>
            <a:pPr marL="457200" indent="-45720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Advantage of IMAPS</a:t>
            </a:r>
          </a:p>
          <a:p>
            <a:pPr marL="457200" indent="-45720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Disadvantages of IMAPS</a:t>
            </a:r>
          </a:p>
          <a:p>
            <a:pPr marL="457200" indent="-45720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Future Scope of IMAPS</a:t>
            </a:r>
          </a:p>
          <a:p>
            <a:pPr marL="457200" indent="-45720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Conclusion</a:t>
            </a:r>
          </a:p>
        </p:txBody>
      </p:sp>
    </p:spTree>
    <p:extLst>
      <p:ext uri="{BB962C8B-B14F-4D97-AF65-F5344CB8AC3E}">
        <p14:creationId xmlns:p14="http://schemas.microsoft.com/office/powerpoint/2010/main" val="722449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F9E130-E8EF-CF6A-1D48-C982332644FE}"/>
              </a:ext>
            </a:extLst>
          </p:cNvPr>
          <p:cNvSpPr txBox="1"/>
          <p:nvPr/>
        </p:nvSpPr>
        <p:spPr>
          <a:xfrm>
            <a:off x="342900" y="335845"/>
            <a:ext cx="11506200" cy="6186309"/>
          </a:xfrm>
          <a:prstGeom prst="rect">
            <a:avLst/>
          </a:prstGeom>
          <a:noFill/>
        </p:spPr>
        <p:txBody>
          <a:bodyPr wrap="square" rtlCol="0">
            <a:spAutoFit/>
          </a:bodyPr>
          <a:lstStyle/>
          <a:p>
            <a:pPr algn="ctr"/>
            <a:r>
              <a:rPr lang="en-US" sz="2800" b="1" dirty="0">
                <a:latin typeface="Calibri" panose="020F0502020204030204" pitchFamily="34" charset="0"/>
                <a:ea typeface="Calibri" panose="020F0502020204030204" pitchFamily="34" charset="0"/>
                <a:cs typeface="Calibri" panose="020F0502020204030204" pitchFamily="34" charset="0"/>
              </a:rPr>
              <a:t>Email Protocol</a:t>
            </a:r>
          </a:p>
          <a:p>
            <a:pPr algn="ctr"/>
            <a:endParaRPr lang="en-US" sz="32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Calibri" panose="020F0502020204030204" pitchFamily="34" charset="0"/>
              </a:rPr>
              <a:t>Email Protocols generally manage the sending and receiving of emails.</a:t>
            </a:r>
          </a:p>
          <a:p>
            <a:pPr marL="457200" indent="-457200">
              <a:buFont typeface="Wingdings" panose="05000000000000000000" pitchFamily="2" charset="2"/>
              <a:buChar char="q"/>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Calibri" panose="020F0502020204030204" pitchFamily="34" charset="0"/>
              </a:rPr>
              <a:t>It is usually divided into two categories:</a:t>
            </a:r>
          </a:p>
          <a:p>
            <a:pPr marL="457200" indent="-457200">
              <a:buFont typeface="Wingdings" panose="05000000000000000000" pitchFamily="2" charset="2"/>
              <a:buChar char="q"/>
            </a:pPr>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b="1" dirty="0">
                <a:latin typeface="Calibri" panose="020F0502020204030204" pitchFamily="34" charset="0"/>
                <a:ea typeface="Calibri" panose="020F0502020204030204" pitchFamily="34" charset="0"/>
                <a:cs typeface="Calibri" panose="020F0502020204030204" pitchFamily="34" charset="0"/>
              </a:rPr>
              <a:t>1. Sending Protocol:</a:t>
            </a:r>
          </a:p>
          <a:p>
            <a:pPr marL="457200" indent="-4572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SMTP (Simple Mail Transfer Protocol)</a:t>
            </a:r>
          </a:p>
          <a:p>
            <a:pPr marL="457200" indent="-4572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Sends email from client (device) to the server</a:t>
            </a:r>
          </a:p>
          <a:p>
            <a:pPr marL="457200" indent="-457200">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b="1" dirty="0">
                <a:latin typeface="Calibri" panose="020F0502020204030204" pitchFamily="34" charset="0"/>
                <a:ea typeface="Calibri" panose="020F0502020204030204" pitchFamily="34" charset="0"/>
                <a:cs typeface="Calibri" panose="020F0502020204030204" pitchFamily="34" charset="0"/>
              </a:rPr>
              <a:t>2. Receiving Protocol:</a:t>
            </a:r>
          </a:p>
          <a:p>
            <a:pPr marL="457200" indent="-4572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POP3 (Post Office Protocol 3): Downloads emails to one device, usually removes from the server.</a:t>
            </a:r>
          </a:p>
          <a:p>
            <a:pPr marL="457200" indent="-4572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IMAP (Internet Message Access Protocol): Keeps email on the server and sync across multiple devices.</a:t>
            </a:r>
          </a:p>
          <a:p>
            <a:pPr marL="457200" indent="-4572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IMAPS (IMAP Secure): Secure version of IMAP using SSL/TLS encryption.</a:t>
            </a:r>
          </a:p>
        </p:txBody>
      </p:sp>
    </p:spTree>
    <p:extLst>
      <p:ext uri="{BB962C8B-B14F-4D97-AF65-F5344CB8AC3E}">
        <p14:creationId xmlns:p14="http://schemas.microsoft.com/office/powerpoint/2010/main" val="348684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C9572-2593-6781-0F0C-70C4D8709EE4}"/>
              </a:ext>
            </a:extLst>
          </p:cNvPr>
          <p:cNvSpPr txBox="1"/>
          <p:nvPr/>
        </p:nvSpPr>
        <p:spPr>
          <a:xfrm>
            <a:off x="364671" y="402771"/>
            <a:ext cx="11462657" cy="523220"/>
          </a:xfrm>
          <a:prstGeom prst="rect">
            <a:avLst/>
          </a:prstGeom>
          <a:noFill/>
        </p:spPr>
        <p:txBody>
          <a:bodyPr wrap="square" rtlCol="0">
            <a:spAutoFit/>
          </a:bodyPr>
          <a:lstStyle/>
          <a:p>
            <a:pPr algn="ctr"/>
            <a:r>
              <a:rPr lang="en-US" sz="2800" b="1" dirty="0">
                <a:latin typeface="Calibri" panose="020F0502020204030204" pitchFamily="34" charset="0"/>
                <a:ea typeface="Calibri" panose="020F0502020204030204" pitchFamily="34" charset="0"/>
                <a:cs typeface="Calibri" panose="020F0502020204030204" pitchFamily="34" charset="0"/>
              </a:rPr>
              <a:t>Sending VS Receiving Protocols</a:t>
            </a:r>
          </a:p>
        </p:txBody>
      </p:sp>
      <p:graphicFrame>
        <p:nvGraphicFramePr>
          <p:cNvPr id="3" name="Table 2">
            <a:extLst>
              <a:ext uri="{FF2B5EF4-FFF2-40B4-BE49-F238E27FC236}">
                <a16:creationId xmlns:a16="http://schemas.microsoft.com/office/drawing/2014/main" id="{1922C65A-8629-6A1C-869D-FDE0E9D1EA87}"/>
              </a:ext>
            </a:extLst>
          </p:cNvPr>
          <p:cNvGraphicFramePr>
            <a:graphicFrameLocks noGrp="1"/>
          </p:cNvGraphicFramePr>
          <p:nvPr>
            <p:extLst>
              <p:ext uri="{D42A27DB-BD31-4B8C-83A1-F6EECF244321}">
                <p14:modId xmlns:p14="http://schemas.microsoft.com/office/powerpoint/2010/main" val="1368945973"/>
              </p:ext>
            </p:extLst>
          </p:nvPr>
        </p:nvGraphicFramePr>
        <p:xfrm>
          <a:off x="1000577" y="1205261"/>
          <a:ext cx="10190843" cy="5249968"/>
        </p:xfrm>
        <a:graphic>
          <a:graphicData uri="http://schemas.openxmlformats.org/drawingml/2006/table">
            <a:tbl>
              <a:tblPr firstRow="1" bandRow="1">
                <a:tableStyleId>{0E3FDE45-AF77-4B5C-9715-49D594BDF05E}</a:tableStyleId>
              </a:tblPr>
              <a:tblGrid>
                <a:gridCol w="2579006">
                  <a:extLst>
                    <a:ext uri="{9D8B030D-6E8A-4147-A177-3AD203B41FA5}">
                      <a16:colId xmlns:a16="http://schemas.microsoft.com/office/drawing/2014/main" val="3102491244"/>
                    </a:ext>
                  </a:extLst>
                </a:gridCol>
                <a:gridCol w="2537279">
                  <a:extLst>
                    <a:ext uri="{9D8B030D-6E8A-4147-A177-3AD203B41FA5}">
                      <a16:colId xmlns:a16="http://schemas.microsoft.com/office/drawing/2014/main" val="3002492969"/>
                    </a:ext>
                  </a:extLst>
                </a:gridCol>
                <a:gridCol w="2537279">
                  <a:extLst>
                    <a:ext uri="{9D8B030D-6E8A-4147-A177-3AD203B41FA5}">
                      <a16:colId xmlns:a16="http://schemas.microsoft.com/office/drawing/2014/main" val="3885203036"/>
                    </a:ext>
                  </a:extLst>
                </a:gridCol>
                <a:gridCol w="2537279">
                  <a:extLst>
                    <a:ext uri="{9D8B030D-6E8A-4147-A177-3AD203B41FA5}">
                      <a16:colId xmlns:a16="http://schemas.microsoft.com/office/drawing/2014/main" val="3974301572"/>
                    </a:ext>
                  </a:extLst>
                </a:gridCol>
              </a:tblGrid>
              <a:tr h="495280">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Protocol</a:t>
                      </a:r>
                    </a:p>
                  </a:txBody>
                  <a:tcPr/>
                </a:tc>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Type</a:t>
                      </a:r>
                    </a:p>
                  </a:txBody>
                  <a:tcPr/>
                </a:tc>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Port</a:t>
                      </a:r>
                    </a:p>
                  </a:txBody>
                  <a:tcPr/>
                </a:tc>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Functions</a:t>
                      </a:r>
                    </a:p>
                  </a:txBody>
                  <a:tcPr/>
                </a:tc>
                <a:extLst>
                  <a:ext uri="{0D108BD9-81ED-4DB2-BD59-A6C34878D82A}">
                    <a16:rowId xmlns:a16="http://schemas.microsoft.com/office/drawing/2014/main" val="1897581158"/>
                  </a:ext>
                </a:extLst>
              </a:tr>
              <a:tr h="891504">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SMTP</a:t>
                      </a:r>
                    </a:p>
                  </a:txBody>
                  <a:tcPr/>
                </a:tc>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Sending</a:t>
                      </a:r>
                    </a:p>
                  </a:txBody>
                  <a:tcPr/>
                </a:tc>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25 (Server)</a:t>
                      </a:r>
                    </a:p>
                    <a:p>
                      <a:r>
                        <a:rPr lang="en-US" sz="2400" dirty="0">
                          <a:latin typeface="Calibri" panose="020F0502020204030204" pitchFamily="34" charset="0"/>
                          <a:ea typeface="Calibri" panose="020F0502020204030204" pitchFamily="34" charset="0"/>
                          <a:cs typeface="Calibri" panose="020F0502020204030204" pitchFamily="34" charset="0"/>
                        </a:rPr>
                        <a:t>587 (Client)</a:t>
                      </a:r>
                    </a:p>
                  </a:txBody>
                  <a:tcPr/>
                </a:tc>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Sends outgoing email</a:t>
                      </a:r>
                    </a:p>
                  </a:txBody>
                  <a:tcPr/>
                </a:tc>
                <a:extLst>
                  <a:ext uri="{0D108BD9-81ED-4DB2-BD59-A6C34878D82A}">
                    <a16:rowId xmlns:a16="http://schemas.microsoft.com/office/drawing/2014/main" val="3184205443"/>
                  </a:ext>
                </a:extLst>
              </a:tr>
              <a:tr h="891504">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POP3</a:t>
                      </a:r>
                    </a:p>
                  </a:txBody>
                  <a:tcPr/>
                </a:tc>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Receiving</a:t>
                      </a:r>
                    </a:p>
                  </a:txBody>
                  <a:tcPr/>
                </a:tc>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110 (Plain)</a:t>
                      </a:r>
                    </a:p>
                    <a:p>
                      <a:r>
                        <a:rPr lang="en-US" sz="2400" dirty="0">
                          <a:latin typeface="Calibri" panose="020F0502020204030204" pitchFamily="34" charset="0"/>
                          <a:ea typeface="Calibri" panose="020F0502020204030204" pitchFamily="34" charset="0"/>
                          <a:cs typeface="Calibri" panose="020F0502020204030204" pitchFamily="34" charset="0"/>
                        </a:rPr>
                        <a:t>995 (Secure)</a:t>
                      </a:r>
                    </a:p>
                  </a:txBody>
                  <a:tcPr/>
                </a:tc>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Downloads mail to device</a:t>
                      </a:r>
                    </a:p>
                  </a:txBody>
                  <a:tcPr/>
                </a:tc>
                <a:extLst>
                  <a:ext uri="{0D108BD9-81ED-4DB2-BD59-A6C34878D82A}">
                    <a16:rowId xmlns:a16="http://schemas.microsoft.com/office/drawing/2014/main" val="4182774695"/>
                  </a:ext>
                </a:extLst>
              </a:tr>
              <a:tr h="1683952">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IMAP</a:t>
                      </a:r>
                    </a:p>
                  </a:txBody>
                  <a:tcPr/>
                </a:tc>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Receiving</a:t>
                      </a:r>
                    </a:p>
                  </a:txBody>
                  <a:tcPr/>
                </a:tc>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143</a:t>
                      </a:r>
                    </a:p>
                  </a:txBody>
                  <a:tcPr/>
                </a:tc>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Syncs mail between server and devices</a:t>
                      </a:r>
                    </a:p>
                  </a:txBody>
                  <a:tcPr/>
                </a:tc>
                <a:extLst>
                  <a:ext uri="{0D108BD9-81ED-4DB2-BD59-A6C34878D82A}">
                    <a16:rowId xmlns:a16="http://schemas.microsoft.com/office/drawing/2014/main" val="454249999"/>
                  </a:ext>
                </a:extLst>
              </a:tr>
              <a:tr h="1287728">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IMAPS</a:t>
                      </a:r>
                    </a:p>
                  </a:txBody>
                  <a:tcPr/>
                </a:tc>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Receiving</a:t>
                      </a:r>
                    </a:p>
                  </a:txBody>
                  <a:tcPr/>
                </a:tc>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993</a:t>
                      </a:r>
                    </a:p>
                  </a:txBody>
                  <a:tcPr/>
                </a:tc>
                <a:tc>
                  <a:txBody>
                    <a:bodyPr/>
                    <a:lstStyle/>
                    <a:p>
                      <a:r>
                        <a:rPr lang="en-US" sz="2400" dirty="0">
                          <a:latin typeface="Calibri" panose="020F0502020204030204" pitchFamily="34" charset="0"/>
                          <a:ea typeface="Calibri" panose="020F0502020204030204" pitchFamily="34" charset="0"/>
                          <a:cs typeface="Calibri" panose="020F0502020204030204" pitchFamily="34" charset="0"/>
                        </a:rPr>
                        <a:t>Secure version of IMAP using encryption</a:t>
                      </a:r>
                    </a:p>
                  </a:txBody>
                  <a:tcPr/>
                </a:tc>
                <a:extLst>
                  <a:ext uri="{0D108BD9-81ED-4DB2-BD59-A6C34878D82A}">
                    <a16:rowId xmlns:a16="http://schemas.microsoft.com/office/drawing/2014/main" val="3376764492"/>
                  </a:ext>
                </a:extLst>
              </a:tr>
            </a:tbl>
          </a:graphicData>
        </a:graphic>
      </p:graphicFrame>
    </p:spTree>
    <p:extLst>
      <p:ext uri="{BB962C8B-B14F-4D97-AF65-F5344CB8AC3E}">
        <p14:creationId xmlns:p14="http://schemas.microsoft.com/office/powerpoint/2010/main" val="1917904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94B59-E2E6-3674-B838-1B9347B0AC3B}"/>
              </a:ext>
            </a:extLst>
          </p:cNvPr>
          <p:cNvSpPr txBox="1"/>
          <p:nvPr/>
        </p:nvSpPr>
        <p:spPr>
          <a:xfrm>
            <a:off x="250371" y="735955"/>
            <a:ext cx="11691257" cy="5386090"/>
          </a:xfrm>
          <a:prstGeom prst="rect">
            <a:avLst/>
          </a:prstGeom>
          <a:noFill/>
        </p:spPr>
        <p:txBody>
          <a:bodyPr wrap="square" rtlCol="0">
            <a:spAutoFit/>
          </a:bodyPr>
          <a:lstStyle/>
          <a:p>
            <a:pPr algn="ctr"/>
            <a:r>
              <a:rPr lang="en-US" sz="2800" b="1" dirty="0">
                <a:latin typeface="Calibri" panose="020F0502020204030204" pitchFamily="34" charset="0"/>
                <a:ea typeface="Calibri" panose="020F0502020204030204" pitchFamily="34" charset="0"/>
                <a:cs typeface="Calibri" panose="020F0502020204030204" pitchFamily="34" charset="0"/>
              </a:rPr>
              <a:t>Some basics of IMAP</a:t>
            </a:r>
          </a:p>
          <a:p>
            <a:pPr algn="ctr"/>
            <a:endParaRPr lang="en-US"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IMAP refers to Internet Message Access Protocol.</a:t>
            </a:r>
          </a:p>
          <a:p>
            <a:pPr marL="457200" indent="-457200">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IMAP allows us to access emails directly from mail server without downloading them permanently.</a:t>
            </a:r>
          </a:p>
          <a:p>
            <a:pPr marL="457200" indent="-457200">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IMAP keeps mail on the server, so messages stay synchronized across multiple devices</a:t>
            </a:r>
          </a:p>
          <a:p>
            <a:pPr marL="457200" indent="-457200">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It supports folders and message flags (read, unread, starred </a:t>
            </a:r>
            <a:r>
              <a:rPr lang="en-US" sz="2400" dirty="0" err="1">
                <a:latin typeface="Calibri" panose="020F0502020204030204" pitchFamily="34" charset="0"/>
                <a:ea typeface="Calibri" panose="020F0502020204030204" pitchFamily="34" charset="0"/>
                <a:cs typeface="Calibri" panose="020F0502020204030204" pitchFamily="34" charset="0"/>
              </a:rPr>
              <a:t>etc</a:t>
            </a:r>
            <a:r>
              <a:rPr lang="en-US" sz="2400" dirty="0">
                <a:latin typeface="Calibri" panose="020F0502020204030204" pitchFamily="34" charset="0"/>
                <a:ea typeface="Calibri" panose="020F0502020204030204" pitchFamily="34" charset="0"/>
                <a:cs typeface="Calibri" panose="020F0502020204030204" pitchFamily="34" charset="0"/>
              </a:rPr>
              <a:t>). The changes made on one device is reflected on all devices.</a:t>
            </a:r>
          </a:p>
          <a:p>
            <a:pPr marL="457200" indent="-457200">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Default port: 143(unencrypted), 993(secure IMAP).</a:t>
            </a:r>
          </a:p>
          <a:p>
            <a:pPr marL="457200" indent="-457200">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Example: Yahoo mail, Gmail, Outlook.</a:t>
            </a:r>
          </a:p>
          <a:p>
            <a:pPr marL="457200" indent="-457200">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IMAP differ from POP3 for the following reasons:</a:t>
            </a:r>
          </a:p>
          <a:p>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i</a:t>
            </a:r>
            <a:r>
              <a:rPr lang="en-US" sz="2400" dirty="0">
                <a:latin typeface="Calibri" panose="020F0502020204030204" pitchFamily="34" charset="0"/>
                <a:ea typeface="Calibri" panose="020F0502020204030204" pitchFamily="34" charset="0"/>
                <a:cs typeface="Calibri" panose="020F0502020204030204" pitchFamily="34" charset="0"/>
              </a:rPr>
              <a:t>) Local storage</a:t>
            </a:r>
          </a:p>
          <a:p>
            <a:r>
              <a:rPr lang="en-US" sz="2400" dirty="0">
                <a:latin typeface="Calibri" panose="020F0502020204030204" pitchFamily="34" charset="0"/>
                <a:ea typeface="Calibri" panose="020F0502020204030204" pitchFamily="34" charset="0"/>
                <a:cs typeface="Calibri" panose="020F0502020204030204" pitchFamily="34" charset="0"/>
              </a:rPr>
              <a:t>       ii) Synchronization</a:t>
            </a:r>
          </a:p>
          <a:p>
            <a:r>
              <a:rPr lang="en-US" sz="2400" dirty="0">
                <a:latin typeface="Calibri" panose="020F0502020204030204" pitchFamily="34" charset="0"/>
                <a:ea typeface="Calibri" panose="020F0502020204030204" pitchFamily="34" charset="0"/>
                <a:cs typeface="Calibri" panose="020F0502020204030204" pitchFamily="34" charset="0"/>
              </a:rPr>
              <a:t>       iii) Folder structure</a:t>
            </a:r>
          </a:p>
        </p:txBody>
      </p:sp>
    </p:spTree>
    <p:extLst>
      <p:ext uri="{BB962C8B-B14F-4D97-AF65-F5344CB8AC3E}">
        <p14:creationId xmlns:p14="http://schemas.microsoft.com/office/powerpoint/2010/main" val="3342711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94F93C-162E-7B14-1137-0BE0595594C1}"/>
              </a:ext>
            </a:extLst>
          </p:cNvPr>
          <p:cNvSpPr txBox="1"/>
          <p:nvPr/>
        </p:nvSpPr>
        <p:spPr>
          <a:xfrm>
            <a:off x="304800" y="694292"/>
            <a:ext cx="11582400" cy="5078313"/>
          </a:xfrm>
          <a:prstGeom prst="rect">
            <a:avLst/>
          </a:prstGeom>
          <a:noFill/>
        </p:spPr>
        <p:txBody>
          <a:bodyPr wrap="square" rtlCol="0">
            <a:spAutoFit/>
          </a:bodyPr>
          <a:lstStyle/>
          <a:p>
            <a:pPr algn="ctr"/>
            <a:r>
              <a:rPr lang="en-US" sz="2800" b="1" dirty="0">
                <a:latin typeface="Calibri" panose="020F0502020204030204" pitchFamily="34" charset="0"/>
                <a:ea typeface="Calibri" panose="020F0502020204030204" pitchFamily="34" charset="0"/>
                <a:cs typeface="Calibri" panose="020F0502020204030204" pitchFamily="34" charset="0"/>
              </a:rPr>
              <a:t>Introduction to IMAPS</a:t>
            </a:r>
          </a:p>
          <a:p>
            <a:pPr algn="ctr"/>
            <a:endParaRPr lang="en-US" sz="32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ü"/>
            </a:pPr>
            <a:r>
              <a:rPr lang="en-US" sz="2400" dirty="0">
                <a:latin typeface="Calibri" panose="020F0502020204030204" pitchFamily="34" charset="0"/>
                <a:ea typeface="Calibri" panose="020F0502020204030204" pitchFamily="34" charset="0"/>
                <a:cs typeface="Calibri" panose="020F0502020204030204" pitchFamily="34" charset="0"/>
              </a:rPr>
              <a:t>Refers to Internet Message Access Protocol Secure.</a:t>
            </a:r>
          </a:p>
          <a:p>
            <a:pPr marL="457200" indent="-457200">
              <a:buFont typeface="Wingdings" panose="05000000000000000000" pitchFamily="2" charset="2"/>
              <a:buChar char="ü"/>
            </a:pPr>
            <a:r>
              <a:rPr lang="en-US" sz="2400" dirty="0">
                <a:latin typeface="Calibri" panose="020F0502020204030204" pitchFamily="34" charset="0"/>
                <a:ea typeface="Calibri" panose="020F0502020204030204" pitchFamily="34" charset="0"/>
                <a:cs typeface="Calibri" panose="020F0502020204030204" pitchFamily="34" charset="0"/>
              </a:rPr>
              <a:t>Basis: IMAP over SSL(Secure Sockets Layer)/TLS(Transport Layer Security).</a:t>
            </a:r>
          </a:p>
          <a:p>
            <a:pPr marL="457200" indent="-457200">
              <a:buFont typeface="Wingdings" panose="05000000000000000000" pitchFamily="2" charset="2"/>
              <a:buChar char="ü"/>
            </a:pPr>
            <a:r>
              <a:rPr lang="en-US" sz="2400" dirty="0">
                <a:latin typeface="Calibri" panose="020F0502020204030204" pitchFamily="34" charset="0"/>
                <a:ea typeface="Calibri" panose="020F0502020204030204" pitchFamily="34" charset="0"/>
                <a:cs typeface="Calibri" panose="020F0502020204030204" pitchFamily="34" charset="0"/>
              </a:rPr>
              <a:t>Function: Access email securely from the mail server.</a:t>
            </a:r>
          </a:p>
          <a:p>
            <a:pPr marL="457200" indent="-457200">
              <a:buFont typeface="Wingdings" panose="05000000000000000000" pitchFamily="2" charset="2"/>
              <a:buChar char="ü"/>
            </a:pPr>
            <a:r>
              <a:rPr lang="en-US" sz="2400" dirty="0">
                <a:latin typeface="Calibri" panose="020F0502020204030204" pitchFamily="34" charset="0"/>
                <a:ea typeface="Calibri" panose="020F0502020204030204" pitchFamily="34" charset="0"/>
                <a:cs typeface="Calibri" panose="020F0502020204030204" pitchFamily="34" charset="0"/>
              </a:rPr>
              <a:t>Security: Encrypts all communication between client and server.</a:t>
            </a:r>
          </a:p>
          <a:p>
            <a:pPr marL="457200" indent="-457200">
              <a:buFont typeface="Wingdings" panose="05000000000000000000" pitchFamily="2" charset="2"/>
              <a:buChar char="ü"/>
            </a:pPr>
            <a:r>
              <a:rPr lang="en-US" sz="2400" dirty="0">
                <a:latin typeface="Calibri" panose="020F0502020204030204" pitchFamily="34" charset="0"/>
                <a:ea typeface="Calibri" panose="020F0502020204030204" pitchFamily="34" charset="0"/>
                <a:cs typeface="Calibri" panose="020F0502020204030204" pitchFamily="34" charset="0"/>
              </a:rPr>
              <a:t>Protection: Keeps usernames, passwords and emails safe from hackers.</a:t>
            </a:r>
          </a:p>
          <a:p>
            <a:pPr marL="457200" indent="-457200">
              <a:buFont typeface="Wingdings" panose="05000000000000000000" pitchFamily="2" charset="2"/>
              <a:buChar char="ü"/>
            </a:pPr>
            <a:r>
              <a:rPr lang="en-US" sz="2400" dirty="0">
                <a:latin typeface="Calibri" panose="020F0502020204030204" pitchFamily="34" charset="0"/>
                <a:ea typeface="Calibri" panose="020F0502020204030204" pitchFamily="34" charset="0"/>
                <a:cs typeface="Calibri" panose="020F0502020204030204" pitchFamily="34" charset="0"/>
              </a:rPr>
              <a:t>Storage: Emails remain on the server and sync across devices.</a:t>
            </a:r>
          </a:p>
          <a:p>
            <a:pPr marL="457200" indent="-457200">
              <a:buFont typeface="Wingdings" panose="05000000000000000000" pitchFamily="2" charset="2"/>
              <a:buChar char="ü"/>
            </a:pPr>
            <a:r>
              <a:rPr lang="en-US" sz="2400" dirty="0">
                <a:latin typeface="Calibri" panose="020F0502020204030204" pitchFamily="34" charset="0"/>
                <a:ea typeface="Calibri" panose="020F0502020204030204" pitchFamily="34" charset="0"/>
                <a:cs typeface="Calibri" panose="020F0502020204030204" pitchFamily="34" charset="0"/>
              </a:rPr>
              <a:t>Port: Uses default port 993(secure).</a:t>
            </a:r>
          </a:p>
          <a:p>
            <a:pPr marL="457200" indent="-457200">
              <a:buFont typeface="Wingdings" panose="05000000000000000000" pitchFamily="2" charset="2"/>
              <a:buChar char="ü"/>
            </a:pPr>
            <a:r>
              <a:rPr lang="en-US" sz="2400" dirty="0">
                <a:latin typeface="Calibri" panose="020F0502020204030204" pitchFamily="34" charset="0"/>
                <a:ea typeface="Calibri" panose="020F0502020204030204" pitchFamily="34" charset="0"/>
                <a:cs typeface="Calibri" panose="020F0502020204030204" pitchFamily="34" charset="0"/>
              </a:rPr>
              <a:t>Example: Yahoo, </a:t>
            </a:r>
            <a:r>
              <a:rPr lang="en-US" sz="2400" dirty="0" err="1">
                <a:latin typeface="Calibri" panose="020F0502020204030204" pitchFamily="34" charset="0"/>
                <a:ea typeface="Calibri" panose="020F0502020204030204" pitchFamily="34" charset="0"/>
                <a:cs typeface="Calibri" panose="020F0502020204030204" pitchFamily="34" charset="0"/>
              </a:rPr>
              <a:t>gmail</a:t>
            </a:r>
            <a:r>
              <a:rPr lang="en-US" sz="2400" dirty="0">
                <a:latin typeface="Calibri" panose="020F0502020204030204" pitchFamily="34" charset="0"/>
                <a:ea typeface="Calibri" panose="020F0502020204030204" pitchFamily="34" charset="0"/>
                <a:cs typeface="Calibri" panose="020F0502020204030204" pitchFamily="34" charset="0"/>
              </a:rPr>
              <a:t>, , </a:t>
            </a:r>
            <a:r>
              <a:rPr lang="en-US" sz="2400" dirty="0" err="1">
                <a:latin typeface="Calibri" panose="020F0502020204030204" pitchFamily="34" charset="0"/>
                <a:ea typeface="Calibri" panose="020F0502020204030204" pitchFamily="34" charset="0"/>
                <a:cs typeface="Calibri" panose="020F0502020204030204" pitchFamily="34" charset="0"/>
              </a:rPr>
              <a:t>microsoft</a:t>
            </a:r>
            <a:r>
              <a:rPr lang="en-US" sz="2400" dirty="0">
                <a:latin typeface="Calibri" panose="020F0502020204030204" pitchFamily="34" charset="0"/>
                <a:ea typeface="Calibri" panose="020F0502020204030204" pitchFamily="34" charset="0"/>
                <a:cs typeface="Calibri" panose="020F0502020204030204" pitchFamily="34" charset="0"/>
              </a:rPr>
              <a:t> outlook</a:t>
            </a:r>
          </a:p>
          <a:p>
            <a:pPr marL="457200" indent="-457200">
              <a:buFont typeface="Wingdings" panose="05000000000000000000" pitchFamily="2" charset="2"/>
              <a:buChar char="ü"/>
            </a:pPr>
            <a:r>
              <a:rPr lang="en-US" sz="2400" dirty="0">
                <a:latin typeface="Calibri" panose="020F0502020204030204" pitchFamily="34" charset="0"/>
                <a:ea typeface="Calibri" panose="020F0502020204030204" pitchFamily="34" charset="0"/>
                <a:cs typeface="Calibri" panose="020F0502020204030204" pitchFamily="34" charset="0"/>
              </a:rPr>
              <a:t>Use case: Commonly used in professional and corporate environments for secure email handling.</a:t>
            </a:r>
          </a:p>
          <a:p>
            <a:pPr marL="457200" indent="-457200">
              <a:buFont typeface="Wingdings" panose="05000000000000000000" pitchFamily="2" charset="2"/>
              <a:buChar char="ü"/>
            </a:pPr>
            <a:r>
              <a:rPr lang="en-US" sz="2400" dirty="0">
                <a:latin typeface="Calibri" panose="020F0502020204030204" pitchFamily="34" charset="0"/>
                <a:ea typeface="Calibri" panose="020F0502020204030204" pitchFamily="34" charset="0"/>
                <a:cs typeface="Calibri" panose="020F0502020204030204" pitchFamily="34" charset="0"/>
              </a:rPr>
              <a:t>Developed by: Internet Engineering Task Force (IETF) as part of standard email protocols.</a:t>
            </a:r>
          </a:p>
        </p:txBody>
      </p:sp>
    </p:spTree>
    <p:extLst>
      <p:ext uri="{BB962C8B-B14F-4D97-AF65-F5344CB8AC3E}">
        <p14:creationId xmlns:p14="http://schemas.microsoft.com/office/powerpoint/2010/main" val="1295912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575286-79F8-5382-0E16-E86735275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7657" y="371929"/>
            <a:ext cx="7777842" cy="5185228"/>
          </a:xfrm>
          <a:prstGeom prst="rect">
            <a:avLst/>
          </a:prstGeom>
        </p:spPr>
      </p:pic>
      <p:sp>
        <p:nvSpPr>
          <p:cNvPr id="2" name="TextBox 1">
            <a:extLst>
              <a:ext uri="{FF2B5EF4-FFF2-40B4-BE49-F238E27FC236}">
                <a16:creationId xmlns:a16="http://schemas.microsoft.com/office/drawing/2014/main" id="{F912DA98-8D2A-D0F5-5A17-A63BA9F1CE4F}"/>
              </a:ext>
            </a:extLst>
          </p:cNvPr>
          <p:cNvSpPr txBox="1"/>
          <p:nvPr/>
        </p:nvSpPr>
        <p:spPr>
          <a:xfrm>
            <a:off x="2198912" y="5856513"/>
            <a:ext cx="7418615" cy="523220"/>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Fig: Secure Email Retrieval using IMAPS Protocol</a:t>
            </a:r>
          </a:p>
        </p:txBody>
      </p:sp>
    </p:spTree>
    <p:extLst>
      <p:ext uri="{BB962C8B-B14F-4D97-AF65-F5344CB8AC3E}">
        <p14:creationId xmlns:p14="http://schemas.microsoft.com/office/powerpoint/2010/main" val="407571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9C8F19-4C1F-B7BE-A768-DA9D4E19C600}"/>
              </a:ext>
            </a:extLst>
          </p:cNvPr>
          <p:cNvSpPr txBox="1"/>
          <p:nvPr/>
        </p:nvSpPr>
        <p:spPr>
          <a:xfrm>
            <a:off x="255814" y="999483"/>
            <a:ext cx="11854543" cy="4278094"/>
          </a:xfrm>
          <a:prstGeom prst="rect">
            <a:avLst/>
          </a:prstGeom>
          <a:noFill/>
        </p:spPr>
        <p:txBody>
          <a:bodyPr wrap="square" rtlCol="0">
            <a:spAutoFit/>
          </a:bodyPr>
          <a:lstStyle/>
          <a:p>
            <a:pPr algn="ctr"/>
            <a:r>
              <a:rPr lang="en-US" sz="2800" b="1" dirty="0"/>
              <a:t>Working procedure of IMAPS:</a:t>
            </a:r>
          </a:p>
          <a:p>
            <a:pPr algn="ctr"/>
            <a:endParaRPr lang="en-US" sz="2800" b="1" dirty="0"/>
          </a:p>
          <a:p>
            <a:pPr marL="457200" indent="-4572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The client (user’s device or email app) connects to the mail server using the IMAPS protocol.</a:t>
            </a:r>
          </a:p>
          <a:p>
            <a:pPr marL="457200" indent="-4572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The connection is made through Port 993, which is the default secure port for IMAPS.</a:t>
            </a:r>
          </a:p>
          <a:p>
            <a:pPr marL="457200" indent="-4572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All data transferred between the client and server is encrypted using SSL/TLS.</a:t>
            </a:r>
          </a:p>
          <a:p>
            <a:pPr marL="457200" indent="-4572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The encryption ensures that emails, usernames and passwords remain protected from interception.</a:t>
            </a:r>
          </a:p>
          <a:p>
            <a:pPr marL="457200" indent="-4572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The mail server stores all email message, allowing access from any device.</a:t>
            </a:r>
          </a:p>
          <a:p>
            <a:pPr marL="457200" indent="-4572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The client can read, delete, or organize emails directly on the server.</a:t>
            </a:r>
          </a:p>
          <a:p>
            <a:pPr marL="457200" indent="-4572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All actions are synchronized across devices, providing secure and consistent email access.</a:t>
            </a:r>
          </a:p>
        </p:txBody>
      </p:sp>
    </p:spTree>
    <p:extLst>
      <p:ext uri="{BB962C8B-B14F-4D97-AF65-F5344CB8AC3E}">
        <p14:creationId xmlns:p14="http://schemas.microsoft.com/office/powerpoint/2010/main" val="3685162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0DD5DC-BE3C-A003-F576-846D8A2058A0}"/>
              </a:ext>
            </a:extLst>
          </p:cNvPr>
          <p:cNvSpPr txBox="1"/>
          <p:nvPr/>
        </p:nvSpPr>
        <p:spPr>
          <a:xfrm>
            <a:off x="620485" y="478971"/>
            <a:ext cx="10951029" cy="523220"/>
          </a:xfrm>
          <a:prstGeom prst="rect">
            <a:avLst/>
          </a:prstGeom>
          <a:noFill/>
        </p:spPr>
        <p:txBody>
          <a:bodyPr wrap="square" rtlCol="0">
            <a:spAutoFit/>
          </a:bodyPr>
          <a:lstStyle/>
          <a:p>
            <a:pPr algn="ctr"/>
            <a:r>
              <a:rPr lang="en-US" sz="2800" b="1" dirty="0">
                <a:latin typeface="Calibri" panose="020F0502020204030204" pitchFamily="34" charset="0"/>
                <a:ea typeface="Calibri" panose="020F0502020204030204" pitchFamily="34" charset="0"/>
                <a:cs typeface="Calibri" panose="020F0502020204030204" pitchFamily="34" charset="0"/>
              </a:rPr>
              <a:t>TLS/SSL mechanism</a:t>
            </a:r>
          </a:p>
        </p:txBody>
      </p:sp>
      <p:pic>
        <p:nvPicPr>
          <p:cNvPr id="1026" name="Picture 2">
            <a:extLst>
              <a:ext uri="{FF2B5EF4-FFF2-40B4-BE49-F238E27FC236}">
                <a16:creationId xmlns:a16="http://schemas.microsoft.com/office/drawing/2014/main" id="{4A114AD3-837E-2578-49EC-C4AC70604E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142" y="1260020"/>
            <a:ext cx="7522030" cy="5293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104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629</TotalTime>
  <Words>941</Words>
  <Application>Microsoft Office PowerPoint</Application>
  <PresentationFormat>Widescreen</PresentationFormat>
  <Paragraphs>166</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Bookman Old Style</vt:lpstr>
      <vt:lpstr>Calibri</vt:lpstr>
      <vt:lpstr>Rockwell</vt:lpstr>
      <vt:lpstr>Wingdings</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Atif Rahman</dc:creator>
  <cp:lastModifiedBy>Atif Rahman</cp:lastModifiedBy>
  <cp:revision>12</cp:revision>
  <dcterms:created xsi:type="dcterms:W3CDTF">2025-10-13T12:42:30Z</dcterms:created>
  <dcterms:modified xsi:type="dcterms:W3CDTF">2025-10-22T15:45:32Z</dcterms:modified>
</cp:coreProperties>
</file>