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305" r:id="rId6"/>
    <p:sldId id="273" r:id="rId7"/>
    <p:sldId id="274" r:id="rId8"/>
    <p:sldId id="306" r:id="rId9"/>
    <p:sldId id="307" r:id="rId10"/>
    <p:sldId id="308" r:id="rId11"/>
    <p:sldId id="309" r:id="rId12"/>
    <p:sldId id="310" r:id="rId13"/>
    <p:sldId id="311" r:id="rId14"/>
    <p:sldId id="312" r:id="rId15"/>
    <p:sldId id="317" r:id="rId16"/>
    <p:sldId id="313" r:id="rId17"/>
    <p:sldId id="314" r:id="rId18"/>
    <p:sldId id="315" r:id="rId19"/>
    <p:sldId id="316" r:id="rId20"/>
    <p:sldId id="319" r:id="rId21"/>
    <p:sldId id="318" r:id="rId22"/>
    <p:sldId id="320" r:id="rId23"/>
    <p:sldId id="321" r:id="rId24"/>
    <p:sldId id="275" r:id="rId25"/>
    <p:sldId id="322" r:id="rId26"/>
    <p:sldId id="323" r:id="rId27"/>
    <p:sldId id="324" r:id="rId28"/>
    <p:sldId id="325" r:id="rId29"/>
    <p:sldId id="326" r:id="rId30"/>
    <p:sldId id="276" r:id="rId31"/>
    <p:sldId id="327" r:id="rId32"/>
    <p:sldId id="328" r:id="rId33"/>
    <p:sldId id="329" r:id="rId34"/>
    <p:sldId id="277" r:id="rId35"/>
    <p:sldId id="330" r:id="rId36"/>
    <p:sldId id="278" r:id="rId37"/>
    <p:sldId id="279" r:id="rId38"/>
    <p:sldId id="280" r:id="rId39"/>
    <p:sldId id="281" r:id="rId40"/>
    <p:sldId id="282" r:id="rId41"/>
    <p:sldId id="283" r:id="rId42"/>
    <p:sldId id="284" r:id="rId43"/>
    <p:sldId id="285" r:id="rId44"/>
    <p:sldId id="331" r:id="rId45"/>
    <p:sldId id="286" r:id="rId46"/>
    <p:sldId id="287" r:id="rId47"/>
    <p:sldId id="291" r:id="rId48"/>
    <p:sldId id="288" r:id="rId49"/>
    <p:sldId id="289" r:id="rId50"/>
    <p:sldId id="290" r:id="rId51"/>
    <p:sldId id="292" r:id="rId52"/>
    <p:sldId id="293" r:id="rId53"/>
    <p:sldId id="294" r:id="rId54"/>
    <p:sldId id="295" r:id="rId55"/>
    <p:sldId id="29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11" name="Rectangle 10"/>
          <p:cNvSpPr/>
          <p:nvPr userDrawn="1"/>
        </p:nvSpPr>
        <p:spPr>
          <a:xfrm>
            <a:off x="0" y="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u="sng"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Ch#5: Deep learning for computer vision</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maps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Convolutions operate over 3D tensors, called feature maps, with two spatial axes (height and width) as well as a depth axis (also called the channels axis).</a:t>
            </a:r>
          </a:p>
          <a:p>
            <a:r>
              <a:rPr lang="en-US" dirty="0" smtClean="0"/>
              <a:t>The convolution operation extracts patches from its input feature map and applies the same transformation to all of these patches, producing an output feature map. </a:t>
            </a:r>
          </a:p>
          <a:p>
            <a:r>
              <a:rPr lang="en-US" dirty="0" smtClean="0"/>
              <a:t>This output feature map is still a 3D tensor: it has a width and a height. </a:t>
            </a:r>
          </a:p>
          <a:p>
            <a:r>
              <a:rPr lang="en-US" dirty="0" smtClean="0"/>
              <a:t>Its depth can be arbitrary, because the output depth is a parameter of the layer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Filters encode specific aspects of the input data: at a high level, a single filter could encode the concept “presence of a face in the input,” for instance.</a:t>
            </a:r>
          </a:p>
          <a:p>
            <a:r>
              <a:rPr lang="en-US" dirty="0" smtClean="0"/>
              <a:t>In the MNIST example, the first convolution layer takes a feature map of size (28, 28, 1) and outputs a feature map of size (26, 26, 32): it computes 32 filters over its input. </a:t>
            </a:r>
          </a:p>
          <a:p>
            <a:r>
              <a:rPr lang="en-US" dirty="0" smtClean="0"/>
              <a:t>Each of these 32 output channels contains a 26 × 26 grid of values, which is a response map of the filter over the input, indicating the response of that filter pattern at different locations in the input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2400" y="1752600"/>
            <a:ext cx="8860194" cy="3429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Convolutions are defined by two key parameters: </a:t>
            </a:r>
          </a:p>
          <a:p>
            <a:pPr lvl="1"/>
            <a:r>
              <a:rPr lang="en-US" dirty="0" smtClean="0"/>
              <a:t>Size of the patches extracted from the inputs—These are typically 3 × 3 or 5 × 5. In the example, they were 3 × 3, which is a common choice. </a:t>
            </a:r>
          </a:p>
          <a:p>
            <a:pPr lvl="1"/>
            <a:r>
              <a:rPr lang="en-US" dirty="0" smtClean="0"/>
              <a:t>Depth of the output feature map—The number of filters computed by the convolution. The example started with a depth of 32 and ended with a depth of 64.</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convolution works by sliding these windows of size 3 × 3 or 5 × 5 over the 3D input feature map, stopping at every possible location, and extracting the 3D patch of surrounding features (shape (</a:t>
            </a:r>
            <a:r>
              <a:rPr lang="en-US" dirty="0" err="1" smtClean="0"/>
              <a:t>window_height</a:t>
            </a:r>
            <a:r>
              <a:rPr lang="en-US" dirty="0" smtClean="0"/>
              <a:t>, </a:t>
            </a:r>
            <a:r>
              <a:rPr lang="en-US" dirty="0" err="1" smtClean="0"/>
              <a:t>window_width</a:t>
            </a:r>
            <a:r>
              <a:rPr lang="en-US" dirty="0" smtClean="0"/>
              <a:t>, </a:t>
            </a:r>
            <a:r>
              <a:rPr lang="en-US" dirty="0" err="1" smtClean="0"/>
              <a:t>input_depth</a:t>
            </a:r>
            <a:r>
              <a:rPr lang="en-US" dirty="0" smtClean="0"/>
              <a:t>)). </a:t>
            </a:r>
          </a:p>
          <a:p>
            <a:r>
              <a:rPr lang="en-US" dirty="0" smtClean="0"/>
              <a:t>Each such 3D patch is then transformed (via a tensor product with the same learned weight matrix, called the convolution kernel) into a 1D vector of shape (</a:t>
            </a:r>
            <a:r>
              <a:rPr lang="en-US" dirty="0" err="1" smtClean="0"/>
              <a:t>output_depth</a:t>
            </a:r>
            <a:r>
              <a:rPr lang="en-US" dirty="0" smtClean="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convolution_schematic.gif"/>
          <p:cNvPicPr>
            <a:picLocks noGrp="1" noChangeAspect="1"/>
          </p:cNvPicPr>
          <p:nvPr>
            <p:ph idx="1"/>
          </p:nvPr>
        </p:nvPicPr>
        <p:blipFill>
          <a:blip r:embed="rId2"/>
          <a:stretch>
            <a:fillRect/>
          </a:stretch>
        </p:blipFill>
        <p:spPr>
          <a:xfrm>
            <a:off x="0" y="609600"/>
            <a:ext cx="9144000" cy="55626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All of these vectors are then spatially reassembled into a 3D output map of shape (height, width, </a:t>
            </a:r>
            <a:r>
              <a:rPr lang="en-US" dirty="0" err="1" smtClean="0"/>
              <a:t>output_depth</a:t>
            </a:r>
            <a:r>
              <a:rPr lang="en-US" dirty="0" smtClean="0"/>
              <a:t>). </a:t>
            </a:r>
          </a:p>
          <a:p>
            <a:r>
              <a:rPr lang="en-US" dirty="0" smtClean="0"/>
              <a:t>Every spatial location in the output feature map corresponds to the same location in the input feature map (for example, the lower-right corner of the output contains information about the lower-right corner of the input).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747838" y="395288"/>
            <a:ext cx="5803498" cy="623411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Note that the output width and height may differ from the input width and height. They may differ for two reasons: </a:t>
            </a:r>
          </a:p>
          <a:p>
            <a:pPr lvl="1"/>
            <a:r>
              <a:rPr lang="en-US" dirty="0" smtClean="0"/>
              <a:t>Border effects, which can be countered by padding the input feature map </a:t>
            </a:r>
          </a:p>
          <a:p>
            <a:pPr lvl="1"/>
            <a:r>
              <a:rPr lang="en-US" dirty="0" smtClean="0"/>
              <a:t>The use of strides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3" name="Content Placeholder 2"/>
          <p:cNvSpPr>
            <a:spLocks noGrp="1"/>
          </p:cNvSpPr>
          <p:nvPr>
            <p:ph idx="1"/>
          </p:nvPr>
        </p:nvSpPr>
        <p:spPr/>
        <p:txBody>
          <a:bodyPr/>
          <a:lstStyle/>
          <a:p>
            <a:r>
              <a:rPr lang="en-US" dirty="0" smtClean="0"/>
              <a:t>In Conv2D layers, padding is configurable via the padding argument, which takes two values: "valid", which means no padding (only valid window locations will be used); and "same", which means “pad in such a way as to have an output with the same width and height as the input.” </a:t>
            </a:r>
          </a:p>
          <a:p>
            <a:r>
              <a:rPr lang="en-US" dirty="0" smtClean="0"/>
              <a:t>The padding argument defaults to "valid".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Convolutional neural networks, also known as </a:t>
            </a:r>
            <a:r>
              <a:rPr lang="en-US" dirty="0" err="1" smtClean="0"/>
              <a:t>Convnets</a:t>
            </a:r>
            <a:r>
              <a:rPr lang="en-US" dirty="0" smtClean="0"/>
              <a:t>, is a type of deep-learning model almost universally used in computer vision applications</a:t>
            </a:r>
          </a:p>
          <a:p>
            <a:r>
              <a:rPr lang="en-US" dirty="0" smtClean="0"/>
              <a:t>Image classification is the task of classifying a whole image as a single label</a:t>
            </a:r>
          </a:p>
          <a:p>
            <a:r>
              <a:rPr lang="en-US" dirty="0" smtClean="0"/>
              <a:t>For example, an image classification task could label an image as a dog or a cat, given an image is either a dog or a cat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pooling</a:t>
            </a:r>
            <a:endParaRPr lang="en-US" dirty="0"/>
          </a:p>
        </p:txBody>
      </p:sp>
      <p:sp>
        <p:nvSpPr>
          <p:cNvPr id="3" name="Content Placeholder 2"/>
          <p:cNvSpPr>
            <a:spLocks noGrp="1"/>
          </p:cNvSpPr>
          <p:nvPr>
            <p:ph idx="1"/>
          </p:nvPr>
        </p:nvSpPr>
        <p:spPr/>
        <p:txBody>
          <a:bodyPr/>
          <a:lstStyle/>
          <a:p>
            <a:r>
              <a:rPr lang="en-US" dirty="0" smtClean="0"/>
              <a:t>Max pooling consists of extracting windows from the input feature maps and outputting the max value of each channel. </a:t>
            </a:r>
          </a:p>
          <a:p>
            <a:r>
              <a:rPr lang="en-US" dirty="0" smtClean="0"/>
              <a:t>It’s conceptually similar to convolution, except that instead of transforming local patches via a learned linear transformation (the convolution kernel), they’re transformed via a hardcoded max tensor operation.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548422" y="357188"/>
            <a:ext cx="7985682" cy="634841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problem?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isn’t conducive to learning a spatial hierarchy of features. The 3 × 3 windows in the third layer will only contain information coming from 7 × 7 windows in the initial input. </a:t>
            </a:r>
          </a:p>
          <a:p>
            <a:r>
              <a:rPr lang="en-US" dirty="0" smtClean="0"/>
              <a:t>The high-level patterns learned by the </a:t>
            </a:r>
            <a:r>
              <a:rPr lang="en-US" dirty="0" err="1" smtClean="0"/>
              <a:t>convnet</a:t>
            </a:r>
            <a:r>
              <a:rPr lang="en-US" dirty="0" smtClean="0"/>
              <a:t> will still be very small with regard to the initial input, which may not be enough to learn to classify digits (try recognizing a digit by only looking at it through windows that are 7 × 7 pixels!).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We need the features from the last convolution layer to contain information about the totality of the input. </a:t>
            </a:r>
          </a:p>
          <a:p>
            <a:r>
              <a:rPr lang="en-US" dirty="0" smtClean="0"/>
              <a:t>The final feature map has 22 × 22 × 64 = 30,976 total coefficients per sample. This is huge. If you were to flatten it to stick a Dense layer of size 512 on top, that layer would have 15.8 million parameters. This is far too large for such a small model and would result in intense </a:t>
            </a:r>
            <a:r>
              <a:rPr lang="en-US" dirty="0" err="1" smtClean="0"/>
              <a:t>overfitting</a:t>
            </a:r>
            <a:r>
              <a:rPr lang="en-US"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smtClean="0"/>
              <a:t>Why Max pooling?</a:t>
            </a:r>
            <a:endParaRPr lang="en-US" dirty="0"/>
          </a:p>
        </p:txBody>
      </p:sp>
      <p:sp>
        <p:nvSpPr>
          <p:cNvPr id="3" name="Content Placeholder 2"/>
          <p:cNvSpPr>
            <a:spLocks noGrp="1"/>
          </p:cNvSpPr>
          <p:nvPr>
            <p:ph idx="1"/>
          </p:nvPr>
        </p:nvSpPr>
        <p:spPr/>
        <p:txBody>
          <a:bodyPr/>
          <a:lstStyle/>
          <a:p>
            <a:r>
              <a:rPr lang="en-US" dirty="0" smtClean="0"/>
              <a:t>The reason to use </a:t>
            </a:r>
            <a:r>
              <a:rPr lang="en-US" dirty="0" err="1" smtClean="0"/>
              <a:t>downsampling</a:t>
            </a:r>
            <a:r>
              <a:rPr lang="en-US" dirty="0" smtClean="0"/>
              <a:t>:</a:t>
            </a:r>
          </a:p>
          <a:p>
            <a:pPr lvl="1"/>
            <a:r>
              <a:rPr lang="en-US" dirty="0" smtClean="0"/>
              <a:t> is to reduce the number of feature-map coefficients to process, </a:t>
            </a:r>
          </a:p>
          <a:p>
            <a:pPr lvl="1"/>
            <a:r>
              <a:rPr lang="en-US" dirty="0" smtClean="0"/>
              <a:t>as well as to induce spatial-filter hierarchies by making successive convolution layers look at increasingly large windows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Training a </a:t>
            </a:r>
            <a:r>
              <a:rPr lang="en-US" dirty="0" err="1" smtClean="0"/>
              <a:t>convnet</a:t>
            </a:r>
            <a:r>
              <a:rPr lang="en-US" dirty="0" smtClean="0"/>
              <a:t> from scratch on a small dataset</a:t>
            </a:r>
            <a:endParaRPr lang="en-US" dirty="0"/>
          </a:p>
        </p:txBody>
      </p:sp>
      <p:sp>
        <p:nvSpPr>
          <p:cNvPr id="3" name="Content Placeholder 2"/>
          <p:cNvSpPr>
            <a:spLocks noGrp="1"/>
          </p:cNvSpPr>
          <p:nvPr>
            <p:ph idx="1"/>
          </p:nvPr>
        </p:nvSpPr>
        <p:spPr/>
        <p:txBody>
          <a:bodyPr/>
          <a:lstStyle/>
          <a:p>
            <a:r>
              <a:rPr lang="en-US" dirty="0" smtClean="0"/>
              <a:t>Having to train an image-classification model using very little data is a common situation, which you’ll likely encounter in practice if you ever do computer vision in a professional context.</a:t>
            </a:r>
          </a:p>
          <a:p>
            <a:r>
              <a:rPr lang="en-US" dirty="0" smtClean="0"/>
              <a:t>We’ll focus on classifying images as dogs or cats, in a dataset containing 4,000 pictures of cats and dogs (2,000 cats, 2,000 dogs).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You’ll start by naively training a small </a:t>
            </a:r>
            <a:r>
              <a:rPr lang="en-US" dirty="0" err="1" smtClean="0"/>
              <a:t>convnet</a:t>
            </a:r>
            <a:r>
              <a:rPr lang="en-US" dirty="0" smtClean="0"/>
              <a:t> on the 2,000 training samples, without any regularization, to set a baseline for what can be achieved</a:t>
            </a:r>
          </a:p>
          <a:p>
            <a:r>
              <a:rPr lang="en-US" dirty="0" smtClean="0"/>
              <a:t>Then we’ll introduce data augmentation, a powerful technique for mitigating </a:t>
            </a:r>
            <a:r>
              <a:rPr lang="en-US" dirty="0" err="1" smtClean="0"/>
              <a:t>overfitting</a:t>
            </a:r>
            <a:r>
              <a:rPr lang="en-US" dirty="0" smtClean="0"/>
              <a:t> in computer vision.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We’ll review two more essential techniques for applying deep learning to small datasets: </a:t>
            </a:r>
          </a:p>
          <a:p>
            <a:pPr lvl="1"/>
            <a:r>
              <a:rPr lang="en-US" dirty="0" smtClean="0"/>
              <a:t>feature extraction with a </a:t>
            </a:r>
            <a:r>
              <a:rPr lang="en-US" dirty="0" err="1" smtClean="0"/>
              <a:t>pretrained</a:t>
            </a:r>
            <a:r>
              <a:rPr lang="en-US" dirty="0" smtClean="0"/>
              <a:t> network (which will get you to an accuracy of 90% to 96%) </a:t>
            </a:r>
          </a:p>
          <a:p>
            <a:pPr lvl="1"/>
            <a:r>
              <a:rPr lang="en-US" dirty="0" smtClean="0"/>
              <a:t>and fine-tuning a </a:t>
            </a:r>
            <a:r>
              <a:rPr lang="en-US" dirty="0" err="1" smtClean="0"/>
              <a:t>pretrained</a:t>
            </a:r>
            <a:r>
              <a:rPr lang="en-US" dirty="0" smtClean="0"/>
              <a:t> network (this will get you to a final accuracy of 97%)</a:t>
            </a:r>
          </a:p>
          <a:p>
            <a:r>
              <a:rPr lang="en-US" dirty="0" smtClean="0"/>
              <a:t>Download the dataset from www.kaggle .com/c/dogs-</a:t>
            </a:r>
            <a:r>
              <a:rPr lang="en-US" dirty="0" err="1" smtClean="0"/>
              <a:t>vs</a:t>
            </a:r>
            <a:r>
              <a:rPr lang="en-US" dirty="0" smtClean="0"/>
              <a:t>-cats/data</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55791" y="457200"/>
            <a:ext cx="8835809" cy="51054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52400" y="533400"/>
            <a:ext cx="8288503" cy="2286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ConvNet</a:t>
            </a:r>
            <a:r>
              <a:rPr lang="en-US" dirty="0" smtClean="0"/>
              <a:t> in </a:t>
            </a:r>
            <a:r>
              <a:rPr lang="en-US" dirty="0" err="1" smtClean="0"/>
              <a:t>Keras</a:t>
            </a:r>
            <a:endParaRPr lang="en-US" dirty="0"/>
          </a:p>
        </p:txBody>
      </p:sp>
      <p:sp>
        <p:nvSpPr>
          <p:cNvPr id="3" name="Content Placeholder 2"/>
          <p:cNvSpPr>
            <a:spLocks noGrp="1"/>
          </p:cNvSpPr>
          <p:nvPr>
            <p:ph idx="1"/>
          </p:nvPr>
        </p:nvSpPr>
        <p:spPr/>
        <p:txBody>
          <a:bodyPr/>
          <a:lstStyle/>
          <a:p>
            <a:endParaRPr lang="en-US" dirty="0"/>
          </a:p>
        </p:txBody>
      </p:sp>
      <p:grpSp>
        <p:nvGrpSpPr>
          <p:cNvPr id="6" name="Group 5"/>
          <p:cNvGrpSpPr/>
          <p:nvPr/>
        </p:nvGrpSpPr>
        <p:grpSpPr>
          <a:xfrm>
            <a:off x="76200" y="1600200"/>
            <a:ext cx="8915400" cy="4495800"/>
            <a:chOff x="76200" y="1600200"/>
            <a:chExt cx="8915400" cy="2895600"/>
          </a:xfrm>
        </p:grpSpPr>
        <p:pic>
          <p:nvPicPr>
            <p:cNvPr id="1026" name="Picture 2"/>
            <p:cNvPicPr>
              <a:picLocks noChangeAspect="1" noChangeArrowheads="1"/>
            </p:cNvPicPr>
            <p:nvPr/>
          </p:nvPicPr>
          <p:blipFill>
            <a:blip r:embed="rId2"/>
            <a:srcRect/>
            <a:stretch>
              <a:fillRect/>
            </a:stretch>
          </p:blipFill>
          <p:spPr bwMode="auto">
            <a:xfrm>
              <a:off x="76200" y="1600200"/>
              <a:ext cx="8915400" cy="209931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6200" y="3743325"/>
              <a:ext cx="6019800" cy="752475"/>
            </a:xfrm>
            <a:prstGeom prst="rect">
              <a:avLst/>
            </a:prstGeom>
            <a:noFill/>
            <a:ln w="9525">
              <a:noFill/>
              <a:miter lim="800000"/>
              <a:headEnd/>
              <a:tailEnd/>
            </a:ln>
            <a:effectLst/>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Data Generator</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145939" y="1600200"/>
            <a:ext cx="8921861" cy="346233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676400" y="4676775"/>
            <a:ext cx="2971800" cy="8858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04800" y="533400"/>
            <a:ext cx="7543800" cy="278069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srcRect/>
          <a:stretch>
            <a:fillRect/>
          </a:stretch>
        </p:blipFill>
        <p:spPr bwMode="auto">
          <a:xfrm>
            <a:off x="685800" y="471264"/>
            <a:ext cx="7504331" cy="6005736"/>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Augmentation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Overfitting</a:t>
            </a:r>
            <a:r>
              <a:rPr lang="en-US" dirty="0" smtClean="0"/>
              <a:t> is caused by having too few samples to learn from, rendering you unable to train a model that can generalize to new data</a:t>
            </a:r>
          </a:p>
          <a:p>
            <a:r>
              <a:rPr lang="en-US" dirty="0" smtClean="0"/>
              <a:t>Data augmentation takes the approach of generating more training data from existing training samples, by augmenting the samples via a number of random transformations that yield believable-looking images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Augmentation</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1905000" y="1676400"/>
            <a:ext cx="5190380" cy="2971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76225" y="581025"/>
            <a:ext cx="8410575" cy="5591175"/>
            <a:chOff x="0" y="228600"/>
            <a:chExt cx="8410575" cy="5591175"/>
          </a:xfrm>
        </p:grpSpPr>
        <p:pic>
          <p:nvPicPr>
            <p:cNvPr id="9218" name="Picture 2"/>
            <p:cNvPicPr>
              <a:picLocks noChangeAspect="1" noChangeArrowheads="1"/>
            </p:cNvPicPr>
            <p:nvPr/>
          </p:nvPicPr>
          <p:blipFill>
            <a:blip r:embed="rId2"/>
            <a:srcRect/>
            <a:stretch>
              <a:fillRect/>
            </a:stretch>
          </p:blipFill>
          <p:spPr bwMode="auto">
            <a:xfrm>
              <a:off x="0" y="228600"/>
              <a:ext cx="8410575" cy="28479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0" y="2895600"/>
              <a:ext cx="8372475" cy="2924175"/>
            </a:xfrm>
            <a:prstGeom prst="rect">
              <a:avLst/>
            </a:prstGeom>
            <a:noFill/>
            <a:ln w="9525">
              <a:noFill/>
              <a:miter lim="800000"/>
              <a:headEnd/>
              <a:tailEnd/>
            </a:ln>
            <a:effectLst/>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709738" y="633413"/>
            <a:ext cx="5724525" cy="55911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a dropout layer to fight </a:t>
            </a:r>
            <a:r>
              <a:rPr lang="en-US" dirty="0" err="1" smtClean="0"/>
              <a:t>overfitting</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457200" y="1624013"/>
            <a:ext cx="6309902" cy="439578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pre-trained </a:t>
            </a:r>
            <a:r>
              <a:rPr lang="en-US" dirty="0" err="1" smtClean="0"/>
              <a:t>ConvNet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err="1" smtClean="0"/>
              <a:t>pretrained</a:t>
            </a:r>
            <a:r>
              <a:rPr lang="en-US" dirty="0" smtClean="0"/>
              <a:t> network is a saved network that was previously trained on a large dataset, typically on a large-scale image-classification task. </a:t>
            </a:r>
          </a:p>
          <a:p>
            <a:r>
              <a:rPr lang="en-US" dirty="0" smtClean="0"/>
              <a:t>If this original dataset is large enough and general enough, then the spatial hierarchy of features learned by the </a:t>
            </a:r>
            <a:r>
              <a:rPr lang="en-US" dirty="0" err="1" smtClean="0"/>
              <a:t>pretrained</a:t>
            </a:r>
            <a:r>
              <a:rPr lang="en-US" dirty="0" smtClean="0"/>
              <a:t> network can effectively act as a generic model of the visual world, and hence its features can prove useful for many different </a:t>
            </a:r>
            <a:r>
              <a:rPr lang="en-US" dirty="0" err="1" smtClean="0"/>
              <a:t>computerv</a:t>
            </a:r>
            <a:r>
              <a:rPr lang="en-US" dirty="0" smtClean="0"/>
              <a:t> </a:t>
            </a:r>
            <a:r>
              <a:rPr lang="en-US" dirty="0" err="1" smtClean="0"/>
              <a:t>ision</a:t>
            </a:r>
            <a:r>
              <a:rPr lang="en-US" dirty="0" smtClean="0"/>
              <a:t> problems, </a:t>
            </a:r>
          </a:p>
          <a:p>
            <a:r>
              <a:rPr lang="en-US" dirty="0" smtClean="0"/>
              <a:t>Even though these new problems may involve completely different classes than those of the original task.</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Using a pre-trained model</a:t>
            </a:r>
            <a:endParaRPr lang="en-US" dirty="0"/>
          </a:p>
        </p:txBody>
      </p:sp>
      <p:sp>
        <p:nvSpPr>
          <p:cNvPr id="3" name="Content Placeholder 2"/>
          <p:cNvSpPr>
            <a:spLocks noGrp="1"/>
          </p:cNvSpPr>
          <p:nvPr>
            <p:ph idx="1"/>
          </p:nvPr>
        </p:nvSpPr>
        <p:spPr/>
        <p:txBody>
          <a:bodyPr/>
          <a:lstStyle/>
          <a:p>
            <a:r>
              <a:rPr lang="en-US" dirty="0" smtClean="0"/>
              <a:t>There are two ways to use a </a:t>
            </a:r>
            <a:r>
              <a:rPr lang="en-US" dirty="0" err="1" smtClean="0"/>
              <a:t>pretrained</a:t>
            </a:r>
            <a:r>
              <a:rPr lang="en-US" dirty="0" smtClean="0"/>
              <a:t> network: </a:t>
            </a:r>
          </a:p>
          <a:p>
            <a:pPr lvl="1"/>
            <a:r>
              <a:rPr lang="en-US" dirty="0" smtClean="0"/>
              <a:t>feature extraction </a:t>
            </a:r>
          </a:p>
          <a:p>
            <a:pPr lvl="1"/>
            <a:r>
              <a:rPr lang="en-US" dirty="0" smtClean="0"/>
              <a:t>and fine-tuning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the model</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l="11713" t="19792" r="25037" b="25000"/>
          <a:stretch>
            <a:fillRect/>
          </a:stretch>
        </p:blipFill>
        <p:spPr bwMode="auto">
          <a:xfrm>
            <a:off x="457200" y="1676400"/>
            <a:ext cx="8229600" cy="40386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idx="1"/>
          </p:nvPr>
        </p:nvSpPr>
        <p:spPr/>
        <p:txBody>
          <a:bodyPr/>
          <a:lstStyle/>
          <a:p>
            <a:r>
              <a:rPr lang="en-US" dirty="0" smtClean="0"/>
              <a:t>Feature extraction consists of using the representations learned by a previous network to extract interesting features from new samples. </a:t>
            </a:r>
          </a:p>
          <a:p>
            <a:r>
              <a:rPr lang="en-US" dirty="0" smtClean="0"/>
              <a:t>These features are then run through a new classifier, which is trained from scratch</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idx="1"/>
          </p:nvPr>
        </p:nvSpPr>
        <p:spPr/>
        <p:txBody>
          <a:bodyPr/>
          <a:lstStyle/>
          <a:p>
            <a:r>
              <a:rPr lang="en-US" dirty="0" smtClean="0"/>
              <a:t>Feature extraction consists of taking the convolutional base</a:t>
            </a:r>
            <a:endParaRPr lang="en-US" dirty="0"/>
          </a:p>
        </p:txBody>
      </p:sp>
      <p:pic>
        <p:nvPicPr>
          <p:cNvPr id="7170" name="Picture 2"/>
          <p:cNvPicPr>
            <a:picLocks noChangeAspect="1" noChangeArrowheads="1"/>
          </p:cNvPicPr>
          <p:nvPr/>
        </p:nvPicPr>
        <p:blipFill>
          <a:blip r:embed="rId2"/>
          <a:srcRect/>
          <a:stretch>
            <a:fillRect/>
          </a:stretch>
        </p:blipFill>
        <p:spPr bwMode="auto">
          <a:xfrm>
            <a:off x="1524001" y="2738783"/>
            <a:ext cx="5486400" cy="3966817"/>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Representations learned by the convolutional base are likely to be more generic and therefore more reusable: the feature maps of a </a:t>
            </a:r>
            <a:r>
              <a:rPr lang="en-US" dirty="0" err="1" smtClean="0"/>
              <a:t>convnet</a:t>
            </a:r>
            <a:r>
              <a:rPr lang="en-US" dirty="0" smtClean="0"/>
              <a:t> are presence maps of generic concepts over a picture, which is likely to be useful regardless of the computer-vision problem at hand. </a:t>
            </a:r>
          </a:p>
          <a:p>
            <a:r>
              <a:rPr lang="en-US" dirty="0" smtClean="0"/>
              <a:t>But the representations learned by the classifier will necessarily be specific to the set of classes on which the model was trained—they will only contain information about the presence probability of this or that class in the entire picture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Layers that come earlier in the model extract local, highly generic feature maps (such as visual edges, colors, and textures), whereas layers that are higher up extract more-abstract concepts (such as “cat ear” or “dog eye”)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VGG16 model, among others, comes prepackaged with </a:t>
            </a:r>
            <a:r>
              <a:rPr lang="en-US" dirty="0" err="1" smtClean="0"/>
              <a:t>Keras</a:t>
            </a:r>
            <a:r>
              <a:rPr lang="en-US" dirty="0" smtClean="0"/>
              <a:t>. </a:t>
            </a:r>
          </a:p>
          <a:p>
            <a:r>
              <a:rPr lang="en-US" dirty="0" smtClean="0"/>
              <a:t>You can import it from the </a:t>
            </a:r>
            <a:r>
              <a:rPr lang="en-US" dirty="0" err="1" smtClean="0"/>
              <a:t>keras.applications</a:t>
            </a:r>
            <a:r>
              <a:rPr lang="en-US" dirty="0" smtClean="0"/>
              <a:t> module. </a:t>
            </a:r>
          </a:p>
          <a:p>
            <a:r>
              <a:rPr lang="en-US" dirty="0" smtClean="0"/>
              <a:t>Here’s the list of image-classification models (all </a:t>
            </a:r>
            <a:r>
              <a:rPr lang="en-US" dirty="0" err="1" smtClean="0"/>
              <a:t>pretrained</a:t>
            </a:r>
            <a:r>
              <a:rPr lang="en-US" dirty="0" smtClean="0"/>
              <a:t> on the </a:t>
            </a:r>
            <a:r>
              <a:rPr lang="en-US" dirty="0" err="1" smtClean="0"/>
              <a:t>ImageNet</a:t>
            </a:r>
            <a:r>
              <a:rPr lang="en-US" dirty="0" smtClean="0"/>
              <a:t> dataset) that are available as part of </a:t>
            </a:r>
            <a:r>
              <a:rPr lang="en-US" dirty="0" err="1" smtClean="0"/>
              <a:t>keras</a:t>
            </a:r>
            <a:r>
              <a:rPr lang="en-US" dirty="0" smtClean="0"/>
              <a:t> .applications: </a:t>
            </a:r>
          </a:p>
          <a:p>
            <a:pPr lvl="1"/>
            <a:r>
              <a:rPr lang="en-US" dirty="0" err="1" smtClean="0"/>
              <a:t>Xception</a:t>
            </a:r>
            <a:r>
              <a:rPr lang="en-US" dirty="0" smtClean="0"/>
              <a:t> </a:t>
            </a:r>
          </a:p>
          <a:p>
            <a:pPr lvl="1"/>
            <a:r>
              <a:rPr lang="en-US" dirty="0" smtClean="0"/>
              <a:t>Inception V3 </a:t>
            </a:r>
          </a:p>
          <a:p>
            <a:pPr lvl="1"/>
            <a:r>
              <a:rPr lang="en-US" dirty="0" smtClean="0"/>
              <a:t>ResNet50 </a:t>
            </a:r>
          </a:p>
          <a:p>
            <a:pPr lvl="1"/>
            <a:r>
              <a:rPr lang="en-US" dirty="0" smtClean="0"/>
              <a:t>VGG16 </a:t>
            </a:r>
          </a:p>
          <a:p>
            <a:pPr lvl="1"/>
            <a:r>
              <a:rPr lang="en-US" dirty="0" smtClean="0"/>
              <a:t>VGG19 </a:t>
            </a:r>
          </a:p>
          <a:p>
            <a:pPr lvl="1"/>
            <a:r>
              <a:rPr lang="en-US" dirty="0" err="1" smtClean="0"/>
              <a:t>MobileNet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8195" name="Picture 3"/>
          <p:cNvPicPr>
            <a:picLocks noChangeAspect="1" noChangeArrowheads="1"/>
          </p:cNvPicPr>
          <p:nvPr/>
        </p:nvPicPr>
        <p:blipFill>
          <a:blip r:embed="rId2"/>
          <a:srcRect/>
          <a:stretch>
            <a:fillRect/>
          </a:stretch>
        </p:blipFill>
        <p:spPr bwMode="auto">
          <a:xfrm>
            <a:off x="533400" y="1676400"/>
            <a:ext cx="7915470" cy="22860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609600" y="228600"/>
            <a:ext cx="7924800" cy="64008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4400" b="1" i="1" dirty="0" smtClean="0"/>
          </a:p>
          <a:p>
            <a:pPr algn="ctr">
              <a:buNone/>
            </a:pPr>
            <a:endParaRPr lang="en-US" sz="4400" b="1" i="1" dirty="0" smtClean="0"/>
          </a:p>
          <a:p>
            <a:pPr algn="ctr">
              <a:buNone/>
            </a:pPr>
            <a:r>
              <a:rPr lang="en-US" sz="4400" b="1" i="1" dirty="0" smtClean="0"/>
              <a:t>Feature Extraction without Data Augmentation</a:t>
            </a:r>
            <a:endParaRPr lang="en-US" sz="4400" b="1" i="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381000" y="228600"/>
            <a:ext cx="7239000" cy="6536624"/>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457200" y="304800"/>
            <a:ext cx="7607508" cy="7620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457200" y="1600200"/>
            <a:ext cx="8225413" cy="3581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7216" y="304800"/>
            <a:ext cx="8761984" cy="48768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4400" b="1" i="1" dirty="0" smtClean="0"/>
          </a:p>
          <a:p>
            <a:pPr algn="ctr">
              <a:buNone/>
            </a:pPr>
            <a:endParaRPr lang="en-US" sz="4400" b="1" i="1" dirty="0" smtClean="0"/>
          </a:p>
          <a:p>
            <a:pPr algn="ctr">
              <a:buNone/>
            </a:pPr>
            <a:r>
              <a:rPr lang="en-US" sz="4400" b="1" i="1" dirty="0" smtClean="0"/>
              <a:t>Feature Extraction with Data Augmentation</a:t>
            </a:r>
            <a:endParaRPr lang="en-US" sz="4400" b="1" i="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457200" y="1524000"/>
            <a:ext cx="5986651" cy="25908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381000" y="76200"/>
            <a:ext cx="7482988" cy="67818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 Tuning</a:t>
            </a:r>
            <a:endParaRPr lang="en-US" dirty="0"/>
          </a:p>
        </p:txBody>
      </p:sp>
      <p:sp>
        <p:nvSpPr>
          <p:cNvPr id="3" name="Content Placeholder 2"/>
          <p:cNvSpPr>
            <a:spLocks noGrp="1"/>
          </p:cNvSpPr>
          <p:nvPr>
            <p:ph idx="1"/>
          </p:nvPr>
        </p:nvSpPr>
        <p:spPr/>
        <p:txBody>
          <a:bodyPr/>
          <a:lstStyle/>
          <a:p>
            <a:r>
              <a:rPr lang="en-US" dirty="0" smtClean="0"/>
              <a:t>Another widely used technique for model reuse, complementary to feature extraction, is fine-tuning</a:t>
            </a:r>
          </a:p>
          <a:p>
            <a:r>
              <a:rPr lang="en-US" dirty="0" smtClean="0"/>
              <a:t>Fine-tuning consists of unfreezing a few of the top layers of a frozen model base used for feature extraction, and jointly training both the newly added part of the model and these top layers.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srcRect/>
          <a:stretch>
            <a:fillRect/>
          </a:stretch>
        </p:blipFill>
        <p:spPr bwMode="auto">
          <a:xfrm>
            <a:off x="457200" y="1600200"/>
            <a:ext cx="5446256" cy="27432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srcRect/>
          <a:stretch>
            <a:fillRect/>
          </a:stretch>
        </p:blipFill>
        <p:spPr bwMode="auto">
          <a:xfrm>
            <a:off x="381000" y="1600200"/>
            <a:ext cx="5675275" cy="2667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Operation</a:t>
            </a:r>
            <a:endParaRPr lang="en-US" dirty="0"/>
          </a:p>
        </p:txBody>
      </p:sp>
      <p:sp>
        <p:nvSpPr>
          <p:cNvPr id="3" name="Content Placeholder 2"/>
          <p:cNvSpPr>
            <a:spLocks noGrp="1"/>
          </p:cNvSpPr>
          <p:nvPr>
            <p:ph idx="1"/>
          </p:nvPr>
        </p:nvSpPr>
        <p:spPr/>
        <p:txBody>
          <a:bodyPr>
            <a:normAutofit/>
          </a:bodyPr>
          <a:lstStyle/>
          <a:p>
            <a:r>
              <a:rPr lang="en-US" dirty="0" smtClean="0"/>
              <a:t>The fundamental difference between a densely connected layer and a convolution layer is this: </a:t>
            </a:r>
          </a:p>
          <a:p>
            <a:pPr lvl="1"/>
            <a:r>
              <a:rPr lang="en-US" dirty="0" smtClean="0"/>
              <a:t>Dense layers learn global patterns in their input feature space (for example, for a MNIST digit, patterns involving all pixels), </a:t>
            </a:r>
          </a:p>
          <a:p>
            <a:pPr lvl="1"/>
            <a:r>
              <a:rPr lang="en-US" dirty="0" smtClean="0"/>
              <a:t>whereas convolution layers learn local patterns  in the case of images, patterns found in small 2D windows of the inputs.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patterns are translation invariant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After learning a certain pattern in the lower-right corner of a picture, a </a:t>
            </a:r>
            <a:r>
              <a:rPr lang="en-US" dirty="0" err="1" smtClean="0"/>
              <a:t>convnet</a:t>
            </a:r>
            <a:r>
              <a:rPr lang="en-US" dirty="0" smtClean="0"/>
              <a:t> can recognize it anywhere: for example, in the upper-left corner. </a:t>
            </a:r>
          </a:p>
          <a:p>
            <a:r>
              <a:rPr lang="en-US" dirty="0" smtClean="0"/>
              <a:t>A densely connected network would have to learn the pattern anew if it appeared at a new location. </a:t>
            </a:r>
          </a:p>
          <a:p>
            <a:r>
              <a:rPr lang="en-US" dirty="0" smtClean="0"/>
              <a:t>This makes </a:t>
            </a:r>
            <a:r>
              <a:rPr lang="en-US" dirty="0" err="1" smtClean="0"/>
              <a:t>convnets</a:t>
            </a:r>
            <a:r>
              <a:rPr lang="en-US" dirty="0" smtClean="0"/>
              <a:t> data efficient when processing images (because the visual world is fundamentally translation invariant): they need fewer training samples to learn representations that have generalization power.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 spatial hierarchies of patterns</a:t>
            </a:r>
            <a:endParaRPr lang="en-US" dirty="0"/>
          </a:p>
        </p:txBody>
      </p:sp>
      <p:sp>
        <p:nvSpPr>
          <p:cNvPr id="3" name="Content Placeholder 2"/>
          <p:cNvSpPr>
            <a:spLocks noGrp="1"/>
          </p:cNvSpPr>
          <p:nvPr>
            <p:ph idx="1"/>
          </p:nvPr>
        </p:nvSpPr>
        <p:spPr/>
        <p:txBody>
          <a:bodyPr/>
          <a:lstStyle/>
          <a:p>
            <a:r>
              <a:rPr lang="en-US" dirty="0" smtClean="0"/>
              <a:t>A first convolution layer will learn small local patterns such as edges, a second convolution layer will learn larger patterns made of the features of the first layers, and so on. </a:t>
            </a:r>
          </a:p>
          <a:p>
            <a:r>
              <a:rPr lang="en-US" dirty="0" smtClean="0"/>
              <a:t>This allows </a:t>
            </a:r>
            <a:r>
              <a:rPr lang="en-US" dirty="0" err="1" smtClean="0"/>
              <a:t>convnets</a:t>
            </a:r>
            <a:r>
              <a:rPr lang="en-US" dirty="0" smtClean="0"/>
              <a:t> to efficiently learn increasingly complex and abstract visual concepts (because the visual world is fundamentally spatially hierarchical).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90600" y="394464"/>
            <a:ext cx="6937931" cy="600633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1729</Words>
  <Application>Microsoft Office PowerPoint</Application>
  <PresentationFormat>On-screen Show (4:3)</PresentationFormat>
  <Paragraphs>102</Paragraphs>
  <Slides>55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Calibri</vt:lpstr>
      <vt:lpstr>Office Theme</vt:lpstr>
      <vt:lpstr>Ch#5: Deep learning for computer vision</vt:lpstr>
      <vt:lpstr>Introduction</vt:lpstr>
      <vt:lpstr>Creating a ConvNet in Keras</vt:lpstr>
      <vt:lpstr>Summary of the model</vt:lpstr>
      <vt:lpstr>PowerPoint Presentation</vt:lpstr>
      <vt:lpstr>Convolution Operation</vt:lpstr>
      <vt:lpstr>The patterns are translation invariant</vt:lpstr>
      <vt:lpstr>Learn spatial hierarchies of patterns</vt:lpstr>
      <vt:lpstr>PowerPoint Presentation</vt:lpstr>
      <vt:lpstr>Feature maps</vt:lpstr>
      <vt:lpstr>PowerPoint Presentation</vt:lpstr>
      <vt:lpstr>PowerPoint Presentation</vt:lpstr>
      <vt:lpstr>PowerPoint Presentation</vt:lpstr>
      <vt:lpstr>Convolution</vt:lpstr>
      <vt:lpstr>PowerPoint Presentation</vt:lpstr>
      <vt:lpstr>PowerPoint Presentation</vt:lpstr>
      <vt:lpstr>PowerPoint Presentation</vt:lpstr>
      <vt:lpstr>PowerPoint Presentation</vt:lpstr>
      <vt:lpstr>Padding</vt:lpstr>
      <vt:lpstr>Max pooling</vt:lpstr>
      <vt:lpstr>PowerPoint Presentation</vt:lpstr>
      <vt:lpstr>What is the problem?</vt:lpstr>
      <vt:lpstr>PowerPoint Presentation</vt:lpstr>
      <vt:lpstr>Why Max pooling?</vt:lpstr>
      <vt:lpstr>Training a convnet from scratch on a small dataset</vt:lpstr>
      <vt:lpstr>PowerPoint Presentation</vt:lpstr>
      <vt:lpstr>PowerPoint Presentation</vt:lpstr>
      <vt:lpstr>PowerPoint Presentation</vt:lpstr>
      <vt:lpstr>PowerPoint Presentation</vt:lpstr>
      <vt:lpstr>Image Data Generator</vt:lpstr>
      <vt:lpstr>PowerPoint Presentation</vt:lpstr>
      <vt:lpstr>PowerPoint Presentation</vt:lpstr>
      <vt:lpstr>Data Augmentation</vt:lpstr>
      <vt:lpstr>Data Augmentation</vt:lpstr>
      <vt:lpstr>PowerPoint Presentation</vt:lpstr>
      <vt:lpstr>PowerPoint Presentation</vt:lpstr>
      <vt:lpstr>Adding a dropout layer to fight overfitting</vt:lpstr>
      <vt:lpstr>Using a pre-trained ConvNet</vt:lpstr>
      <vt:lpstr>Using a pre-trained model</vt:lpstr>
      <vt:lpstr>Feature Extraction</vt:lpstr>
      <vt:lpstr>Feature Extraction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Fine Tuning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dc:title>
  <dc:creator>Noman Islam</dc:creator>
  <cp:lastModifiedBy>Muhammad Atif Jahangir/Manager RAN Operations/Lahore</cp:lastModifiedBy>
  <cp:revision>56</cp:revision>
  <dcterms:created xsi:type="dcterms:W3CDTF">2006-08-16T00:00:00Z</dcterms:created>
  <dcterms:modified xsi:type="dcterms:W3CDTF">2021-03-21T18:03:27Z</dcterms:modified>
</cp:coreProperties>
</file>