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2"/>
  </p:notesMasterIdLst>
  <p:sldIdLst>
    <p:sldId id="256" r:id="rId2"/>
    <p:sldId id="258" r:id="rId3"/>
    <p:sldId id="262" r:id="rId4"/>
    <p:sldId id="345" r:id="rId5"/>
    <p:sldId id="346" r:id="rId6"/>
    <p:sldId id="340" r:id="rId7"/>
    <p:sldId id="274" r:id="rId8"/>
    <p:sldId id="289" r:id="rId9"/>
    <p:sldId id="347" r:id="rId10"/>
    <p:sldId id="349" r:id="rId11"/>
    <p:sldId id="350" r:id="rId12"/>
    <p:sldId id="352" r:id="rId13"/>
    <p:sldId id="341" r:id="rId14"/>
    <p:sldId id="354" r:id="rId15"/>
    <p:sldId id="355" r:id="rId16"/>
    <p:sldId id="342" r:id="rId17"/>
    <p:sldId id="353" r:id="rId18"/>
    <p:sldId id="309" r:id="rId19"/>
    <p:sldId id="293" r:id="rId20"/>
    <p:sldId id="339" r:id="rId21"/>
  </p:sldIdLst>
  <p:sldSz cx="9144000" cy="5143500" type="screen16x9"/>
  <p:notesSz cx="6858000" cy="9144000"/>
  <p:embeddedFontLst>
    <p:embeddedFont>
      <p:font typeface="Aldrich" panose="020B0604020202020204" charset="0"/>
      <p:regular r:id="rId23"/>
    </p:embeddedFont>
    <p:embeddedFont>
      <p:font typeface="Bai Jamjuree" panose="020B0604020202020204" charset="-3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18B3C6-7F15-4381-BE0A-D959D412B1E6}">
  <a:tblStyle styleId="{4218B3C6-7F15-4381-BE0A-D959D412B1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13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39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89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9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986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516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8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18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437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0"/>
        <p:cNvGrpSpPr/>
        <p:nvPr/>
      </p:nvGrpSpPr>
      <p:grpSpPr>
        <a:xfrm>
          <a:off x="0" y="0"/>
          <a:ext cx="0" cy="0"/>
          <a:chOff x="0" y="0"/>
          <a:chExt cx="0" cy="0"/>
        </a:xfrm>
      </p:grpSpPr>
      <p:sp>
        <p:nvSpPr>
          <p:cNvPr id="4801" name="Google Shape;4801;g12948bcd1fb_0_22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2" name="Google Shape;4802;g12948bcd1fb_0_22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5"/>
        <p:cNvGrpSpPr/>
        <p:nvPr/>
      </p:nvGrpSpPr>
      <p:grpSpPr>
        <a:xfrm>
          <a:off x="0" y="0"/>
          <a:ext cx="0" cy="0"/>
          <a:chOff x="0" y="0"/>
          <a:chExt cx="0" cy="0"/>
        </a:xfrm>
      </p:grpSpPr>
      <p:sp>
        <p:nvSpPr>
          <p:cNvPr id="4036" name="Google Shape;4036;g13e437834e8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7" name="Google Shape;4037;g13e437834e8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49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92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5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2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2948bcd1fb_0_26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2948bcd1fb_0_26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092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24" name="Google Shape;1124;p25"/>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25"/>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6" name="Google Shape;1126;p25"/>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25"/>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8" name="Google Shape;1128;p25"/>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9" name="Google Shape;1129;p25"/>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0" name="Google Shape;1130;p2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31" name="Google Shape;1131;p25"/>
          <p:cNvPicPr preferRelativeResize="0"/>
          <p:nvPr/>
        </p:nvPicPr>
        <p:blipFill rotWithShape="1">
          <a:blip r:embed="rId3">
            <a:alphaModFix/>
          </a:blip>
          <a:srcRect l="228" r="238"/>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5"/>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1" r:id="rId5"/>
    <p:sldLayoutId id="2147483688" r:id="rId6"/>
    <p:sldLayoutId id="2147483692" r:id="rId7"/>
    <p:sldLayoutId id="2147483694" r:id="rId8"/>
    <p:sldLayoutId id="2147483697" r:id="rId9"/>
    <p:sldLayoutId id="2147483698" r:id="rId10"/>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0.jpg"/><Relationship Id="rId5" Type="http://schemas.openxmlformats.org/officeDocument/2006/relationships/image" Target="../media/image19.jpe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450" y="1723800"/>
            <a:ext cx="6647100" cy="1695900"/>
          </a:xfrm>
          <a:prstGeom prst="rect">
            <a:avLst/>
          </a:prstGeom>
        </p:spPr>
        <p:txBody>
          <a:bodyPr spcFirstLastPara="1" wrap="square" lIns="91425" tIns="0" rIns="91425" bIns="91425" anchor="t" anchorCtr="0">
            <a:noAutofit/>
          </a:bodyPr>
          <a:lstStyle/>
          <a:p>
            <a:pPr lvl="0">
              <a:spcAft>
                <a:spcPts val="200"/>
              </a:spcAft>
            </a:pPr>
            <a:r>
              <a:rPr lang="en" sz="5800" dirty="0"/>
              <a:t>DATA ANALYST</a:t>
            </a:r>
            <a:r>
              <a:rPr lang="en" dirty="0"/>
              <a:t> </a:t>
            </a:r>
            <a:r>
              <a:rPr lang="en" sz="5050" dirty="0">
                <a:solidFill>
                  <a:schemeClr val="dk2"/>
                </a:solidFill>
              </a:rPr>
              <a:t>Projet</a:t>
            </a:r>
            <a:br>
              <a:rPr lang="en" sz="5050" dirty="0">
                <a:solidFill>
                  <a:schemeClr val="dk2"/>
                </a:solidFill>
              </a:rPr>
            </a:br>
            <a:br>
              <a:rPr lang="en" sz="1100" dirty="0">
                <a:solidFill>
                  <a:schemeClr val="dk2"/>
                </a:solidFill>
              </a:rPr>
            </a:br>
            <a:r>
              <a:rPr lang="en" sz="1200" dirty="0">
                <a:solidFill>
                  <a:schemeClr val="bg1"/>
                </a:solidFill>
              </a:rPr>
              <a:t>par </a:t>
            </a:r>
            <a:r>
              <a:rPr lang="en-US" sz="1200" dirty="0">
                <a:solidFill>
                  <a:schemeClr val="bg1"/>
                </a:solidFill>
              </a:rPr>
              <a:t>Adrien FORMOSO, Mamadou </a:t>
            </a:r>
            <a:r>
              <a:rPr lang="en-US" sz="1200" dirty="0" err="1">
                <a:solidFill>
                  <a:schemeClr val="bg1"/>
                </a:solidFill>
              </a:rPr>
              <a:t>Atigou</a:t>
            </a:r>
            <a:r>
              <a:rPr lang="en-US" sz="1200" dirty="0">
                <a:solidFill>
                  <a:schemeClr val="bg1"/>
                </a:solidFill>
              </a:rPr>
              <a:t> BAH et </a:t>
            </a:r>
            <a:r>
              <a:rPr lang="en-US" sz="1200" dirty="0" err="1">
                <a:solidFill>
                  <a:schemeClr val="bg1"/>
                </a:solidFill>
              </a:rPr>
              <a:t>Massinissa</a:t>
            </a:r>
            <a:r>
              <a:rPr lang="en-US" sz="1200" dirty="0">
                <a:solidFill>
                  <a:schemeClr val="bg1"/>
                </a:solidFill>
              </a:rPr>
              <a:t> BELHARET</a:t>
            </a:r>
            <a:endParaRPr sz="5050" dirty="0">
              <a:solidFill>
                <a:schemeClr val="bg1"/>
              </a:solidFill>
            </a:endParaRPr>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en" sz="2700" dirty="0"/>
              <a:t>Jointure des </a:t>
            </a:r>
            <a:r>
              <a:rPr lang="fr-FR" sz="2800" dirty="0" err="1"/>
              <a:t>DataFrames</a:t>
            </a:r>
            <a:endParaRPr sz="2700" dirty="0"/>
          </a:p>
        </p:txBody>
      </p:sp>
      <p:grpSp>
        <p:nvGrpSpPr>
          <p:cNvPr id="3829" name="Google Shape;3829;p91"/>
          <p:cNvGrpSpPr/>
          <p:nvPr/>
        </p:nvGrpSpPr>
        <p:grpSpPr>
          <a:xfrm>
            <a:off x="4151697" y="4869871"/>
            <a:ext cx="793256" cy="182899"/>
            <a:chOff x="2685575" y="2835950"/>
            <a:chExt cx="433000" cy="99825"/>
          </a:xfrm>
        </p:grpSpPr>
        <p:sp>
          <p:nvSpPr>
            <p:cNvPr id="3830" name="Google Shape;3830;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5" name="Google Shape;3885;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817;p91">
            <a:extLst>
              <a:ext uri="{FF2B5EF4-FFF2-40B4-BE49-F238E27FC236}">
                <a16:creationId xmlns:a16="http://schemas.microsoft.com/office/drawing/2014/main" id="{18BDCF2A-0378-452A-BC94-6DAA188C3F3A}"/>
              </a:ext>
            </a:extLst>
          </p:cNvPr>
          <p:cNvSpPr txBox="1"/>
          <p:nvPr/>
        </p:nvSpPr>
        <p:spPr>
          <a:xfrm>
            <a:off x="843090" y="3131199"/>
            <a:ext cx="7555663" cy="1246979"/>
          </a:xfrm>
          <a:prstGeom prst="rect">
            <a:avLst/>
          </a:prstGeom>
          <a:noFill/>
          <a:ln>
            <a:noFill/>
          </a:ln>
        </p:spPr>
        <p:txBody>
          <a:bodyPr spcFirstLastPara="1" wrap="square" lIns="0" tIns="6350" rIns="0" bIns="0" anchor="t" anchorCtr="0">
            <a:noAutofit/>
          </a:bodyPr>
          <a:lstStyle/>
          <a:p>
            <a:pPr lvl="0"/>
            <a:r>
              <a:rPr lang="fr-FR" dirty="0">
                <a:solidFill>
                  <a:schemeClr val="lt1"/>
                </a:solidFill>
                <a:latin typeface="Aldrich"/>
                <a:ea typeface="Aldrich"/>
                <a:cs typeface="Aldrich"/>
                <a:sym typeface="Aldrich"/>
              </a:rPr>
              <a:t>Dans cette étape nous avons procédé à la jointure des </a:t>
            </a:r>
            <a:r>
              <a:rPr lang="fr-FR" dirty="0" err="1">
                <a:solidFill>
                  <a:schemeClr val="lt1"/>
                </a:solidFill>
                <a:latin typeface="Aldrich"/>
                <a:ea typeface="Aldrich"/>
                <a:cs typeface="Aldrich"/>
                <a:sym typeface="Aldrich"/>
              </a:rPr>
              <a:t>DataFrames</a:t>
            </a:r>
            <a:r>
              <a:rPr lang="fr-FR" dirty="0">
                <a:solidFill>
                  <a:schemeClr val="lt1"/>
                </a:solidFill>
                <a:latin typeface="Aldrich"/>
                <a:ea typeface="Aldrich"/>
                <a:cs typeface="Aldrich"/>
                <a:sym typeface="Aldrich"/>
              </a:rPr>
              <a:t>« Menu » ,et « Fréquentation ». Cela nous a permis de faire une étude générale sur la fréquentation de la cantine.</a:t>
            </a:r>
            <a:endParaRPr dirty="0">
              <a:solidFill>
                <a:schemeClr val="lt1"/>
              </a:solidFill>
              <a:latin typeface="Aldrich"/>
              <a:ea typeface="Aldrich"/>
              <a:cs typeface="Aldrich"/>
              <a:sym typeface="Aldrich"/>
            </a:endParaRPr>
          </a:p>
        </p:txBody>
      </p:sp>
      <p:pic>
        <p:nvPicPr>
          <p:cNvPr id="3" name="Image 2">
            <a:extLst>
              <a:ext uri="{FF2B5EF4-FFF2-40B4-BE49-F238E27FC236}">
                <a16:creationId xmlns:a16="http://schemas.microsoft.com/office/drawing/2014/main" id="{27D904EF-1E11-4991-B66B-3A1AE7B2139A}"/>
              </a:ext>
            </a:extLst>
          </p:cNvPr>
          <p:cNvPicPr>
            <a:picLocks noChangeAspect="1"/>
          </p:cNvPicPr>
          <p:nvPr/>
        </p:nvPicPr>
        <p:blipFill>
          <a:blip r:embed="rId4"/>
          <a:stretch>
            <a:fillRect/>
          </a:stretch>
        </p:blipFill>
        <p:spPr>
          <a:xfrm>
            <a:off x="872837" y="1073635"/>
            <a:ext cx="7555664" cy="1766547"/>
          </a:xfrm>
          <a:prstGeom prst="rect">
            <a:avLst/>
          </a:prstGeom>
        </p:spPr>
      </p:pic>
    </p:spTree>
    <p:extLst>
      <p:ext uri="{BB962C8B-B14F-4D97-AF65-F5344CB8AC3E}">
        <p14:creationId xmlns:p14="http://schemas.microsoft.com/office/powerpoint/2010/main" val="37465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885"/>
                                        </p:tgtEl>
                                        <p:attrNameLst>
                                          <p:attrName>style.visibility</p:attrName>
                                        </p:attrNameLst>
                                      </p:cBhvr>
                                      <p:to>
                                        <p:strVal val="visible"/>
                                      </p:to>
                                    </p:set>
                                    <p:animEffect transition="in" filter="fade">
                                      <p:cBhvr>
                                        <p:cTn id="12" dur="1000"/>
                                        <p:tgtEl>
                                          <p:spTgt spid="3885"/>
                                        </p:tgtEl>
                                      </p:cBhvr>
                                    </p:animEffect>
                                  </p:childTnLst>
                                </p:cTn>
                              </p:par>
                              <p:par>
                                <p:cTn id="13" presetID="10" presetClass="entr" presetSubtype="0" fill="hold" nodeType="withEffect">
                                  <p:stCondLst>
                                    <p:cond delay="0"/>
                                  </p:stCondLst>
                                  <p:childTnLst>
                                    <p:set>
                                      <p:cBhvr>
                                        <p:cTn id="14" dur="1" fill="hold">
                                          <p:stCondLst>
                                            <p:cond delay="0"/>
                                          </p:stCondLst>
                                        </p:cTn>
                                        <p:tgtEl>
                                          <p:spTgt spid="3886"/>
                                        </p:tgtEl>
                                        <p:attrNameLst>
                                          <p:attrName>style.visibility</p:attrName>
                                        </p:attrNameLst>
                                      </p:cBhvr>
                                      <p:to>
                                        <p:strVal val="visible"/>
                                      </p:to>
                                    </p:set>
                                    <p:animEffect transition="in" filter="fade">
                                      <p:cBhvr>
                                        <p:cTn id="15" dur="1000"/>
                                        <p:tgtEl>
                                          <p:spTgt spid="3886"/>
                                        </p:tgtEl>
                                      </p:cBhvr>
                                    </p:animEffect>
                                  </p:childTnLst>
                                </p:cTn>
                              </p:par>
                              <p:par>
                                <p:cTn id="16" presetID="10" presetClass="entr" presetSubtype="0" fill="hold" nodeType="withEffect">
                                  <p:stCondLst>
                                    <p:cond delay="0"/>
                                  </p:stCondLst>
                                  <p:childTnLst>
                                    <p:set>
                                      <p:cBhvr>
                                        <p:cTn id="17" dur="1" fill="hold">
                                          <p:stCondLst>
                                            <p:cond delay="0"/>
                                          </p:stCondLst>
                                        </p:cTn>
                                        <p:tgtEl>
                                          <p:spTgt spid="3887"/>
                                        </p:tgtEl>
                                        <p:attrNameLst>
                                          <p:attrName>style.visibility</p:attrName>
                                        </p:attrNameLst>
                                      </p:cBhvr>
                                      <p:to>
                                        <p:strVal val="visible"/>
                                      </p:to>
                                    </p:set>
                                    <p:animEffect transition="in" filter="fade">
                                      <p:cBhvr>
                                        <p:cTn id="18" dur="1000"/>
                                        <p:tgtEl>
                                          <p:spTgt spid="3887"/>
                                        </p:tgtEl>
                                      </p:cBhvr>
                                    </p:animEffect>
                                  </p:childTnLst>
                                </p:cTn>
                              </p:par>
                              <p:par>
                                <p:cTn id="19" presetID="10" presetClass="entr" presetSubtype="0" fill="hold" nodeType="withEffect">
                                  <p:stCondLst>
                                    <p:cond delay="0"/>
                                  </p:stCondLst>
                                  <p:childTnLst>
                                    <p:set>
                                      <p:cBhvr>
                                        <p:cTn id="20" dur="1" fill="hold">
                                          <p:stCondLst>
                                            <p:cond delay="0"/>
                                          </p:stCondLst>
                                        </p:cTn>
                                        <p:tgtEl>
                                          <p:spTgt spid="3888"/>
                                        </p:tgtEl>
                                        <p:attrNameLst>
                                          <p:attrName>style.visibility</p:attrName>
                                        </p:attrNameLst>
                                      </p:cBhvr>
                                      <p:to>
                                        <p:strVal val="visible"/>
                                      </p:to>
                                    </p:set>
                                    <p:animEffect transition="in" filter="fade">
                                      <p:cBhvr>
                                        <p:cTn id="21" dur="1000"/>
                                        <p:tgtEl>
                                          <p:spTgt spid="3888"/>
                                        </p:tgtEl>
                                      </p:cBhvr>
                                    </p:animEffect>
                                  </p:childTnLst>
                                </p:cTn>
                              </p:par>
                              <p:par>
                                <p:cTn id="22" presetID="10" presetClass="entr" presetSubtype="0" fill="hold" nodeType="withEffect">
                                  <p:stCondLst>
                                    <p:cond delay="0"/>
                                  </p:stCondLst>
                                  <p:childTnLst>
                                    <p:set>
                                      <p:cBhvr>
                                        <p:cTn id="23" dur="1" fill="hold">
                                          <p:stCondLst>
                                            <p:cond delay="0"/>
                                          </p:stCondLst>
                                        </p:cTn>
                                        <p:tgtEl>
                                          <p:spTgt spid="3889"/>
                                        </p:tgtEl>
                                        <p:attrNameLst>
                                          <p:attrName>style.visibility</p:attrName>
                                        </p:attrNameLst>
                                      </p:cBhvr>
                                      <p:to>
                                        <p:strVal val="visible"/>
                                      </p:to>
                                    </p:set>
                                    <p:animEffect transition="in" filter="fade">
                                      <p:cBhvr>
                                        <p:cTn id="24" dur="1000"/>
                                        <p:tgtEl>
                                          <p:spTgt spid="3889"/>
                                        </p:tgtEl>
                                      </p:cBhvr>
                                    </p:animEffect>
                                  </p:childTnLst>
                                </p:cTn>
                              </p:par>
                              <p:par>
                                <p:cTn id="25" presetID="1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t>Analyse de la fréquentation</a:t>
            </a:r>
          </a:p>
        </p:txBody>
      </p:sp>
      <p:grpSp>
        <p:nvGrpSpPr>
          <p:cNvPr id="3829" name="Google Shape;3829;p91"/>
          <p:cNvGrpSpPr/>
          <p:nvPr/>
        </p:nvGrpSpPr>
        <p:grpSpPr>
          <a:xfrm>
            <a:off x="4151697" y="4869871"/>
            <a:ext cx="793256" cy="182899"/>
            <a:chOff x="2685575" y="2835950"/>
            <a:chExt cx="433000" cy="99825"/>
          </a:xfrm>
        </p:grpSpPr>
        <p:sp>
          <p:nvSpPr>
            <p:cNvPr id="3830" name="Google Shape;3830;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5" name="Google Shape;3885;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562BDDCD-8BF0-4586-8475-F3F084288378}"/>
              </a:ext>
            </a:extLst>
          </p:cNvPr>
          <p:cNvPicPr>
            <a:picLocks noChangeAspect="1"/>
          </p:cNvPicPr>
          <p:nvPr/>
        </p:nvPicPr>
        <p:blipFill>
          <a:blip r:embed="rId4"/>
          <a:stretch>
            <a:fillRect/>
          </a:stretch>
        </p:blipFill>
        <p:spPr>
          <a:xfrm>
            <a:off x="854808" y="1223969"/>
            <a:ext cx="3698998" cy="3065513"/>
          </a:xfrm>
          <a:prstGeom prst="rect">
            <a:avLst/>
          </a:prstGeom>
        </p:spPr>
      </p:pic>
      <p:sp>
        <p:nvSpPr>
          <p:cNvPr id="65" name="Google Shape;3817;p91">
            <a:extLst>
              <a:ext uri="{FF2B5EF4-FFF2-40B4-BE49-F238E27FC236}">
                <a16:creationId xmlns:a16="http://schemas.microsoft.com/office/drawing/2014/main" id="{8013CDB4-FFA7-454C-9530-8FAF257ECDC7}"/>
              </a:ext>
            </a:extLst>
          </p:cNvPr>
          <p:cNvSpPr txBox="1"/>
          <p:nvPr/>
        </p:nvSpPr>
        <p:spPr>
          <a:xfrm>
            <a:off x="4865879" y="1209499"/>
            <a:ext cx="3813994" cy="3065513"/>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Nous avons ici un histogramme qui nous permet d’avoir une représentation du taux de fréquentation par rapport à l’effectif réel. </a:t>
            </a:r>
          </a:p>
          <a:p>
            <a:pPr marL="0" marR="0" lvl="0" indent="0" rtl="0">
              <a:lnSpc>
                <a:spcPct val="100000"/>
              </a:lnSpc>
              <a:spcBef>
                <a:spcPts val="0"/>
              </a:spcBef>
              <a:spcAft>
                <a:spcPts val="0"/>
              </a:spcAft>
              <a:buNone/>
            </a:pPr>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Ainsi le taux de fréquentation moyen est d’environ 67.85%.</a:t>
            </a:r>
          </a:p>
          <a:p>
            <a:pPr lvl="0"/>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L’écart type est assez faible. Il est d’environ 12.48. Cela veut dire que les différentes valeurs de fréquentation sont relativement proches de la moyenne.</a:t>
            </a:r>
            <a:endParaRPr dirty="0">
              <a:solidFill>
                <a:schemeClr val="lt1"/>
              </a:solidFill>
              <a:latin typeface="Aldrich"/>
              <a:ea typeface="Aldrich"/>
              <a:cs typeface="Aldrich"/>
              <a:sym typeface="Aldrich"/>
            </a:endParaRPr>
          </a:p>
        </p:txBody>
      </p:sp>
    </p:spTree>
    <p:extLst>
      <p:ext uri="{BB962C8B-B14F-4D97-AF65-F5344CB8AC3E}">
        <p14:creationId xmlns:p14="http://schemas.microsoft.com/office/powerpoint/2010/main" val="33641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885"/>
                                        </p:tgtEl>
                                        <p:attrNameLst>
                                          <p:attrName>style.visibility</p:attrName>
                                        </p:attrNameLst>
                                      </p:cBhvr>
                                      <p:to>
                                        <p:strVal val="visible"/>
                                      </p:to>
                                    </p:set>
                                    <p:animEffect transition="in" filter="fade">
                                      <p:cBhvr>
                                        <p:cTn id="12" dur="1000"/>
                                        <p:tgtEl>
                                          <p:spTgt spid="3885"/>
                                        </p:tgtEl>
                                      </p:cBhvr>
                                    </p:animEffect>
                                  </p:childTnLst>
                                </p:cTn>
                              </p:par>
                              <p:par>
                                <p:cTn id="13" presetID="10" presetClass="entr" presetSubtype="0" fill="hold" nodeType="withEffect">
                                  <p:stCondLst>
                                    <p:cond delay="0"/>
                                  </p:stCondLst>
                                  <p:childTnLst>
                                    <p:set>
                                      <p:cBhvr>
                                        <p:cTn id="14" dur="1" fill="hold">
                                          <p:stCondLst>
                                            <p:cond delay="0"/>
                                          </p:stCondLst>
                                        </p:cTn>
                                        <p:tgtEl>
                                          <p:spTgt spid="3886"/>
                                        </p:tgtEl>
                                        <p:attrNameLst>
                                          <p:attrName>style.visibility</p:attrName>
                                        </p:attrNameLst>
                                      </p:cBhvr>
                                      <p:to>
                                        <p:strVal val="visible"/>
                                      </p:to>
                                    </p:set>
                                    <p:animEffect transition="in" filter="fade">
                                      <p:cBhvr>
                                        <p:cTn id="15" dur="1000"/>
                                        <p:tgtEl>
                                          <p:spTgt spid="3886"/>
                                        </p:tgtEl>
                                      </p:cBhvr>
                                    </p:animEffect>
                                  </p:childTnLst>
                                </p:cTn>
                              </p:par>
                              <p:par>
                                <p:cTn id="16" presetID="10" presetClass="entr" presetSubtype="0" fill="hold" nodeType="withEffect">
                                  <p:stCondLst>
                                    <p:cond delay="0"/>
                                  </p:stCondLst>
                                  <p:childTnLst>
                                    <p:set>
                                      <p:cBhvr>
                                        <p:cTn id="17" dur="1" fill="hold">
                                          <p:stCondLst>
                                            <p:cond delay="0"/>
                                          </p:stCondLst>
                                        </p:cTn>
                                        <p:tgtEl>
                                          <p:spTgt spid="3887"/>
                                        </p:tgtEl>
                                        <p:attrNameLst>
                                          <p:attrName>style.visibility</p:attrName>
                                        </p:attrNameLst>
                                      </p:cBhvr>
                                      <p:to>
                                        <p:strVal val="visible"/>
                                      </p:to>
                                    </p:set>
                                    <p:animEffect transition="in" filter="fade">
                                      <p:cBhvr>
                                        <p:cTn id="18" dur="1000"/>
                                        <p:tgtEl>
                                          <p:spTgt spid="3887"/>
                                        </p:tgtEl>
                                      </p:cBhvr>
                                    </p:animEffect>
                                  </p:childTnLst>
                                </p:cTn>
                              </p:par>
                              <p:par>
                                <p:cTn id="19" presetID="10" presetClass="entr" presetSubtype="0" fill="hold" nodeType="withEffect">
                                  <p:stCondLst>
                                    <p:cond delay="0"/>
                                  </p:stCondLst>
                                  <p:childTnLst>
                                    <p:set>
                                      <p:cBhvr>
                                        <p:cTn id="20" dur="1" fill="hold">
                                          <p:stCondLst>
                                            <p:cond delay="0"/>
                                          </p:stCondLst>
                                        </p:cTn>
                                        <p:tgtEl>
                                          <p:spTgt spid="3888"/>
                                        </p:tgtEl>
                                        <p:attrNameLst>
                                          <p:attrName>style.visibility</p:attrName>
                                        </p:attrNameLst>
                                      </p:cBhvr>
                                      <p:to>
                                        <p:strVal val="visible"/>
                                      </p:to>
                                    </p:set>
                                    <p:animEffect transition="in" filter="fade">
                                      <p:cBhvr>
                                        <p:cTn id="21" dur="1000"/>
                                        <p:tgtEl>
                                          <p:spTgt spid="3888"/>
                                        </p:tgtEl>
                                      </p:cBhvr>
                                    </p:animEffect>
                                  </p:childTnLst>
                                </p:cTn>
                              </p:par>
                              <p:par>
                                <p:cTn id="22" presetID="10" presetClass="entr" presetSubtype="0" fill="hold" nodeType="withEffect">
                                  <p:stCondLst>
                                    <p:cond delay="0"/>
                                  </p:stCondLst>
                                  <p:childTnLst>
                                    <p:set>
                                      <p:cBhvr>
                                        <p:cTn id="23" dur="1" fill="hold">
                                          <p:stCondLst>
                                            <p:cond delay="0"/>
                                          </p:stCondLst>
                                        </p:cTn>
                                        <p:tgtEl>
                                          <p:spTgt spid="3889"/>
                                        </p:tgtEl>
                                        <p:attrNameLst>
                                          <p:attrName>style.visibility</p:attrName>
                                        </p:attrNameLst>
                                      </p:cBhvr>
                                      <p:to>
                                        <p:strVal val="visible"/>
                                      </p:to>
                                    </p:set>
                                    <p:animEffect transition="in" filter="fade">
                                      <p:cBhvr>
                                        <p:cTn id="24" dur="1000"/>
                                        <p:tgtEl>
                                          <p:spTgt spid="3889"/>
                                        </p:tgtEl>
                                      </p:cBhvr>
                                    </p:animEffect>
                                  </p:childTnLst>
                                </p:cTn>
                              </p:par>
                              <p:par>
                                <p:cTn id="25" presetID="10"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t>Analyse de la fréquentation et des menus</a:t>
            </a:r>
          </a:p>
        </p:txBody>
      </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 3">
            <a:extLst>
              <a:ext uri="{FF2B5EF4-FFF2-40B4-BE49-F238E27FC236}">
                <a16:creationId xmlns:a16="http://schemas.microsoft.com/office/drawing/2014/main" id="{B87CEB4B-9ED1-4C31-B681-00683C10CA18}"/>
              </a:ext>
            </a:extLst>
          </p:cNvPr>
          <p:cNvPicPr>
            <a:picLocks noChangeAspect="1"/>
          </p:cNvPicPr>
          <p:nvPr/>
        </p:nvPicPr>
        <p:blipFill>
          <a:blip r:embed="rId3"/>
          <a:stretch>
            <a:fillRect/>
          </a:stretch>
        </p:blipFill>
        <p:spPr>
          <a:xfrm>
            <a:off x="3576993" y="1111064"/>
            <a:ext cx="2040090" cy="1678944"/>
          </a:xfrm>
          <a:prstGeom prst="rect">
            <a:avLst/>
          </a:prstGeom>
        </p:spPr>
      </p:pic>
      <p:pic>
        <p:nvPicPr>
          <p:cNvPr id="6" name="Image 5">
            <a:extLst>
              <a:ext uri="{FF2B5EF4-FFF2-40B4-BE49-F238E27FC236}">
                <a16:creationId xmlns:a16="http://schemas.microsoft.com/office/drawing/2014/main" id="{0A6E84D0-ACF2-4C55-9685-D5DB74F69A74}"/>
              </a:ext>
            </a:extLst>
          </p:cNvPr>
          <p:cNvPicPr>
            <a:picLocks noChangeAspect="1"/>
          </p:cNvPicPr>
          <p:nvPr/>
        </p:nvPicPr>
        <p:blipFill>
          <a:blip r:embed="rId4"/>
          <a:stretch>
            <a:fillRect/>
          </a:stretch>
        </p:blipFill>
        <p:spPr>
          <a:xfrm>
            <a:off x="869673" y="1157561"/>
            <a:ext cx="2090167" cy="1583237"/>
          </a:xfrm>
          <a:prstGeom prst="rect">
            <a:avLst/>
          </a:prstGeom>
        </p:spPr>
      </p:pic>
      <p:pic>
        <p:nvPicPr>
          <p:cNvPr id="8" name="Image 7">
            <a:extLst>
              <a:ext uri="{FF2B5EF4-FFF2-40B4-BE49-F238E27FC236}">
                <a16:creationId xmlns:a16="http://schemas.microsoft.com/office/drawing/2014/main" id="{096545F4-4390-4577-941D-DD9312A594D3}"/>
              </a:ext>
            </a:extLst>
          </p:cNvPr>
          <p:cNvPicPr>
            <a:picLocks noChangeAspect="1"/>
          </p:cNvPicPr>
          <p:nvPr/>
        </p:nvPicPr>
        <p:blipFill>
          <a:blip r:embed="rId5"/>
          <a:stretch>
            <a:fillRect/>
          </a:stretch>
        </p:blipFill>
        <p:spPr>
          <a:xfrm>
            <a:off x="6234237" y="1118639"/>
            <a:ext cx="2040090" cy="1651862"/>
          </a:xfrm>
          <a:prstGeom prst="rect">
            <a:avLst/>
          </a:prstGeom>
        </p:spPr>
      </p:pic>
      <p:sp>
        <p:nvSpPr>
          <p:cNvPr id="56" name="Google Shape;3817;p91">
            <a:extLst>
              <a:ext uri="{FF2B5EF4-FFF2-40B4-BE49-F238E27FC236}">
                <a16:creationId xmlns:a16="http://schemas.microsoft.com/office/drawing/2014/main" id="{5C0BDF5A-EDB6-40F9-8721-69045E81F39F}"/>
              </a:ext>
            </a:extLst>
          </p:cNvPr>
          <p:cNvSpPr txBox="1"/>
          <p:nvPr/>
        </p:nvSpPr>
        <p:spPr>
          <a:xfrm>
            <a:off x="869672" y="3131199"/>
            <a:ext cx="8115001" cy="1583237"/>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Grace ces box plot nous avons une vue générale sur les variables qui influence le plus la fréquentation de la cantine. Ces variables sont le poisson, la viande et le repas de noël. </a:t>
            </a:r>
          </a:p>
          <a:p>
            <a:pPr marL="0" marR="0" lvl="0" indent="0" rtl="0">
              <a:lnSpc>
                <a:spcPct val="100000"/>
              </a:lnSpc>
              <a:spcBef>
                <a:spcPts val="0"/>
              </a:spcBef>
              <a:spcAft>
                <a:spcPts val="0"/>
              </a:spcAft>
              <a:buNone/>
            </a:pPr>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 Poisson : Il y a en moyenne plus de monde quand il y a du poisson. </a:t>
            </a:r>
          </a:p>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 Viande   : Le deuxième graphique montre qu’en général il y a plus de monde quand il n’y a pas de viande</a:t>
            </a:r>
          </a:p>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 Repas de </a:t>
            </a:r>
            <a:r>
              <a:rPr lang="fr-FR" dirty="0" err="1">
                <a:solidFill>
                  <a:schemeClr val="lt1"/>
                </a:solidFill>
                <a:latin typeface="Aldrich"/>
                <a:ea typeface="Aldrich"/>
                <a:cs typeface="Aldrich"/>
                <a:sym typeface="Aldrich"/>
              </a:rPr>
              <a:t>noel</a:t>
            </a:r>
            <a:r>
              <a:rPr lang="fr-FR" dirty="0">
                <a:solidFill>
                  <a:schemeClr val="lt1"/>
                </a:solidFill>
                <a:latin typeface="Aldrich"/>
                <a:ea typeface="Aldrich"/>
                <a:cs typeface="Aldrich"/>
                <a:sym typeface="Aldrich"/>
              </a:rPr>
              <a:t> : Il y a beaucoup plus de personnes quand il y a le repas de noël.</a:t>
            </a:r>
            <a:endParaRPr dirty="0">
              <a:solidFill>
                <a:schemeClr val="lt1"/>
              </a:solidFill>
              <a:latin typeface="Aldrich"/>
              <a:ea typeface="Aldrich"/>
              <a:cs typeface="Aldrich"/>
              <a:sym typeface="Aldrich"/>
            </a:endParaRPr>
          </a:p>
        </p:txBody>
      </p:sp>
    </p:spTree>
    <p:extLst>
      <p:ext uri="{BB962C8B-B14F-4D97-AF65-F5344CB8AC3E}">
        <p14:creationId xmlns:p14="http://schemas.microsoft.com/office/powerpoint/2010/main" val="36542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240465" y="2623376"/>
            <a:ext cx="6663070" cy="841800"/>
          </a:xfrm>
          <a:prstGeom prst="rect">
            <a:avLst/>
          </a:prstGeom>
        </p:spPr>
        <p:txBody>
          <a:bodyPr spcFirstLastPara="1" wrap="square" lIns="91425" tIns="0" rIns="91425" bIns="91425" anchor="ctr" anchorCtr="0">
            <a:noAutofit/>
          </a:bodyPr>
          <a:lstStyle/>
          <a:p>
            <a:pPr lvl="0"/>
            <a:r>
              <a:rPr lang="fr-FR" sz="4000" dirty="0">
                <a:solidFill>
                  <a:schemeClr val="dk2"/>
                </a:solidFill>
              </a:rPr>
              <a:t>Modélisation</a:t>
            </a:r>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0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t>Modélisation de l’entrainement</a:t>
            </a:r>
          </a:p>
        </p:txBody>
      </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817;p91">
            <a:extLst>
              <a:ext uri="{FF2B5EF4-FFF2-40B4-BE49-F238E27FC236}">
                <a16:creationId xmlns:a16="http://schemas.microsoft.com/office/drawing/2014/main" id="{5C0BDF5A-EDB6-40F9-8721-69045E81F39F}"/>
              </a:ext>
            </a:extLst>
          </p:cNvPr>
          <p:cNvSpPr txBox="1"/>
          <p:nvPr/>
        </p:nvSpPr>
        <p:spPr>
          <a:xfrm>
            <a:off x="4903838" y="1301688"/>
            <a:ext cx="3734247" cy="3403047"/>
          </a:xfrm>
          <a:prstGeom prst="rect">
            <a:avLst/>
          </a:prstGeom>
          <a:noFill/>
          <a:ln>
            <a:noFill/>
          </a:ln>
        </p:spPr>
        <p:txBody>
          <a:bodyPr spcFirstLastPara="1" wrap="square" lIns="0" tIns="6350" rIns="0" bIns="0" anchor="t" anchorCtr="0">
            <a:noAutofit/>
          </a:bodyPr>
          <a:lstStyle/>
          <a:p>
            <a:pPr lvl="0"/>
            <a:r>
              <a:rPr lang="fr-FR" dirty="0">
                <a:solidFill>
                  <a:schemeClr val="lt1"/>
                </a:solidFill>
                <a:latin typeface="Aldrich"/>
                <a:ea typeface="Aldrich"/>
                <a:cs typeface="Aldrich"/>
                <a:sym typeface="Aldrich"/>
              </a:rPr>
              <a:t>Dans cette dernière étape du projet qui concerne la modélisation. Nous avons utilisé la régression linéaire pour pouvoir entrainer notre modèle à prédire et à devenir plus précis.</a:t>
            </a:r>
            <a:endParaRPr lang="en-US" dirty="0">
              <a:solidFill>
                <a:schemeClr val="lt1"/>
              </a:solidFill>
              <a:latin typeface="Aldrich"/>
              <a:ea typeface="Aldrich"/>
              <a:cs typeface="Aldrich"/>
              <a:sym typeface="Aldrich"/>
            </a:endParaRPr>
          </a:p>
          <a:p>
            <a:pPr marL="0" marR="0" lvl="0" indent="0" rtl="0">
              <a:lnSpc>
                <a:spcPct val="100000"/>
              </a:lnSpc>
              <a:spcBef>
                <a:spcPts val="0"/>
              </a:spcBef>
              <a:spcAft>
                <a:spcPts val="0"/>
              </a:spcAft>
              <a:buNone/>
            </a:pPr>
            <a:endParaRPr lang="en-US" dirty="0">
              <a:solidFill>
                <a:schemeClr val="lt1"/>
              </a:solidFill>
              <a:latin typeface="Aldrich"/>
              <a:ea typeface="Aldrich"/>
              <a:cs typeface="Aldrich"/>
              <a:sym typeface="Aldrich"/>
            </a:endParaRPr>
          </a:p>
          <a:p>
            <a:pPr lvl="0"/>
            <a:r>
              <a:rPr lang="en-US" dirty="0" err="1">
                <a:solidFill>
                  <a:schemeClr val="lt1"/>
                </a:solidFill>
                <a:latin typeface="Aldrich"/>
                <a:ea typeface="Aldrich"/>
                <a:cs typeface="Aldrich"/>
                <a:sym typeface="Aldrich"/>
              </a:rPr>
              <a:t>Ici</a:t>
            </a:r>
            <a:r>
              <a:rPr lang="en-US" dirty="0">
                <a:solidFill>
                  <a:schemeClr val="lt1"/>
                </a:solidFill>
                <a:latin typeface="Aldrich"/>
                <a:ea typeface="Aldrich"/>
                <a:cs typeface="Aldrich"/>
                <a:sym typeface="Aldrich"/>
              </a:rPr>
              <a:t> nous </a:t>
            </a:r>
            <a:r>
              <a:rPr lang="en-US" dirty="0" err="1">
                <a:solidFill>
                  <a:schemeClr val="lt1"/>
                </a:solidFill>
                <a:latin typeface="Aldrich"/>
                <a:ea typeface="Aldrich"/>
                <a:cs typeface="Aldrich"/>
                <a:sym typeface="Aldrich"/>
              </a:rPr>
              <a:t>avons</a:t>
            </a:r>
            <a:r>
              <a:rPr lang="en-US" dirty="0">
                <a:solidFill>
                  <a:schemeClr val="lt1"/>
                </a:solidFill>
                <a:latin typeface="Aldrich"/>
                <a:ea typeface="Aldrich"/>
                <a:cs typeface="Aldrich"/>
                <a:sym typeface="Aldrich"/>
              </a:rPr>
              <a:t> la </a:t>
            </a:r>
            <a:r>
              <a:rPr lang="en-US" dirty="0" err="1">
                <a:solidFill>
                  <a:schemeClr val="lt1"/>
                </a:solidFill>
                <a:latin typeface="Aldrich"/>
                <a:ea typeface="Aldrich"/>
                <a:cs typeface="Aldrich"/>
                <a:sym typeface="Aldrich"/>
              </a:rPr>
              <a:t>partie</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entrainement</a:t>
            </a:r>
            <a:r>
              <a:rPr lang="en-US" dirty="0">
                <a:solidFill>
                  <a:schemeClr val="lt1"/>
                </a:solidFill>
                <a:latin typeface="Aldrich"/>
                <a:ea typeface="Aldrich"/>
                <a:cs typeface="Aldrich"/>
                <a:sym typeface="Aldrich"/>
              </a:rPr>
              <a:t> pour </a:t>
            </a:r>
            <a:r>
              <a:rPr lang="en-US" dirty="0" err="1">
                <a:solidFill>
                  <a:schemeClr val="lt1"/>
                </a:solidFill>
                <a:latin typeface="Aldrich"/>
                <a:ea typeface="Aldrich"/>
                <a:cs typeface="Aldrich"/>
                <a:sym typeface="Aldrich"/>
              </a:rPr>
              <a:t>perfectionner</a:t>
            </a:r>
            <a:r>
              <a:rPr lang="en-US" dirty="0">
                <a:solidFill>
                  <a:schemeClr val="lt1"/>
                </a:solidFill>
                <a:latin typeface="Aldrich"/>
                <a:ea typeface="Aldrich"/>
                <a:cs typeface="Aldrich"/>
                <a:sym typeface="Aldrich"/>
              </a:rPr>
              <a:t> le </a:t>
            </a:r>
            <a:r>
              <a:rPr lang="en-US" dirty="0" err="1">
                <a:solidFill>
                  <a:schemeClr val="lt1"/>
                </a:solidFill>
                <a:latin typeface="Aldrich"/>
                <a:ea typeface="Aldrich"/>
                <a:cs typeface="Aldrich"/>
                <a:sym typeface="Aldrich"/>
              </a:rPr>
              <a:t>modèle</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en</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vue</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d’avoir</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une</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mse</a:t>
            </a:r>
            <a:r>
              <a:rPr lang="en-US" dirty="0">
                <a:solidFill>
                  <a:schemeClr val="lt1"/>
                </a:solidFill>
                <a:latin typeface="Aldrich"/>
                <a:ea typeface="Aldrich"/>
                <a:cs typeface="Aldrich"/>
                <a:sym typeface="Aldrich"/>
              </a:rPr>
              <a:t> </a:t>
            </a:r>
            <a:r>
              <a:rPr lang="en-US" dirty="0" err="1">
                <a:solidFill>
                  <a:schemeClr val="lt1"/>
                </a:solidFill>
                <a:latin typeface="Aldrich"/>
                <a:ea typeface="Aldrich"/>
                <a:cs typeface="Aldrich"/>
                <a:sym typeface="Aldrich"/>
              </a:rPr>
              <a:t>faible</a:t>
            </a:r>
            <a:r>
              <a:rPr lang="en-US" dirty="0">
                <a:solidFill>
                  <a:schemeClr val="lt1"/>
                </a:solidFill>
                <a:latin typeface="Aldrich"/>
                <a:ea typeface="Aldrich"/>
                <a:cs typeface="Aldrich"/>
                <a:sym typeface="Aldrich"/>
              </a:rPr>
              <a:t>.</a:t>
            </a:r>
            <a:endParaRPr dirty="0">
              <a:solidFill>
                <a:schemeClr val="lt1"/>
              </a:solidFill>
              <a:latin typeface="Aldrich"/>
              <a:ea typeface="Aldrich"/>
              <a:cs typeface="Aldrich"/>
              <a:sym typeface="Aldrich"/>
            </a:endParaRPr>
          </a:p>
        </p:txBody>
      </p:sp>
      <p:pic>
        <p:nvPicPr>
          <p:cNvPr id="3" name="Image 2">
            <a:extLst>
              <a:ext uri="{FF2B5EF4-FFF2-40B4-BE49-F238E27FC236}">
                <a16:creationId xmlns:a16="http://schemas.microsoft.com/office/drawing/2014/main" id="{6D7F6908-2381-44C9-A4BD-DE02B0BA657E}"/>
              </a:ext>
            </a:extLst>
          </p:cNvPr>
          <p:cNvPicPr>
            <a:picLocks noChangeAspect="1"/>
          </p:cNvPicPr>
          <p:nvPr/>
        </p:nvPicPr>
        <p:blipFill>
          <a:blip r:embed="rId3"/>
          <a:stretch>
            <a:fillRect/>
          </a:stretch>
        </p:blipFill>
        <p:spPr>
          <a:xfrm>
            <a:off x="936659" y="1301688"/>
            <a:ext cx="3571445" cy="2978390"/>
          </a:xfrm>
          <a:prstGeom prst="rect">
            <a:avLst/>
          </a:prstGeom>
        </p:spPr>
      </p:pic>
      <p:pic>
        <p:nvPicPr>
          <p:cNvPr id="7" name="Image 6">
            <a:extLst>
              <a:ext uri="{FF2B5EF4-FFF2-40B4-BE49-F238E27FC236}">
                <a16:creationId xmlns:a16="http://schemas.microsoft.com/office/drawing/2014/main" id="{170149A3-E45F-4EEB-BC2C-476005DA7A3D}"/>
              </a:ext>
            </a:extLst>
          </p:cNvPr>
          <p:cNvPicPr>
            <a:picLocks noChangeAspect="1"/>
          </p:cNvPicPr>
          <p:nvPr/>
        </p:nvPicPr>
        <p:blipFill>
          <a:blip r:embed="rId4"/>
          <a:stretch>
            <a:fillRect/>
          </a:stretch>
        </p:blipFill>
        <p:spPr>
          <a:xfrm>
            <a:off x="4689091" y="3843144"/>
            <a:ext cx="1581371" cy="762106"/>
          </a:xfrm>
          <a:prstGeom prst="rect">
            <a:avLst/>
          </a:prstGeom>
        </p:spPr>
      </p:pic>
    </p:spTree>
    <p:extLst>
      <p:ext uri="{BB962C8B-B14F-4D97-AF65-F5344CB8AC3E}">
        <p14:creationId xmlns:p14="http://schemas.microsoft.com/office/powerpoint/2010/main" val="350207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t>Modélisation du test</a:t>
            </a:r>
          </a:p>
        </p:txBody>
      </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817;p91">
            <a:extLst>
              <a:ext uri="{FF2B5EF4-FFF2-40B4-BE49-F238E27FC236}">
                <a16:creationId xmlns:a16="http://schemas.microsoft.com/office/drawing/2014/main" id="{5C0BDF5A-EDB6-40F9-8721-69045E81F39F}"/>
              </a:ext>
            </a:extLst>
          </p:cNvPr>
          <p:cNvSpPr txBox="1"/>
          <p:nvPr/>
        </p:nvSpPr>
        <p:spPr>
          <a:xfrm>
            <a:off x="943897" y="1249947"/>
            <a:ext cx="3095311" cy="3189318"/>
          </a:xfrm>
          <a:prstGeom prst="rect">
            <a:avLst/>
          </a:prstGeom>
          <a:noFill/>
          <a:ln>
            <a:noFill/>
          </a:ln>
        </p:spPr>
        <p:txBody>
          <a:bodyPr spcFirstLastPara="1" wrap="square" lIns="0" tIns="6350" rIns="0" bIns="0" anchor="t" anchorCtr="0">
            <a:noAutofit/>
          </a:bodyPr>
          <a:lstStyle/>
          <a:p>
            <a:pPr lvl="0"/>
            <a:r>
              <a:rPr lang="fr-FR" dirty="0">
                <a:solidFill>
                  <a:schemeClr val="lt1"/>
                </a:solidFill>
                <a:latin typeface="Aldrich"/>
                <a:ea typeface="Aldrich"/>
                <a:cs typeface="Aldrich"/>
                <a:sym typeface="Aldrich"/>
              </a:rPr>
              <a:t>Dans cette étape de test de notre modèle nous avons un R square proche de 1, ce qui signifie que notre explique 88% de la variance des données. Cela est considéré comme une bonne performance.</a:t>
            </a:r>
          </a:p>
          <a:p>
            <a:pPr lvl="0"/>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Notre modèle a donc une bonne capacité à prédire la variable cible (réel) qui représente le nombre de personnes qui fréquente la cantine en fonction des variables indépendantes</a:t>
            </a:r>
          </a:p>
        </p:txBody>
      </p:sp>
      <p:pic>
        <p:nvPicPr>
          <p:cNvPr id="4" name="Image 3">
            <a:extLst>
              <a:ext uri="{FF2B5EF4-FFF2-40B4-BE49-F238E27FC236}">
                <a16:creationId xmlns:a16="http://schemas.microsoft.com/office/drawing/2014/main" id="{DB139E32-1DF4-44DF-9750-6E3D91EE338E}"/>
              </a:ext>
            </a:extLst>
          </p:cNvPr>
          <p:cNvPicPr>
            <a:picLocks noChangeAspect="1"/>
          </p:cNvPicPr>
          <p:nvPr/>
        </p:nvPicPr>
        <p:blipFill>
          <a:blip r:embed="rId3"/>
          <a:stretch>
            <a:fillRect/>
          </a:stretch>
        </p:blipFill>
        <p:spPr>
          <a:xfrm>
            <a:off x="4293370" y="777035"/>
            <a:ext cx="4349338" cy="3043819"/>
          </a:xfrm>
          <a:prstGeom prst="rect">
            <a:avLst/>
          </a:prstGeom>
        </p:spPr>
      </p:pic>
      <p:pic>
        <p:nvPicPr>
          <p:cNvPr id="6" name="Image 5">
            <a:extLst>
              <a:ext uri="{FF2B5EF4-FFF2-40B4-BE49-F238E27FC236}">
                <a16:creationId xmlns:a16="http://schemas.microsoft.com/office/drawing/2014/main" id="{AA88EBA2-B524-4028-A465-A981085AE981}"/>
              </a:ext>
            </a:extLst>
          </p:cNvPr>
          <p:cNvPicPr>
            <a:picLocks noChangeAspect="1"/>
          </p:cNvPicPr>
          <p:nvPr/>
        </p:nvPicPr>
        <p:blipFill>
          <a:blip r:embed="rId4"/>
          <a:stretch>
            <a:fillRect/>
          </a:stretch>
        </p:blipFill>
        <p:spPr>
          <a:xfrm>
            <a:off x="4293370" y="3971122"/>
            <a:ext cx="1914792" cy="790685"/>
          </a:xfrm>
          <a:prstGeom prst="rect">
            <a:avLst/>
          </a:prstGeom>
        </p:spPr>
      </p:pic>
    </p:spTree>
    <p:extLst>
      <p:ext uri="{BB962C8B-B14F-4D97-AF65-F5344CB8AC3E}">
        <p14:creationId xmlns:p14="http://schemas.microsoft.com/office/powerpoint/2010/main" val="41691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240465" y="2623376"/>
            <a:ext cx="6663070" cy="841800"/>
          </a:xfrm>
          <a:prstGeom prst="rect">
            <a:avLst/>
          </a:prstGeom>
        </p:spPr>
        <p:txBody>
          <a:bodyPr spcFirstLastPara="1" wrap="square" lIns="91425" tIns="0" rIns="91425" bIns="91425" anchor="ctr" anchorCtr="0">
            <a:noAutofit/>
          </a:bodyPr>
          <a:lstStyle/>
          <a:p>
            <a:pPr lvl="0"/>
            <a:r>
              <a:rPr lang="fr-FR" sz="4000" dirty="0">
                <a:solidFill>
                  <a:schemeClr val="dk2"/>
                </a:solidFill>
              </a:rPr>
              <a:t>Conclusion</a:t>
            </a:r>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47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t>Conclusion du projet</a:t>
            </a:r>
          </a:p>
        </p:txBody>
      </p:sp>
      <p:grpSp>
        <p:nvGrpSpPr>
          <p:cNvPr id="3829" name="Google Shape;3829;p91"/>
          <p:cNvGrpSpPr/>
          <p:nvPr/>
        </p:nvGrpSpPr>
        <p:grpSpPr>
          <a:xfrm>
            <a:off x="4151697" y="4869871"/>
            <a:ext cx="793256" cy="182899"/>
            <a:chOff x="2685575" y="2835950"/>
            <a:chExt cx="433000" cy="99825"/>
          </a:xfrm>
        </p:grpSpPr>
        <p:sp>
          <p:nvSpPr>
            <p:cNvPr id="3830" name="Google Shape;3830;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5" name="Google Shape;3885;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817;p91">
            <a:extLst>
              <a:ext uri="{FF2B5EF4-FFF2-40B4-BE49-F238E27FC236}">
                <a16:creationId xmlns:a16="http://schemas.microsoft.com/office/drawing/2014/main" id="{8013CDB4-FFA7-454C-9530-8FAF257ECDC7}"/>
              </a:ext>
            </a:extLst>
          </p:cNvPr>
          <p:cNvSpPr txBox="1"/>
          <p:nvPr/>
        </p:nvSpPr>
        <p:spPr>
          <a:xfrm>
            <a:off x="995516" y="1223969"/>
            <a:ext cx="7481905" cy="3336570"/>
          </a:xfrm>
          <a:prstGeom prst="rect">
            <a:avLst/>
          </a:prstGeom>
          <a:noFill/>
          <a:ln>
            <a:noFill/>
          </a:ln>
        </p:spPr>
        <p:txBody>
          <a:bodyPr spcFirstLastPara="1" wrap="square" lIns="0" tIns="6350" rIns="0" bIns="0" anchor="t" anchorCtr="0">
            <a:noAutofit/>
          </a:bodyPr>
          <a:lstStyle/>
          <a:p>
            <a:pPr lvl="0"/>
            <a:r>
              <a:rPr lang="fr-FR" dirty="0">
                <a:solidFill>
                  <a:schemeClr val="lt1"/>
                </a:solidFill>
                <a:latin typeface="Aldrich"/>
                <a:ea typeface="Aldrich"/>
                <a:cs typeface="Aldrich"/>
                <a:sym typeface="Aldrich"/>
              </a:rPr>
              <a:t>En conclusion, le projet de gestion de la fréquentation de la cantine scolaire et des prévisions pour limiter le gaspillage alimentaire a été réalisé avec succès en utilisant la bibliothèque Pandas. Deux </a:t>
            </a:r>
            <a:r>
              <a:rPr lang="fr-FR" dirty="0" err="1">
                <a:solidFill>
                  <a:schemeClr val="lt1"/>
                </a:solidFill>
                <a:latin typeface="Aldrich"/>
                <a:ea typeface="Aldrich"/>
                <a:cs typeface="Aldrich"/>
                <a:sym typeface="Aldrich"/>
              </a:rPr>
              <a:t>DataFrames</a:t>
            </a:r>
            <a:r>
              <a:rPr lang="fr-FR" dirty="0">
                <a:solidFill>
                  <a:schemeClr val="lt1"/>
                </a:solidFill>
                <a:latin typeface="Aldrich"/>
                <a:ea typeface="Aldrich"/>
                <a:cs typeface="Aldrich"/>
                <a:sym typeface="Aldrich"/>
              </a:rPr>
              <a:t> ont été utilisés, l'un contenant les données de fréquentation et l'autre contenant les menus. Une jointure des </a:t>
            </a:r>
            <a:r>
              <a:rPr lang="fr-FR" dirty="0" err="1">
                <a:solidFill>
                  <a:schemeClr val="lt1"/>
                </a:solidFill>
                <a:latin typeface="Aldrich"/>
                <a:ea typeface="Aldrich"/>
                <a:cs typeface="Aldrich"/>
                <a:sym typeface="Aldrich"/>
              </a:rPr>
              <a:t>DataFrames</a:t>
            </a:r>
            <a:r>
              <a:rPr lang="fr-FR" dirty="0">
                <a:solidFill>
                  <a:schemeClr val="lt1"/>
                </a:solidFill>
                <a:latin typeface="Aldrich"/>
                <a:ea typeface="Aldrich"/>
                <a:cs typeface="Aldrich"/>
                <a:sym typeface="Aldrich"/>
              </a:rPr>
              <a:t> a été effectuée pour obtenir un jeu de données final cohérent, sur lequel des analyses ont été menées.</a:t>
            </a:r>
          </a:p>
          <a:p>
            <a:pPr lvl="0"/>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Ainsi nous avons un modèle de régression linéaire pour pouvoir prédire et limiter le gaspillage alimentaire dans les cantines.</a:t>
            </a:r>
          </a:p>
          <a:p>
            <a:pPr lvl="0"/>
            <a:endParaRPr lang="fr-FR" dirty="0">
              <a:solidFill>
                <a:schemeClr val="lt1"/>
              </a:solidFill>
              <a:latin typeface="Aldrich"/>
              <a:ea typeface="Aldrich"/>
              <a:cs typeface="Aldrich"/>
              <a:sym typeface="Aldrich"/>
            </a:endParaRPr>
          </a:p>
          <a:p>
            <a:pPr lvl="0"/>
            <a:r>
              <a:rPr lang="fr-FR" dirty="0">
                <a:solidFill>
                  <a:schemeClr val="lt1"/>
                </a:solidFill>
                <a:latin typeface="Aldrich"/>
                <a:ea typeface="Aldrich"/>
                <a:cs typeface="Aldrich"/>
                <a:sym typeface="Aldrich"/>
              </a:rPr>
              <a:t>Il est recommandé de considérer ces résultats comme une première approche et en collaboration avec des experts en data science nous pourrions avoir de meilleurs résultats et ainsi limiter davantage le gaspillage alimentaire.</a:t>
            </a:r>
          </a:p>
        </p:txBody>
      </p:sp>
    </p:spTree>
    <p:extLst>
      <p:ext uri="{BB962C8B-B14F-4D97-AF65-F5344CB8AC3E}">
        <p14:creationId xmlns:p14="http://schemas.microsoft.com/office/powerpoint/2010/main" val="147630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885"/>
                                        </p:tgtEl>
                                        <p:attrNameLst>
                                          <p:attrName>style.visibility</p:attrName>
                                        </p:attrNameLst>
                                      </p:cBhvr>
                                      <p:to>
                                        <p:strVal val="visible"/>
                                      </p:to>
                                    </p:set>
                                    <p:animEffect transition="in" filter="fade">
                                      <p:cBhvr>
                                        <p:cTn id="12" dur="1000"/>
                                        <p:tgtEl>
                                          <p:spTgt spid="3885"/>
                                        </p:tgtEl>
                                      </p:cBhvr>
                                    </p:animEffect>
                                  </p:childTnLst>
                                </p:cTn>
                              </p:par>
                              <p:par>
                                <p:cTn id="13" presetID="10" presetClass="entr" presetSubtype="0" fill="hold" nodeType="withEffect">
                                  <p:stCondLst>
                                    <p:cond delay="0"/>
                                  </p:stCondLst>
                                  <p:childTnLst>
                                    <p:set>
                                      <p:cBhvr>
                                        <p:cTn id="14" dur="1" fill="hold">
                                          <p:stCondLst>
                                            <p:cond delay="0"/>
                                          </p:stCondLst>
                                        </p:cTn>
                                        <p:tgtEl>
                                          <p:spTgt spid="3886"/>
                                        </p:tgtEl>
                                        <p:attrNameLst>
                                          <p:attrName>style.visibility</p:attrName>
                                        </p:attrNameLst>
                                      </p:cBhvr>
                                      <p:to>
                                        <p:strVal val="visible"/>
                                      </p:to>
                                    </p:set>
                                    <p:animEffect transition="in" filter="fade">
                                      <p:cBhvr>
                                        <p:cTn id="15" dur="1000"/>
                                        <p:tgtEl>
                                          <p:spTgt spid="3886"/>
                                        </p:tgtEl>
                                      </p:cBhvr>
                                    </p:animEffect>
                                  </p:childTnLst>
                                </p:cTn>
                              </p:par>
                              <p:par>
                                <p:cTn id="16" presetID="10" presetClass="entr" presetSubtype="0" fill="hold" nodeType="withEffect">
                                  <p:stCondLst>
                                    <p:cond delay="0"/>
                                  </p:stCondLst>
                                  <p:childTnLst>
                                    <p:set>
                                      <p:cBhvr>
                                        <p:cTn id="17" dur="1" fill="hold">
                                          <p:stCondLst>
                                            <p:cond delay="0"/>
                                          </p:stCondLst>
                                        </p:cTn>
                                        <p:tgtEl>
                                          <p:spTgt spid="3887"/>
                                        </p:tgtEl>
                                        <p:attrNameLst>
                                          <p:attrName>style.visibility</p:attrName>
                                        </p:attrNameLst>
                                      </p:cBhvr>
                                      <p:to>
                                        <p:strVal val="visible"/>
                                      </p:to>
                                    </p:set>
                                    <p:animEffect transition="in" filter="fade">
                                      <p:cBhvr>
                                        <p:cTn id="18" dur="1000"/>
                                        <p:tgtEl>
                                          <p:spTgt spid="3887"/>
                                        </p:tgtEl>
                                      </p:cBhvr>
                                    </p:animEffect>
                                  </p:childTnLst>
                                </p:cTn>
                              </p:par>
                              <p:par>
                                <p:cTn id="19" presetID="10" presetClass="entr" presetSubtype="0" fill="hold" nodeType="withEffect">
                                  <p:stCondLst>
                                    <p:cond delay="0"/>
                                  </p:stCondLst>
                                  <p:childTnLst>
                                    <p:set>
                                      <p:cBhvr>
                                        <p:cTn id="20" dur="1" fill="hold">
                                          <p:stCondLst>
                                            <p:cond delay="0"/>
                                          </p:stCondLst>
                                        </p:cTn>
                                        <p:tgtEl>
                                          <p:spTgt spid="3888"/>
                                        </p:tgtEl>
                                        <p:attrNameLst>
                                          <p:attrName>style.visibility</p:attrName>
                                        </p:attrNameLst>
                                      </p:cBhvr>
                                      <p:to>
                                        <p:strVal val="visible"/>
                                      </p:to>
                                    </p:set>
                                    <p:animEffect transition="in" filter="fade">
                                      <p:cBhvr>
                                        <p:cTn id="21" dur="1000"/>
                                        <p:tgtEl>
                                          <p:spTgt spid="3888"/>
                                        </p:tgtEl>
                                      </p:cBhvr>
                                    </p:animEffect>
                                  </p:childTnLst>
                                </p:cTn>
                              </p:par>
                              <p:par>
                                <p:cTn id="22" presetID="10" presetClass="entr" presetSubtype="0" fill="hold" nodeType="withEffect">
                                  <p:stCondLst>
                                    <p:cond delay="0"/>
                                  </p:stCondLst>
                                  <p:childTnLst>
                                    <p:set>
                                      <p:cBhvr>
                                        <p:cTn id="23" dur="1" fill="hold">
                                          <p:stCondLst>
                                            <p:cond delay="0"/>
                                          </p:stCondLst>
                                        </p:cTn>
                                        <p:tgtEl>
                                          <p:spTgt spid="3889"/>
                                        </p:tgtEl>
                                        <p:attrNameLst>
                                          <p:attrName>style.visibility</p:attrName>
                                        </p:attrNameLst>
                                      </p:cBhvr>
                                      <p:to>
                                        <p:strVal val="visible"/>
                                      </p:to>
                                    </p:set>
                                    <p:animEffect transition="in" filter="fade">
                                      <p:cBhvr>
                                        <p:cTn id="24" dur="1000"/>
                                        <p:tgtEl>
                                          <p:spTgt spid="3889"/>
                                        </p:tgtEl>
                                      </p:cBhvr>
                                    </p:animEffect>
                                  </p:childTnLst>
                                </p:cTn>
                              </p:par>
                              <p:par>
                                <p:cTn id="25" presetID="10"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3"/>
        <p:cNvGrpSpPr/>
        <p:nvPr/>
      </p:nvGrpSpPr>
      <p:grpSpPr>
        <a:xfrm>
          <a:off x="0" y="0"/>
          <a:ext cx="0" cy="0"/>
          <a:chOff x="0" y="0"/>
          <a:chExt cx="0" cy="0"/>
        </a:xfrm>
      </p:grpSpPr>
      <p:sp>
        <p:nvSpPr>
          <p:cNvPr id="4804" name="Google Shape;4804;p11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Notre équipe</a:t>
            </a:r>
            <a:endParaRPr dirty="0"/>
          </a:p>
        </p:txBody>
      </p:sp>
      <p:sp>
        <p:nvSpPr>
          <p:cNvPr id="4805" name="Google Shape;4805;p111"/>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Atigou </a:t>
            </a:r>
          </a:p>
          <a:p>
            <a:pPr marL="0" lvl="0" indent="0" algn="ctr" rtl="0">
              <a:spcBef>
                <a:spcPts val="0"/>
              </a:spcBef>
              <a:spcAft>
                <a:spcPts val="0"/>
              </a:spcAft>
              <a:buNone/>
            </a:pPr>
            <a:r>
              <a:rPr lang="en" dirty="0"/>
              <a:t>BAH</a:t>
            </a:r>
            <a:endParaRPr dirty="0"/>
          </a:p>
        </p:txBody>
      </p:sp>
      <p:sp>
        <p:nvSpPr>
          <p:cNvPr id="4807" name="Google Shape;4807;p111"/>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Adrien FORMOSO</a:t>
            </a:r>
            <a:endParaRPr dirty="0"/>
          </a:p>
        </p:txBody>
      </p:sp>
      <p:sp>
        <p:nvSpPr>
          <p:cNvPr id="4809" name="Google Shape;4809;p111"/>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p>
            <a:pPr marL="0" lvl="0" indent="0"/>
            <a:r>
              <a:rPr lang="fr-FR" dirty="0"/>
              <a:t>Massinissa BELHARET</a:t>
            </a:r>
            <a:endParaRPr dirty="0"/>
          </a:p>
        </p:txBody>
      </p:sp>
      <p:pic>
        <p:nvPicPr>
          <p:cNvPr id="4811" name="Google Shape;4811;p111"/>
          <p:cNvPicPr preferRelativeResize="0"/>
          <p:nvPr/>
        </p:nvPicPr>
        <p:blipFill>
          <a:blip r:embed="rId3"/>
          <a:srcRect t="17309" b="17309"/>
          <a:stretch/>
        </p:blipFill>
        <p:spPr>
          <a:xfrm>
            <a:off x="1787232" y="1936310"/>
            <a:ext cx="738436" cy="721830"/>
          </a:xfrm>
          <a:prstGeom prst="rect">
            <a:avLst/>
          </a:prstGeom>
          <a:noFill/>
          <a:ln w="9525" cap="flat" cmpd="sng">
            <a:solidFill>
              <a:schemeClr val="dk2"/>
            </a:solidFill>
            <a:prstDash val="solid"/>
            <a:round/>
            <a:headEnd type="none" w="sm" len="sm"/>
            <a:tailEnd type="none" w="sm" len="sm"/>
          </a:ln>
        </p:spPr>
      </p:pic>
      <p:grpSp>
        <p:nvGrpSpPr>
          <p:cNvPr id="4814" name="Google Shape;4814;p111"/>
          <p:cNvGrpSpPr/>
          <p:nvPr/>
        </p:nvGrpSpPr>
        <p:grpSpPr>
          <a:xfrm>
            <a:off x="7379058" y="775946"/>
            <a:ext cx="793256" cy="182899"/>
            <a:chOff x="2685575" y="2835950"/>
            <a:chExt cx="433000" cy="99825"/>
          </a:xfrm>
        </p:grpSpPr>
        <p:sp>
          <p:nvSpPr>
            <p:cNvPr id="4815" name="Google Shape;4815;p11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1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1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1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9" name="Google Shape;4819;p111"/>
          <p:cNvGrpSpPr/>
          <p:nvPr/>
        </p:nvGrpSpPr>
        <p:grpSpPr>
          <a:xfrm>
            <a:off x="4475539" y="-986753"/>
            <a:ext cx="2019176" cy="2019176"/>
            <a:chOff x="1943325" y="-220375"/>
            <a:chExt cx="1298672" cy="1298672"/>
          </a:xfrm>
        </p:grpSpPr>
        <p:sp>
          <p:nvSpPr>
            <p:cNvPr id="4820" name="Google Shape;4820;p11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1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1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1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1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1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1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1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1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1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1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1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1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1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1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1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1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1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1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1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1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1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1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1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1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1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1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1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1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1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1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1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1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1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1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1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1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1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1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1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1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1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1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1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1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1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1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1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8" name="Google Shape;4868;p11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1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1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1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1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4811;p111">
            <a:extLst>
              <a:ext uri="{FF2B5EF4-FFF2-40B4-BE49-F238E27FC236}">
                <a16:creationId xmlns:a16="http://schemas.microsoft.com/office/drawing/2014/main" id="{B55E35DA-88E8-95E8-985A-BC1844E6554E}"/>
              </a:ext>
            </a:extLst>
          </p:cNvPr>
          <p:cNvPicPr preferRelativeResize="0"/>
          <p:nvPr/>
        </p:nvPicPr>
        <p:blipFill>
          <a:blip r:embed="rId5"/>
          <a:srcRect l="2114" r="2114"/>
          <a:stretch/>
        </p:blipFill>
        <p:spPr>
          <a:xfrm>
            <a:off x="4202770" y="1931983"/>
            <a:ext cx="738436" cy="721830"/>
          </a:xfrm>
          <a:prstGeom prst="rect">
            <a:avLst/>
          </a:prstGeom>
          <a:noFill/>
          <a:ln w="9525" cap="flat" cmpd="sng">
            <a:solidFill>
              <a:schemeClr val="dk2"/>
            </a:solidFill>
            <a:prstDash val="solid"/>
            <a:round/>
            <a:headEnd type="none" w="sm" len="sm"/>
            <a:tailEnd type="none" w="sm" len="sm"/>
          </a:ln>
        </p:spPr>
      </p:pic>
      <p:pic>
        <p:nvPicPr>
          <p:cNvPr id="3" name="Google Shape;4811;p111">
            <a:extLst>
              <a:ext uri="{FF2B5EF4-FFF2-40B4-BE49-F238E27FC236}">
                <a16:creationId xmlns:a16="http://schemas.microsoft.com/office/drawing/2014/main" id="{F13541CF-3F4E-E69A-41AD-FFD403A91255}"/>
              </a:ext>
            </a:extLst>
          </p:cNvPr>
          <p:cNvPicPr preferRelativeResize="0"/>
          <p:nvPr/>
        </p:nvPicPr>
        <p:blipFill>
          <a:blip r:embed="rId6"/>
          <a:srcRect t="1124" b="1124"/>
          <a:stretch/>
        </p:blipFill>
        <p:spPr>
          <a:xfrm>
            <a:off x="6618307" y="1931983"/>
            <a:ext cx="738436" cy="721830"/>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811"/>
                                        </p:tgtEl>
                                        <p:attrNameLst>
                                          <p:attrName>style.visibility</p:attrName>
                                        </p:attrNameLst>
                                      </p:cBhvr>
                                      <p:to>
                                        <p:strVal val="visible"/>
                                      </p:to>
                                    </p:set>
                                    <p:anim calcmode="lin" valueType="num">
                                      <p:cBhvr additive="base">
                                        <p:cTn id="7" dur="1000"/>
                                        <p:tgtEl>
                                          <p:spTgt spid="4811"/>
                                        </p:tgtEl>
                                        <p:attrNameLst>
                                          <p:attrName>ppt_w</p:attrName>
                                        </p:attrNameLst>
                                      </p:cBhvr>
                                      <p:tavLst>
                                        <p:tav tm="0">
                                          <p:val>
                                            <p:strVal val="0"/>
                                          </p:val>
                                        </p:tav>
                                        <p:tav tm="100000">
                                          <p:val>
                                            <p:strVal val="#ppt_w"/>
                                          </p:val>
                                        </p:tav>
                                      </p:tavLst>
                                    </p:anim>
                                    <p:anim calcmode="lin" valueType="num">
                                      <p:cBhvr additive="base">
                                        <p:cTn id="8" dur="1000"/>
                                        <p:tgtEl>
                                          <p:spTgt spid="4811"/>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4814"/>
                                        </p:tgtEl>
                                        <p:attrNameLst>
                                          <p:attrName>style.visibility</p:attrName>
                                        </p:attrNameLst>
                                      </p:cBhvr>
                                      <p:to>
                                        <p:strVal val="visible"/>
                                      </p:to>
                                    </p:set>
                                    <p:anim calcmode="lin" valueType="num">
                                      <p:cBhvr additive="base">
                                        <p:cTn id="11" dur="1000"/>
                                        <p:tgtEl>
                                          <p:spTgt spid="4814"/>
                                        </p:tgtEl>
                                        <p:attrNameLst>
                                          <p:attrName>ppt_x</p:attrName>
                                        </p:attrNameLst>
                                      </p:cBhvr>
                                      <p:tavLst>
                                        <p:tav tm="0">
                                          <p:val>
                                            <p:strVal val="#ppt_x+1"/>
                                          </p:val>
                                        </p:tav>
                                        <p:tav tm="100000">
                                          <p:val>
                                            <p:strVal val="#ppt_x"/>
                                          </p:val>
                                        </p:tav>
                                      </p:tavLst>
                                    </p:anim>
                                  </p:childTnLst>
                                </p:cTn>
                              </p:par>
                              <p:par>
                                <p:cTn id="12" presetID="8" presetClass="emph" presetSubtype="0" fill="hold" nodeType="withEffect">
                                  <p:stCondLst>
                                    <p:cond delay="0"/>
                                  </p:stCondLst>
                                  <p:childTnLst>
                                    <p:animRot by="-21600000">
                                      <p:cBhvr>
                                        <p:cTn id="13" dur="1000" fill="hold"/>
                                        <p:tgtEl>
                                          <p:spTgt spid="4819"/>
                                        </p:tgtEl>
                                        <p:attrNameLst>
                                          <p:attrName>r</p:attrName>
                                        </p:attrNameLst>
                                      </p:cBhvr>
                                    </p:animRot>
                                  </p:childTnLst>
                                </p:cTn>
                              </p:par>
                              <p:par>
                                <p:cTn id="14" presetID="2" presetClass="entr" presetSubtype="8" fill="hold" nodeType="withEffect">
                                  <p:stCondLst>
                                    <p:cond delay="0"/>
                                  </p:stCondLst>
                                  <p:childTnLst>
                                    <p:set>
                                      <p:cBhvr>
                                        <p:cTn id="15" dur="1" fill="hold">
                                          <p:stCondLst>
                                            <p:cond delay="0"/>
                                          </p:stCondLst>
                                        </p:cTn>
                                        <p:tgtEl>
                                          <p:spTgt spid="4804"/>
                                        </p:tgtEl>
                                        <p:attrNameLst>
                                          <p:attrName>style.visibility</p:attrName>
                                        </p:attrNameLst>
                                      </p:cBhvr>
                                      <p:to>
                                        <p:strVal val="visible"/>
                                      </p:to>
                                    </p:set>
                                    <p:anim calcmode="lin" valueType="num">
                                      <p:cBhvr additive="base">
                                        <p:cTn id="16" dur="1000"/>
                                        <p:tgtEl>
                                          <p:spTgt spid="480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805"/>
                                        </p:tgtEl>
                                        <p:attrNameLst>
                                          <p:attrName>style.visibility</p:attrName>
                                        </p:attrNameLst>
                                      </p:cBhvr>
                                      <p:to>
                                        <p:strVal val="visible"/>
                                      </p:to>
                                    </p:set>
                                    <p:animEffect transition="in" filter="fade">
                                      <p:cBhvr>
                                        <p:cTn id="19" dur="1000"/>
                                        <p:tgtEl>
                                          <p:spTgt spid="4805"/>
                                        </p:tgtEl>
                                      </p:cBhvr>
                                    </p:animEffect>
                                  </p:childTnLst>
                                </p:cTn>
                              </p:par>
                              <p:par>
                                <p:cTn id="20" presetID="10" presetClass="entr" presetSubtype="0" fill="hold" nodeType="withEffect">
                                  <p:stCondLst>
                                    <p:cond delay="0"/>
                                  </p:stCondLst>
                                  <p:childTnLst>
                                    <p:set>
                                      <p:cBhvr>
                                        <p:cTn id="21" dur="1" fill="hold">
                                          <p:stCondLst>
                                            <p:cond delay="0"/>
                                          </p:stCondLst>
                                        </p:cTn>
                                        <p:tgtEl>
                                          <p:spTgt spid="4807"/>
                                        </p:tgtEl>
                                        <p:attrNameLst>
                                          <p:attrName>style.visibility</p:attrName>
                                        </p:attrNameLst>
                                      </p:cBhvr>
                                      <p:to>
                                        <p:strVal val="visible"/>
                                      </p:to>
                                    </p:set>
                                    <p:animEffect transition="in" filter="fade">
                                      <p:cBhvr>
                                        <p:cTn id="22" dur="1000"/>
                                        <p:tgtEl>
                                          <p:spTgt spid="4807"/>
                                        </p:tgtEl>
                                      </p:cBhvr>
                                    </p:animEffect>
                                  </p:childTnLst>
                                </p:cTn>
                              </p:par>
                              <p:par>
                                <p:cTn id="23" presetID="10" presetClass="entr" presetSubtype="0" fill="hold" nodeType="withEffect">
                                  <p:stCondLst>
                                    <p:cond delay="0"/>
                                  </p:stCondLst>
                                  <p:childTnLst>
                                    <p:set>
                                      <p:cBhvr>
                                        <p:cTn id="24" dur="1" fill="hold">
                                          <p:stCondLst>
                                            <p:cond delay="0"/>
                                          </p:stCondLst>
                                        </p:cTn>
                                        <p:tgtEl>
                                          <p:spTgt spid="4809"/>
                                        </p:tgtEl>
                                        <p:attrNameLst>
                                          <p:attrName>style.visibility</p:attrName>
                                        </p:attrNameLst>
                                      </p:cBhvr>
                                      <p:to>
                                        <p:strVal val="visible"/>
                                      </p:to>
                                    </p:set>
                                    <p:animEffect transition="in" filter="fade">
                                      <p:cBhvr>
                                        <p:cTn id="25" dur="1000"/>
                                        <p:tgtEl>
                                          <p:spTgt spid="4809"/>
                                        </p:tgtEl>
                                      </p:cBhvr>
                                    </p:animEffect>
                                  </p:childTnLst>
                                </p:cTn>
                              </p:par>
                              <p:par>
                                <p:cTn id="26" presetID="10" presetClass="entr" presetSubtype="0" fill="hold" nodeType="withEffect">
                                  <p:stCondLst>
                                    <p:cond delay="0"/>
                                  </p:stCondLst>
                                  <p:childTnLst>
                                    <p:set>
                                      <p:cBhvr>
                                        <p:cTn id="27" dur="1" fill="hold">
                                          <p:stCondLst>
                                            <p:cond delay="0"/>
                                          </p:stCondLst>
                                        </p:cTn>
                                        <p:tgtEl>
                                          <p:spTgt spid="4868"/>
                                        </p:tgtEl>
                                        <p:attrNameLst>
                                          <p:attrName>style.visibility</p:attrName>
                                        </p:attrNameLst>
                                      </p:cBhvr>
                                      <p:to>
                                        <p:strVal val="visible"/>
                                      </p:to>
                                    </p:set>
                                    <p:animEffect transition="in" filter="fade">
                                      <p:cBhvr>
                                        <p:cTn id="28" dur="1000"/>
                                        <p:tgtEl>
                                          <p:spTgt spid="4868"/>
                                        </p:tgtEl>
                                      </p:cBhvr>
                                    </p:animEffect>
                                  </p:childTnLst>
                                </p:cTn>
                              </p:par>
                              <p:par>
                                <p:cTn id="29" presetID="10" presetClass="entr" presetSubtype="0" fill="hold" nodeType="withEffect">
                                  <p:stCondLst>
                                    <p:cond delay="0"/>
                                  </p:stCondLst>
                                  <p:childTnLst>
                                    <p:set>
                                      <p:cBhvr>
                                        <p:cTn id="30" dur="1" fill="hold">
                                          <p:stCondLst>
                                            <p:cond delay="0"/>
                                          </p:stCondLst>
                                        </p:cTn>
                                        <p:tgtEl>
                                          <p:spTgt spid="4869"/>
                                        </p:tgtEl>
                                        <p:attrNameLst>
                                          <p:attrName>style.visibility</p:attrName>
                                        </p:attrNameLst>
                                      </p:cBhvr>
                                      <p:to>
                                        <p:strVal val="visible"/>
                                      </p:to>
                                    </p:set>
                                    <p:animEffect transition="in" filter="fade">
                                      <p:cBhvr>
                                        <p:cTn id="31" dur="1000"/>
                                        <p:tgtEl>
                                          <p:spTgt spid="4869"/>
                                        </p:tgtEl>
                                      </p:cBhvr>
                                    </p:animEffect>
                                  </p:childTnLst>
                                </p:cTn>
                              </p:par>
                              <p:par>
                                <p:cTn id="32" presetID="10" presetClass="entr" presetSubtype="0" fill="hold" nodeType="withEffect">
                                  <p:stCondLst>
                                    <p:cond delay="0"/>
                                  </p:stCondLst>
                                  <p:childTnLst>
                                    <p:set>
                                      <p:cBhvr>
                                        <p:cTn id="33" dur="1" fill="hold">
                                          <p:stCondLst>
                                            <p:cond delay="0"/>
                                          </p:stCondLst>
                                        </p:cTn>
                                        <p:tgtEl>
                                          <p:spTgt spid="4870"/>
                                        </p:tgtEl>
                                        <p:attrNameLst>
                                          <p:attrName>style.visibility</p:attrName>
                                        </p:attrNameLst>
                                      </p:cBhvr>
                                      <p:to>
                                        <p:strVal val="visible"/>
                                      </p:to>
                                    </p:set>
                                    <p:animEffect transition="in" filter="fade">
                                      <p:cBhvr>
                                        <p:cTn id="34" dur="1000"/>
                                        <p:tgtEl>
                                          <p:spTgt spid="4870"/>
                                        </p:tgtEl>
                                      </p:cBhvr>
                                    </p:animEffect>
                                  </p:childTnLst>
                                </p:cTn>
                              </p:par>
                              <p:par>
                                <p:cTn id="35" presetID="10" presetClass="entr" presetSubtype="0" fill="hold" nodeType="withEffect">
                                  <p:stCondLst>
                                    <p:cond delay="0"/>
                                  </p:stCondLst>
                                  <p:childTnLst>
                                    <p:set>
                                      <p:cBhvr>
                                        <p:cTn id="36" dur="1" fill="hold">
                                          <p:stCondLst>
                                            <p:cond delay="0"/>
                                          </p:stCondLst>
                                        </p:cTn>
                                        <p:tgtEl>
                                          <p:spTgt spid="4871"/>
                                        </p:tgtEl>
                                        <p:attrNameLst>
                                          <p:attrName>style.visibility</p:attrName>
                                        </p:attrNameLst>
                                      </p:cBhvr>
                                      <p:to>
                                        <p:strVal val="visible"/>
                                      </p:to>
                                    </p:set>
                                    <p:animEffect transition="in" filter="fade">
                                      <p:cBhvr>
                                        <p:cTn id="37" dur="1000"/>
                                        <p:tgtEl>
                                          <p:spTgt spid="4871"/>
                                        </p:tgtEl>
                                      </p:cBhvr>
                                    </p:animEffect>
                                  </p:childTnLst>
                                </p:cTn>
                              </p:par>
                              <p:par>
                                <p:cTn id="38" presetID="10" presetClass="entr" presetSubtype="0" fill="hold" nodeType="withEffect">
                                  <p:stCondLst>
                                    <p:cond delay="0"/>
                                  </p:stCondLst>
                                  <p:childTnLst>
                                    <p:set>
                                      <p:cBhvr>
                                        <p:cTn id="39" dur="1" fill="hold">
                                          <p:stCondLst>
                                            <p:cond delay="0"/>
                                          </p:stCondLst>
                                        </p:cTn>
                                        <p:tgtEl>
                                          <p:spTgt spid="4872"/>
                                        </p:tgtEl>
                                        <p:attrNameLst>
                                          <p:attrName>style.visibility</p:attrName>
                                        </p:attrNameLst>
                                      </p:cBhvr>
                                      <p:to>
                                        <p:strVal val="visible"/>
                                      </p:to>
                                    </p:set>
                                    <p:animEffect transition="in" filter="fade">
                                      <p:cBhvr>
                                        <p:cTn id="40" dur="1000"/>
                                        <p:tgtEl>
                                          <p:spTgt spid="4872"/>
                                        </p:tgtEl>
                                      </p:cBhvr>
                                    </p:animEffect>
                                  </p:childTnLst>
                                </p:cTn>
                              </p:par>
                              <p:par>
                                <p:cTn id="41" presetID="23" presetClass="entr" presetSubtype="16"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1000"/>
                                        <p:tgtEl>
                                          <p:spTgt spid="2"/>
                                        </p:tgtEl>
                                        <p:attrNameLst>
                                          <p:attrName>ppt_w</p:attrName>
                                        </p:attrNameLst>
                                      </p:cBhvr>
                                      <p:tavLst>
                                        <p:tav tm="0">
                                          <p:val>
                                            <p:strVal val="0"/>
                                          </p:val>
                                        </p:tav>
                                        <p:tav tm="100000">
                                          <p:val>
                                            <p:strVal val="#ppt_w"/>
                                          </p:val>
                                        </p:tav>
                                      </p:tavLst>
                                    </p:anim>
                                    <p:anim calcmode="lin" valueType="num">
                                      <p:cBhvr additive="base">
                                        <p:cTn id="44" dur="1000"/>
                                        <p:tgtEl>
                                          <p:spTgt spid="2"/>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1000"/>
                                        <p:tgtEl>
                                          <p:spTgt spid="3"/>
                                        </p:tgtEl>
                                        <p:attrNameLst>
                                          <p:attrName>ppt_w</p:attrName>
                                        </p:attrNameLst>
                                      </p:cBhvr>
                                      <p:tavLst>
                                        <p:tav tm="0">
                                          <p:val>
                                            <p:strVal val="0"/>
                                          </p:val>
                                        </p:tav>
                                        <p:tav tm="100000">
                                          <p:val>
                                            <p:strVal val="#ppt_w"/>
                                          </p:val>
                                        </p:tav>
                                      </p:tavLst>
                                    </p:anim>
                                    <p:anim calcmode="lin" valueType="num">
                                      <p:cBhvr additive="base">
                                        <p:cTn id="48" dur="1000"/>
                                        <p:tgtEl>
                                          <p:spTgt spid="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8"/>
        <p:cNvGrpSpPr/>
        <p:nvPr/>
      </p:nvGrpSpPr>
      <p:grpSpPr>
        <a:xfrm>
          <a:off x="0" y="0"/>
          <a:ext cx="0" cy="0"/>
          <a:chOff x="0" y="0"/>
          <a:chExt cx="0" cy="0"/>
        </a:xfrm>
      </p:grpSpPr>
      <p:sp>
        <p:nvSpPr>
          <p:cNvPr id="4039" name="Google Shape;4039;p9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Rapport journalier</a:t>
            </a:r>
            <a:endParaRPr dirty="0"/>
          </a:p>
        </p:txBody>
      </p:sp>
      <p:graphicFrame>
        <p:nvGraphicFramePr>
          <p:cNvPr id="4040" name="Google Shape;4040;p95"/>
          <p:cNvGraphicFramePr/>
          <p:nvPr>
            <p:extLst>
              <p:ext uri="{D42A27DB-BD31-4B8C-83A1-F6EECF244321}">
                <p14:modId xmlns:p14="http://schemas.microsoft.com/office/powerpoint/2010/main" val="1832477115"/>
              </p:ext>
            </p:extLst>
          </p:nvPr>
        </p:nvGraphicFramePr>
        <p:xfrm>
          <a:off x="1296650" y="1367818"/>
          <a:ext cx="6550700" cy="2950525"/>
        </p:xfrm>
        <a:graphic>
          <a:graphicData uri="http://schemas.openxmlformats.org/drawingml/2006/table">
            <a:tbl>
              <a:tblPr>
                <a:noFill/>
                <a:tableStyleId>{4218B3C6-7F15-4381-BE0A-D959D412B1E6}</a:tableStyleId>
              </a:tblPr>
              <a:tblGrid>
                <a:gridCol w="1637675">
                  <a:extLst>
                    <a:ext uri="{9D8B030D-6E8A-4147-A177-3AD203B41FA5}">
                      <a16:colId xmlns:a16="http://schemas.microsoft.com/office/drawing/2014/main" val="20000"/>
                    </a:ext>
                  </a:extLst>
                </a:gridCol>
                <a:gridCol w="1637675">
                  <a:extLst>
                    <a:ext uri="{9D8B030D-6E8A-4147-A177-3AD203B41FA5}">
                      <a16:colId xmlns:a16="http://schemas.microsoft.com/office/drawing/2014/main" val="20001"/>
                    </a:ext>
                  </a:extLst>
                </a:gridCol>
                <a:gridCol w="1637675">
                  <a:extLst>
                    <a:ext uri="{9D8B030D-6E8A-4147-A177-3AD203B41FA5}">
                      <a16:colId xmlns:a16="http://schemas.microsoft.com/office/drawing/2014/main" val="20002"/>
                    </a:ext>
                  </a:extLst>
                </a:gridCol>
                <a:gridCol w="1637675">
                  <a:extLst>
                    <a:ext uri="{9D8B030D-6E8A-4147-A177-3AD203B41FA5}">
                      <a16:colId xmlns:a16="http://schemas.microsoft.com/office/drawing/2014/main" val="20003"/>
                    </a:ext>
                  </a:extLst>
                </a:gridCol>
              </a:tblGrid>
              <a:tr h="439250">
                <a:tc>
                  <a:txBody>
                    <a:bodyPr/>
                    <a:lstStyle/>
                    <a:p>
                      <a:pPr marL="0" lvl="0" indent="0" algn="ctr" rtl="0">
                        <a:spcBef>
                          <a:spcPts val="0"/>
                        </a:spcBef>
                        <a:spcAft>
                          <a:spcPts val="0"/>
                        </a:spcAft>
                        <a:buNone/>
                      </a:pPr>
                      <a:r>
                        <a:rPr lang="en-US" sz="2100" dirty="0">
                          <a:solidFill>
                            <a:schemeClr val="dk2"/>
                          </a:solidFill>
                          <a:latin typeface="Aldrich"/>
                          <a:ea typeface="Aldrich"/>
                          <a:cs typeface="Aldrich"/>
                          <a:sym typeface="Aldrich"/>
                        </a:rPr>
                        <a:t>1er jour</a:t>
                      </a:r>
                      <a:endParaRPr sz="2100" dirty="0">
                        <a:solidFill>
                          <a:schemeClr val="dk2"/>
                        </a:solidFill>
                        <a:latin typeface="Aldrich"/>
                        <a:ea typeface="Aldrich"/>
                        <a:cs typeface="Aldrich"/>
                        <a:sym typeface="Aldrich"/>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2ème 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3ème 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4ème 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040550">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Compréhension du projet, et distribution des tâches</a:t>
                      </a:r>
                      <a:endParaRPr dirty="0">
                        <a:solidFill>
                          <a:schemeClr val="lt1"/>
                        </a:solidFill>
                        <a:latin typeface="Bai Jamjuree"/>
                        <a:ea typeface="Bai Jamjuree"/>
                        <a:cs typeface="Bai Jamjuree"/>
                        <a:sym typeface="Bai Jamjuree"/>
                      </a:endParaRP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Nettoyage et jointure des </a:t>
                      </a:r>
                      <a:r>
                        <a:rPr lang="fr-FR" dirty="0" err="1">
                          <a:solidFill>
                            <a:schemeClr val="lt1"/>
                          </a:solidFill>
                          <a:latin typeface="Bai Jamjuree"/>
                          <a:ea typeface="Bai Jamjuree"/>
                          <a:cs typeface="Bai Jamjuree"/>
                          <a:sym typeface="Bai Jamjuree"/>
                        </a:rPr>
                        <a:t>DataFrames</a:t>
                      </a:r>
                      <a:endParaRPr lang="fr-FR" dirty="0">
                        <a:solidFill>
                          <a:schemeClr val="lt1"/>
                        </a:solidFill>
                        <a:latin typeface="Bai Jamjuree"/>
                        <a:ea typeface="Bai Jamjuree"/>
                        <a:cs typeface="Bai Jamjuree"/>
                        <a:sym typeface="Bai Jamjuree"/>
                      </a:endParaRP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Analyse et création des </a:t>
                      </a:r>
                      <a:r>
                        <a:rPr lang="fr-FR" dirty="0" err="1">
                          <a:solidFill>
                            <a:schemeClr val="lt1"/>
                          </a:solidFill>
                          <a:latin typeface="Bai Jamjuree"/>
                          <a:ea typeface="Bai Jamjuree"/>
                          <a:cs typeface="Bai Jamjuree"/>
                          <a:sym typeface="Bai Jamjuree"/>
                        </a:rPr>
                        <a:t>boxplots</a:t>
                      </a:r>
                      <a:endParaRPr lang="fr-FR" dirty="0">
                        <a:solidFill>
                          <a:schemeClr val="lt1"/>
                        </a:solidFill>
                        <a:latin typeface="Bai Jamjuree"/>
                        <a:ea typeface="Bai Jamjuree"/>
                        <a:cs typeface="Bai Jamjuree"/>
                        <a:sym typeface="Bai Jamjuree"/>
                      </a:endParaRP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Calcul de la corrélation</a:t>
                      </a: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30175">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5ème 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6ème 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dk2"/>
                          </a:solidFill>
                          <a:latin typeface="Aldrich"/>
                          <a:ea typeface="Aldrich"/>
                          <a:cs typeface="Aldrich"/>
                          <a:sym typeface="Aldrich"/>
                        </a:rPr>
                        <a:t>7ème </a:t>
                      </a:r>
                      <a:r>
                        <a:rPr lang="en" sz="2100" dirty="0">
                          <a:solidFill>
                            <a:schemeClr val="dk2"/>
                          </a:solidFill>
                          <a:latin typeface="Aldrich"/>
                          <a:ea typeface="Aldrich"/>
                          <a:cs typeface="Aldrich"/>
                          <a:sym typeface="Aldrich"/>
                        </a:rPr>
                        <a:t>jour</a:t>
                      </a: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040550">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Modélisation</a:t>
                      </a: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Création du Power Point</a:t>
                      </a: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Revu d’ensemble du projet et organisation du notebook</a:t>
                      </a:r>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73150" marR="7200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4041" name="Google Shape;4041;p95"/>
          <p:cNvGrpSpPr/>
          <p:nvPr/>
        </p:nvGrpSpPr>
        <p:grpSpPr>
          <a:xfrm flipH="1">
            <a:off x="4407238" y="657096"/>
            <a:ext cx="793256" cy="182899"/>
            <a:chOff x="2685575" y="2835950"/>
            <a:chExt cx="433000" cy="99825"/>
          </a:xfrm>
        </p:grpSpPr>
        <p:sp>
          <p:nvSpPr>
            <p:cNvPr id="4042" name="Google Shape;4042;p9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6" name="Google Shape;4046;p95"/>
          <p:cNvGrpSpPr/>
          <p:nvPr/>
        </p:nvGrpSpPr>
        <p:grpSpPr>
          <a:xfrm flipH="1">
            <a:off x="5978388" y="-1060328"/>
            <a:ext cx="2019176" cy="2019176"/>
            <a:chOff x="1943325" y="-220375"/>
            <a:chExt cx="1298672" cy="1298672"/>
          </a:xfrm>
        </p:grpSpPr>
        <p:sp>
          <p:nvSpPr>
            <p:cNvPr id="4047" name="Google Shape;4047;p9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9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9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5" name="Google Shape;4095;p95"/>
          <p:cNvSpPr/>
          <p:nvPr/>
        </p:nvSpPr>
        <p:spPr>
          <a:xfrm flipH="1">
            <a:off x="8087711" y="1877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095"/>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4041"/>
                                        </p:tgtEl>
                                        <p:attrNameLst>
                                          <p:attrName>style.visibility</p:attrName>
                                        </p:attrNameLst>
                                      </p:cBhvr>
                                      <p:to>
                                        <p:strVal val="visible"/>
                                      </p:to>
                                    </p:set>
                                    <p:anim calcmode="lin" valueType="num">
                                      <p:cBhvr additive="base">
                                        <p:cTn id="9" dur="1000"/>
                                        <p:tgtEl>
                                          <p:spTgt spid="4041"/>
                                        </p:tgtEl>
                                        <p:attrNameLst>
                                          <p:attrName>ppt_x</p:attrName>
                                        </p:attrNameLst>
                                      </p:cBhvr>
                                      <p:tavLst>
                                        <p:tav tm="0">
                                          <p:val>
                                            <p:strVal val="#ppt_x-1"/>
                                          </p:val>
                                        </p:tav>
                                        <p:tav tm="100000">
                                          <p:val>
                                            <p:strVal val="#ppt_x"/>
                                          </p:val>
                                        </p:tav>
                                      </p:tavLst>
                                    </p:anim>
                                  </p:childTnLst>
                                </p:cTn>
                              </p:par>
                              <p:par>
                                <p:cTn id="10" presetID="8" presetClass="emph" presetSubtype="0" fill="hold" nodeType="withEffect">
                                  <p:stCondLst>
                                    <p:cond delay="0"/>
                                  </p:stCondLst>
                                  <p:childTnLst>
                                    <p:animRot by="-21600000">
                                      <p:cBhvr>
                                        <p:cTn id="11" dur="1000" fill="hold"/>
                                        <p:tgtEl>
                                          <p:spTgt spid="4046"/>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4039"/>
                                        </p:tgtEl>
                                        <p:attrNameLst>
                                          <p:attrName>style.visibility</p:attrName>
                                        </p:attrNameLst>
                                      </p:cBhvr>
                                      <p:to>
                                        <p:strVal val="visible"/>
                                      </p:to>
                                    </p:set>
                                    <p:anim calcmode="lin" valueType="num">
                                      <p:cBhvr additive="base">
                                        <p:cTn id="14" dur="1000"/>
                                        <p:tgtEl>
                                          <p:spTgt spid="403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4040"/>
                                        </p:tgtEl>
                                        <p:attrNameLst>
                                          <p:attrName>style.visibility</p:attrName>
                                        </p:attrNameLst>
                                      </p:cBhvr>
                                      <p:to>
                                        <p:strVal val="visible"/>
                                      </p:to>
                                    </p:set>
                                    <p:animEffect transition="in" filter="fade">
                                      <p:cBhvr>
                                        <p:cTn id="17" dur="1000"/>
                                        <p:tgtEl>
                                          <p:spTgt spid="4040"/>
                                        </p:tgtEl>
                                      </p:cBhvr>
                                    </p:animEffect>
                                  </p:childTnLst>
                                </p:cTn>
                              </p:par>
                              <p:par>
                                <p:cTn id="18" presetID="10" presetClass="entr" presetSubtype="0" fill="hold" nodeType="withEffect">
                                  <p:stCondLst>
                                    <p:cond delay="0"/>
                                  </p:stCondLst>
                                  <p:childTnLst>
                                    <p:set>
                                      <p:cBhvr>
                                        <p:cTn id="19" dur="1" fill="hold">
                                          <p:stCondLst>
                                            <p:cond delay="0"/>
                                          </p:stCondLst>
                                        </p:cTn>
                                        <p:tgtEl>
                                          <p:spTgt spid="4096"/>
                                        </p:tgtEl>
                                        <p:attrNameLst>
                                          <p:attrName>style.visibility</p:attrName>
                                        </p:attrNameLst>
                                      </p:cBhvr>
                                      <p:to>
                                        <p:strVal val="visible"/>
                                      </p:to>
                                    </p:set>
                                    <p:animEffect transition="in" filter="fade">
                                      <p:cBhvr>
                                        <p:cTn id="20" dur="1000"/>
                                        <p:tgtEl>
                                          <p:spTgt spid="4096"/>
                                        </p:tgtEl>
                                      </p:cBhvr>
                                    </p:animEffect>
                                  </p:childTnLst>
                                </p:cTn>
                              </p:par>
                              <p:par>
                                <p:cTn id="21" presetID="10" presetClass="entr" presetSubtype="0" fill="hold" nodeType="withEffect">
                                  <p:stCondLst>
                                    <p:cond delay="0"/>
                                  </p:stCondLst>
                                  <p:childTnLst>
                                    <p:set>
                                      <p:cBhvr>
                                        <p:cTn id="22" dur="1" fill="hold">
                                          <p:stCondLst>
                                            <p:cond delay="0"/>
                                          </p:stCondLst>
                                        </p:cTn>
                                        <p:tgtEl>
                                          <p:spTgt spid="4097"/>
                                        </p:tgtEl>
                                        <p:attrNameLst>
                                          <p:attrName>style.visibility</p:attrName>
                                        </p:attrNameLst>
                                      </p:cBhvr>
                                      <p:to>
                                        <p:strVal val="visible"/>
                                      </p:to>
                                    </p:set>
                                    <p:animEffect transition="in" filter="fade">
                                      <p:cBhvr>
                                        <p:cTn id="23" dur="1000"/>
                                        <p:tgtEl>
                                          <p:spTgt spid="4097"/>
                                        </p:tgtEl>
                                      </p:cBhvr>
                                    </p:animEffect>
                                  </p:childTnLst>
                                </p:cTn>
                              </p:par>
                              <p:par>
                                <p:cTn id="24" presetID="10" presetClass="entr" presetSubtype="0" fill="hold" nodeType="withEffect">
                                  <p:stCondLst>
                                    <p:cond delay="0"/>
                                  </p:stCondLst>
                                  <p:childTnLst>
                                    <p:set>
                                      <p:cBhvr>
                                        <p:cTn id="25" dur="1" fill="hold">
                                          <p:stCondLst>
                                            <p:cond delay="0"/>
                                          </p:stCondLst>
                                        </p:cTn>
                                        <p:tgtEl>
                                          <p:spTgt spid="4098"/>
                                        </p:tgtEl>
                                        <p:attrNameLst>
                                          <p:attrName>style.visibility</p:attrName>
                                        </p:attrNameLst>
                                      </p:cBhvr>
                                      <p:to>
                                        <p:strVal val="visible"/>
                                      </p:to>
                                    </p:set>
                                    <p:animEffect transition="in" filter="fade">
                                      <p:cBhvr>
                                        <p:cTn id="26" dur="1000"/>
                                        <p:tgtEl>
                                          <p:spTgt spid="4098"/>
                                        </p:tgtEl>
                                      </p:cBhvr>
                                    </p:animEffect>
                                  </p:childTnLst>
                                </p:cTn>
                              </p:par>
                              <p:par>
                                <p:cTn id="27" presetID="10" presetClass="entr" presetSubtype="0" fill="hold" nodeType="withEffect">
                                  <p:stCondLst>
                                    <p:cond delay="0"/>
                                  </p:stCondLst>
                                  <p:childTnLst>
                                    <p:set>
                                      <p:cBhvr>
                                        <p:cTn id="28" dur="1" fill="hold">
                                          <p:stCondLst>
                                            <p:cond delay="0"/>
                                          </p:stCondLst>
                                        </p:cTn>
                                        <p:tgtEl>
                                          <p:spTgt spid="4099"/>
                                        </p:tgtEl>
                                        <p:attrNameLst>
                                          <p:attrName>style.visibility</p:attrName>
                                        </p:attrNameLst>
                                      </p:cBhvr>
                                      <p:to>
                                        <p:strVal val="visible"/>
                                      </p:to>
                                    </p:set>
                                    <p:animEffect transition="in" filter="fade">
                                      <p:cBhvr>
                                        <p:cTn id="29" dur="1000"/>
                                        <p:tgtEl>
                                          <p:spTgt spid="4099"/>
                                        </p:tgtEl>
                                      </p:cBhvr>
                                    </p:animEffect>
                                  </p:childTnLst>
                                </p:cTn>
                              </p:par>
                              <p:par>
                                <p:cTn id="30" presetID="10" presetClass="entr" presetSubtype="0" fill="hold" nodeType="withEffect">
                                  <p:stCondLst>
                                    <p:cond delay="0"/>
                                  </p:stCondLst>
                                  <p:childTnLst>
                                    <p:set>
                                      <p:cBhvr>
                                        <p:cTn id="31" dur="1" fill="hold">
                                          <p:stCondLst>
                                            <p:cond delay="0"/>
                                          </p:stCondLst>
                                        </p:cTn>
                                        <p:tgtEl>
                                          <p:spTgt spid="4100"/>
                                        </p:tgtEl>
                                        <p:attrNameLst>
                                          <p:attrName>style.visibility</p:attrName>
                                        </p:attrNameLst>
                                      </p:cBhvr>
                                      <p:to>
                                        <p:strVal val="visible"/>
                                      </p:to>
                                    </p:set>
                                    <p:animEffect transition="in" filter="fade">
                                      <p:cBhvr>
                                        <p:cTn id="32"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39675" y="148345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900" dirty="0"/>
              <a:t>Présentaion du projet</a:t>
            </a:r>
            <a:endParaRPr sz="1900" dirty="0"/>
          </a:p>
        </p:txBody>
      </p:sp>
      <p:sp>
        <p:nvSpPr>
          <p:cNvPr id="2621" name="Google Shape;2621;p60"/>
          <p:cNvSpPr txBox="1">
            <a:spLocks noGrp="1"/>
          </p:cNvSpPr>
          <p:nvPr>
            <p:ph type="subTitle" idx="2"/>
          </p:nvPr>
        </p:nvSpPr>
        <p:spPr>
          <a:xfrm>
            <a:off x="1639675" y="183804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a:t>
            </a:r>
            <a:r>
              <a:rPr lang="fr-FR" dirty="0" err="1"/>
              <a:t>ésentation</a:t>
            </a:r>
            <a:r>
              <a:rPr lang="fr-FR" dirty="0"/>
              <a:t> des données et de l’objectif</a:t>
            </a:r>
            <a:endParaRPr dirty="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49742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Analyse</a:t>
            </a:r>
            <a:endParaRPr dirty="0"/>
          </a:p>
        </p:txBody>
      </p:sp>
      <p:sp>
        <p:nvSpPr>
          <p:cNvPr id="2624" name="Google Shape;2624;p60"/>
          <p:cNvSpPr txBox="1">
            <a:spLocks noGrp="1"/>
          </p:cNvSpPr>
          <p:nvPr>
            <p:ph type="subTitle" idx="5"/>
          </p:nvPr>
        </p:nvSpPr>
        <p:spPr>
          <a:xfrm>
            <a:off x="1639675" y="2852015"/>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fr-FR" dirty="0"/>
              <a:t>N</a:t>
            </a:r>
            <a:r>
              <a:rPr lang="en" dirty="0"/>
              <a:t>ettoyage et analyse des donn</a:t>
            </a:r>
            <a:r>
              <a:rPr lang="fr-FR" dirty="0" err="1"/>
              <a:t>ées</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39675" y="3511400"/>
            <a:ext cx="2887200" cy="354600"/>
          </a:xfrm>
          <a:prstGeom prst="rect">
            <a:avLst/>
          </a:prstGeom>
        </p:spPr>
        <p:txBody>
          <a:bodyPr spcFirstLastPara="1" wrap="square" lIns="91425" tIns="0" rIns="91425" bIns="91425" anchor="t" anchorCtr="0">
            <a:noAutofit/>
          </a:bodyPr>
          <a:lstStyle/>
          <a:p>
            <a:pPr marL="0" lvl="0" indent="0">
              <a:spcAft>
                <a:spcPts val="1200"/>
              </a:spcAft>
            </a:pPr>
            <a:r>
              <a:rPr lang="fr-FR" dirty="0" err="1"/>
              <a:t>Modéli</a:t>
            </a:r>
            <a:r>
              <a:rPr lang="en-US" dirty="0" err="1"/>
              <a:t>sation</a:t>
            </a:r>
            <a:endParaRPr lang="fr-FR" dirty="0"/>
          </a:p>
        </p:txBody>
      </p:sp>
      <p:sp>
        <p:nvSpPr>
          <p:cNvPr id="2627" name="Google Shape;2627;p60"/>
          <p:cNvSpPr txBox="1">
            <a:spLocks noGrp="1"/>
          </p:cNvSpPr>
          <p:nvPr>
            <p:ph type="subTitle" idx="8"/>
          </p:nvPr>
        </p:nvSpPr>
        <p:spPr>
          <a:xfrm>
            <a:off x="1639675" y="386599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fr-FR" dirty="0"/>
              <a:t>S</a:t>
            </a:r>
            <a:r>
              <a:rPr lang="en" dirty="0"/>
              <a:t>plit des donn</a:t>
            </a:r>
            <a:r>
              <a:rPr lang="fr-FR" dirty="0" err="1"/>
              <a:t>ées</a:t>
            </a:r>
            <a:r>
              <a:rPr lang="fr-FR" dirty="0"/>
              <a:t> et entrainement du modèle</a:t>
            </a:r>
            <a:endParaRPr dirty="0"/>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3" y="1483450"/>
            <a:ext cx="2887200" cy="354600"/>
          </a:xfrm>
          <a:prstGeom prst="rect">
            <a:avLst/>
          </a:prstGeom>
        </p:spPr>
        <p:txBody>
          <a:bodyPr spcFirstLastPara="1" wrap="square" lIns="91425" tIns="0" rIns="91425" bIns="91425" anchor="t" anchorCtr="0">
            <a:noAutofit/>
          </a:bodyPr>
          <a:lstStyle/>
          <a:p>
            <a:pPr marL="0" lvl="0" indent="0">
              <a:spcAft>
                <a:spcPts val="1200"/>
              </a:spcAft>
            </a:pPr>
            <a:r>
              <a:rPr lang="fr-FR" dirty="0"/>
              <a:t>Conclusion</a:t>
            </a:r>
          </a:p>
        </p:txBody>
      </p:sp>
      <p:sp>
        <p:nvSpPr>
          <p:cNvPr id="2634" name="Google Shape;2634;p60"/>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06</a:t>
            </a:r>
            <a:endParaRPr dirty="0">
              <a:solidFill>
                <a:schemeClr val="dk1"/>
              </a:solidFill>
            </a:endParaRP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1"/>
                                        </p:tgtEl>
                                        <p:attrNameLst>
                                          <p:attrName>style.visibility</p:attrName>
                                        </p:attrNameLst>
                                      </p:cBhvr>
                                      <p:to>
                                        <p:strVal val="visible"/>
                                      </p:to>
                                    </p:set>
                                    <p:animEffect transition="in" filter="fade">
                                      <p:cBhvr>
                                        <p:cTn id="10" dur="1000"/>
                                        <p:tgtEl>
                                          <p:spTgt spid="2621"/>
                                        </p:tgtEl>
                                      </p:cBhvr>
                                    </p:animEffect>
                                  </p:childTnLst>
                                </p:cTn>
                              </p:par>
                              <p:par>
                                <p:cTn id="11" presetID="10" presetClass="entr" presetSubtype="0" fill="hold" nodeType="withEffect">
                                  <p:stCondLst>
                                    <p:cond delay="0"/>
                                  </p:stCondLst>
                                  <p:childTnLst>
                                    <p:set>
                                      <p:cBhvr>
                                        <p:cTn id="12" dur="1" fill="hold">
                                          <p:stCondLst>
                                            <p:cond delay="0"/>
                                          </p:stCondLst>
                                        </p:cTn>
                                        <p:tgtEl>
                                          <p:spTgt spid="2623"/>
                                        </p:tgtEl>
                                        <p:attrNameLst>
                                          <p:attrName>style.visibility</p:attrName>
                                        </p:attrNameLst>
                                      </p:cBhvr>
                                      <p:to>
                                        <p:strVal val="visible"/>
                                      </p:to>
                                    </p:set>
                                    <p:animEffect transition="in" filter="fade">
                                      <p:cBhvr>
                                        <p:cTn id="13" dur="1000"/>
                                        <p:tgtEl>
                                          <p:spTgt spid="2623"/>
                                        </p:tgtEl>
                                      </p:cBhvr>
                                    </p:animEffect>
                                  </p:childTnLst>
                                </p:cTn>
                              </p:par>
                              <p:par>
                                <p:cTn id="14" presetID="10" presetClass="entr" presetSubtype="0" fill="hold" nodeType="withEffect">
                                  <p:stCondLst>
                                    <p:cond delay="0"/>
                                  </p:stCondLst>
                                  <p:childTnLst>
                                    <p:set>
                                      <p:cBhvr>
                                        <p:cTn id="15" dur="1" fill="hold">
                                          <p:stCondLst>
                                            <p:cond delay="0"/>
                                          </p:stCondLst>
                                        </p:cTn>
                                        <p:tgtEl>
                                          <p:spTgt spid="2624"/>
                                        </p:tgtEl>
                                        <p:attrNameLst>
                                          <p:attrName>style.visibility</p:attrName>
                                        </p:attrNameLst>
                                      </p:cBhvr>
                                      <p:to>
                                        <p:strVal val="visible"/>
                                      </p:to>
                                    </p:set>
                                    <p:animEffect transition="in" filter="fade">
                                      <p:cBhvr>
                                        <p:cTn id="16" dur="1000"/>
                                        <p:tgtEl>
                                          <p:spTgt spid="2624"/>
                                        </p:tgtEl>
                                      </p:cBhvr>
                                    </p:animEffect>
                                  </p:childTnLst>
                                </p:cTn>
                              </p:par>
                              <p:par>
                                <p:cTn id="17" presetID="10" presetClass="entr" presetSubtype="0" fill="hold" nodeType="withEffect">
                                  <p:stCondLst>
                                    <p:cond delay="0"/>
                                  </p:stCondLst>
                                  <p:childTnLst>
                                    <p:set>
                                      <p:cBhvr>
                                        <p:cTn id="18" dur="1" fill="hold">
                                          <p:stCondLst>
                                            <p:cond delay="0"/>
                                          </p:stCondLst>
                                        </p:cTn>
                                        <p:tgtEl>
                                          <p:spTgt spid="2626"/>
                                        </p:tgtEl>
                                        <p:attrNameLst>
                                          <p:attrName>style.visibility</p:attrName>
                                        </p:attrNameLst>
                                      </p:cBhvr>
                                      <p:to>
                                        <p:strVal val="visible"/>
                                      </p:to>
                                    </p:set>
                                    <p:animEffect transition="in" filter="fade">
                                      <p:cBhvr>
                                        <p:cTn id="19" dur="1000"/>
                                        <p:tgtEl>
                                          <p:spTgt spid="2626"/>
                                        </p:tgtEl>
                                      </p:cBhvr>
                                    </p:animEffect>
                                  </p:childTnLst>
                                </p:cTn>
                              </p:par>
                              <p:par>
                                <p:cTn id="20" presetID="10" presetClass="entr" presetSubtype="0" fill="hold" nodeType="withEffect">
                                  <p:stCondLst>
                                    <p:cond delay="0"/>
                                  </p:stCondLst>
                                  <p:childTnLst>
                                    <p:set>
                                      <p:cBhvr>
                                        <p:cTn id="21" dur="1" fill="hold">
                                          <p:stCondLst>
                                            <p:cond delay="0"/>
                                          </p:stCondLst>
                                        </p:cTn>
                                        <p:tgtEl>
                                          <p:spTgt spid="2627"/>
                                        </p:tgtEl>
                                        <p:attrNameLst>
                                          <p:attrName>style.visibility</p:attrName>
                                        </p:attrNameLst>
                                      </p:cBhvr>
                                      <p:to>
                                        <p:strVal val="visible"/>
                                      </p:to>
                                    </p:set>
                                    <p:animEffect transition="in" filter="fade">
                                      <p:cBhvr>
                                        <p:cTn id="22" dur="1000"/>
                                        <p:tgtEl>
                                          <p:spTgt spid="2627"/>
                                        </p:tgtEl>
                                      </p:cBhvr>
                                    </p:animEffect>
                                  </p:childTnLst>
                                </p:cTn>
                              </p:par>
                              <p:par>
                                <p:cTn id="23" presetID="10" presetClass="entr" presetSubtype="0" fill="hold" nodeType="withEffect">
                                  <p:stCondLst>
                                    <p:cond delay="0"/>
                                  </p:stCondLst>
                                  <p:childTnLst>
                                    <p:set>
                                      <p:cBhvr>
                                        <p:cTn id="24" dur="1" fill="hold">
                                          <p:stCondLst>
                                            <p:cond delay="0"/>
                                          </p:stCondLst>
                                        </p:cTn>
                                        <p:tgtEl>
                                          <p:spTgt spid="2629"/>
                                        </p:tgtEl>
                                        <p:attrNameLst>
                                          <p:attrName>style.visibility</p:attrName>
                                        </p:attrNameLst>
                                      </p:cBhvr>
                                      <p:to>
                                        <p:strVal val="visible"/>
                                      </p:to>
                                    </p:set>
                                    <p:animEffect transition="in" filter="fade">
                                      <p:cBhvr>
                                        <p:cTn id="25" dur="1000"/>
                                        <p:tgtEl>
                                          <p:spTgt spid="2629"/>
                                        </p:tgtEl>
                                      </p:cBhvr>
                                    </p:animEffect>
                                  </p:childTnLst>
                                </p:cTn>
                              </p:par>
                              <p:par>
                                <p:cTn id="26" presetID="23" presetClass="entr" presetSubtype="16" fill="hold" nodeType="withEffect">
                                  <p:stCondLst>
                                    <p:cond delay="0"/>
                                  </p:stCondLst>
                                  <p:childTnLst>
                                    <p:set>
                                      <p:cBhvr>
                                        <p:cTn id="27" dur="1" fill="hold">
                                          <p:stCondLst>
                                            <p:cond delay="0"/>
                                          </p:stCondLst>
                                        </p:cTn>
                                        <p:tgtEl>
                                          <p:spTgt spid="2612"/>
                                        </p:tgtEl>
                                        <p:attrNameLst>
                                          <p:attrName>style.visibility</p:attrName>
                                        </p:attrNameLst>
                                      </p:cBhvr>
                                      <p:to>
                                        <p:strVal val="visible"/>
                                      </p:to>
                                    </p:set>
                                    <p:anim calcmode="lin" valueType="num">
                                      <p:cBhvr additive="base">
                                        <p:cTn id="28" dur="1000"/>
                                        <p:tgtEl>
                                          <p:spTgt spid="2612"/>
                                        </p:tgtEl>
                                        <p:attrNameLst>
                                          <p:attrName>ppt_w</p:attrName>
                                        </p:attrNameLst>
                                      </p:cBhvr>
                                      <p:tavLst>
                                        <p:tav tm="0">
                                          <p:val>
                                            <p:strVal val="0"/>
                                          </p:val>
                                        </p:tav>
                                        <p:tav tm="100000">
                                          <p:val>
                                            <p:strVal val="#ppt_w"/>
                                          </p:val>
                                        </p:tav>
                                      </p:tavLst>
                                    </p:anim>
                                    <p:anim calcmode="lin" valueType="num">
                                      <p:cBhvr additive="base">
                                        <p:cTn id="29" dur="1000"/>
                                        <p:tgtEl>
                                          <p:spTgt spid="2612"/>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615"/>
                                        </p:tgtEl>
                                        <p:attrNameLst>
                                          <p:attrName>style.visibility</p:attrName>
                                        </p:attrNameLst>
                                      </p:cBhvr>
                                      <p:to>
                                        <p:strVal val="visible"/>
                                      </p:to>
                                    </p:set>
                                    <p:anim calcmode="lin" valueType="num">
                                      <p:cBhvr additive="base">
                                        <p:cTn id="32" dur="1000"/>
                                        <p:tgtEl>
                                          <p:spTgt spid="2615"/>
                                        </p:tgtEl>
                                        <p:attrNameLst>
                                          <p:attrName>ppt_w</p:attrName>
                                        </p:attrNameLst>
                                      </p:cBhvr>
                                      <p:tavLst>
                                        <p:tav tm="0">
                                          <p:val>
                                            <p:strVal val="0"/>
                                          </p:val>
                                        </p:tav>
                                        <p:tav tm="100000">
                                          <p:val>
                                            <p:strVal val="#ppt_w"/>
                                          </p:val>
                                        </p:tav>
                                      </p:tavLst>
                                    </p:anim>
                                    <p:anim calcmode="lin" valueType="num">
                                      <p:cBhvr additive="base">
                                        <p:cTn id="33" dur="1000"/>
                                        <p:tgtEl>
                                          <p:spTgt spid="2615"/>
                                        </p:tgtEl>
                                        <p:attrNameLst>
                                          <p:attrName>ppt_h</p:attrName>
                                        </p:attrNameLst>
                                      </p:cBhvr>
                                      <p:tavLst>
                                        <p:tav tm="0">
                                          <p:val>
                                            <p:str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2617"/>
                                        </p:tgtEl>
                                        <p:attrNameLst>
                                          <p:attrName>style.visibility</p:attrName>
                                        </p:attrNameLst>
                                      </p:cBhvr>
                                      <p:to>
                                        <p:strVal val="visible"/>
                                      </p:to>
                                    </p:set>
                                    <p:anim calcmode="lin" valueType="num">
                                      <p:cBhvr additive="base">
                                        <p:cTn id="36" dur="1000"/>
                                        <p:tgtEl>
                                          <p:spTgt spid="2617"/>
                                        </p:tgtEl>
                                        <p:attrNameLst>
                                          <p:attrName>ppt_w</p:attrName>
                                        </p:attrNameLst>
                                      </p:cBhvr>
                                      <p:tavLst>
                                        <p:tav tm="0">
                                          <p:val>
                                            <p:strVal val="0"/>
                                          </p:val>
                                        </p:tav>
                                        <p:tav tm="100000">
                                          <p:val>
                                            <p:strVal val="#ppt_w"/>
                                          </p:val>
                                        </p:tav>
                                      </p:tavLst>
                                    </p:anim>
                                    <p:anim calcmode="lin" valueType="num">
                                      <p:cBhvr additive="base">
                                        <p:cTn id="37" dur="1000"/>
                                        <p:tgtEl>
                                          <p:spTgt spid="2617"/>
                                        </p:tgtEl>
                                        <p:attrNameLst>
                                          <p:attrName>ppt_h</p:attrName>
                                        </p:attrNameLst>
                                      </p:cBhvr>
                                      <p:tavLst>
                                        <p:tav tm="0">
                                          <p:val>
                                            <p:str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2616"/>
                                        </p:tgtEl>
                                        <p:attrNameLst>
                                          <p:attrName>style.visibility</p:attrName>
                                        </p:attrNameLst>
                                      </p:cBhvr>
                                      <p:to>
                                        <p:strVal val="visible"/>
                                      </p:to>
                                    </p:set>
                                    <p:anim calcmode="lin" valueType="num">
                                      <p:cBhvr additive="base">
                                        <p:cTn id="40" dur="1000"/>
                                        <p:tgtEl>
                                          <p:spTgt spid="2616"/>
                                        </p:tgtEl>
                                        <p:attrNameLst>
                                          <p:attrName>ppt_w</p:attrName>
                                        </p:attrNameLst>
                                      </p:cBhvr>
                                      <p:tavLst>
                                        <p:tav tm="0">
                                          <p:val>
                                            <p:strVal val="0"/>
                                          </p:val>
                                        </p:tav>
                                        <p:tav tm="100000">
                                          <p:val>
                                            <p:strVal val="#ppt_w"/>
                                          </p:val>
                                        </p:tav>
                                      </p:tavLst>
                                    </p:anim>
                                    <p:anim calcmode="lin" valueType="num">
                                      <p:cBhvr additive="base">
                                        <p:cTn id="41" dur="1000"/>
                                        <p:tgtEl>
                                          <p:spTgt spid="2616"/>
                                        </p:tgtEl>
                                        <p:attrNameLst>
                                          <p:attrName>ppt_h</p:attrName>
                                        </p:attrNameLst>
                                      </p:cBhvr>
                                      <p:tavLst>
                                        <p:tav tm="0">
                                          <p:val>
                                            <p:strVal val="0"/>
                                          </p:val>
                                        </p:tav>
                                        <p:tav tm="100000">
                                          <p:val>
                                            <p:strVal val="#ppt_h"/>
                                          </p:val>
                                        </p:tav>
                                      </p:tavLst>
                                    </p:anim>
                                  </p:childTnLst>
                                </p:cTn>
                              </p:par>
                              <p:par>
                                <p:cTn id="42" presetID="10" presetClass="entr" presetSubtype="0" fill="hold" nodeType="withEffect">
                                  <p:stCondLst>
                                    <p:cond delay="0"/>
                                  </p:stCondLst>
                                  <p:childTnLst>
                                    <p:set>
                                      <p:cBhvr>
                                        <p:cTn id="43" dur="1" fill="hold">
                                          <p:stCondLst>
                                            <p:cond delay="0"/>
                                          </p:stCondLst>
                                        </p:cTn>
                                        <p:tgtEl>
                                          <p:spTgt spid="2619"/>
                                        </p:tgtEl>
                                        <p:attrNameLst>
                                          <p:attrName>style.visibility</p:attrName>
                                        </p:attrNameLst>
                                      </p:cBhvr>
                                      <p:to>
                                        <p:strVal val="visible"/>
                                      </p:to>
                                    </p:set>
                                    <p:animEffect transition="in" filter="fade">
                                      <p:cBhvr>
                                        <p:cTn id="44" dur="1000"/>
                                        <p:tgtEl>
                                          <p:spTgt spid="2619"/>
                                        </p:tgtEl>
                                      </p:cBhvr>
                                    </p:animEffect>
                                  </p:childTnLst>
                                </p:cTn>
                              </p:par>
                              <p:par>
                                <p:cTn id="45" presetID="10" presetClass="entr" presetSubtype="0" fill="hold" nodeType="withEffect">
                                  <p:stCondLst>
                                    <p:cond delay="0"/>
                                  </p:stCondLst>
                                  <p:childTnLst>
                                    <p:set>
                                      <p:cBhvr>
                                        <p:cTn id="46" dur="1" fill="hold">
                                          <p:stCondLst>
                                            <p:cond delay="0"/>
                                          </p:stCondLst>
                                        </p:cTn>
                                        <p:tgtEl>
                                          <p:spTgt spid="2622"/>
                                        </p:tgtEl>
                                        <p:attrNameLst>
                                          <p:attrName>style.visibility</p:attrName>
                                        </p:attrNameLst>
                                      </p:cBhvr>
                                      <p:to>
                                        <p:strVal val="visible"/>
                                      </p:to>
                                    </p:set>
                                    <p:animEffect transition="in" filter="fade">
                                      <p:cBhvr>
                                        <p:cTn id="47" dur="1000"/>
                                        <p:tgtEl>
                                          <p:spTgt spid="2622"/>
                                        </p:tgtEl>
                                      </p:cBhvr>
                                    </p:animEffect>
                                  </p:childTnLst>
                                </p:cTn>
                              </p:par>
                              <p:par>
                                <p:cTn id="48" presetID="10" presetClass="entr" presetSubtype="0" fill="hold" nodeType="withEffect">
                                  <p:stCondLst>
                                    <p:cond delay="0"/>
                                  </p:stCondLst>
                                  <p:childTnLst>
                                    <p:set>
                                      <p:cBhvr>
                                        <p:cTn id="49" dur="1" fill="hold">
                                          <p:stCondLst>
                                            <p:cond delay="0"/>
                                          </p:stCondLst>
                                        </p:cTn>
                                        <p:tgtEl>
                                          <p:spTgt spid="2625"/>
                                        </p:tgtEl>
                                        <p:attrNameLst>
                                          <p:attrName>style.visibility</p:attrName>
                                        </p:attrNameLst>
                                      </p:cBhvr>
                                      <p:to>
                                        <p:strVal val="visible"/>
                                      </p:to>
                                    </p:set>
                                    <p:animEffect transition="in" filter="fade">
                                      <p:cBhvr>
                                        <p:cTn id="50" dur="1000"/>
                                        <p:tgtEl>
                                          <p:spTgt spid="2625"/>
                                        </p:tgtEl>
                                      </p:cBhvr>
                                    </p:animEffect>
                                  </p:childTnLst>
                                </p:cTn>
                              </p:par>
                              <p:par>
                                <p:cTn id="51" presetID="10" presetClass="entr" presetSubtype="0" fill="hold" nodeType="withEffect">
                                  <p:stCondLst>
                                    <p:cond delay="0"/>
                                  </p:stCondLst>
                                  <p:childTnLst>
                                    <p:set>
                                      <p:cBhvr>
                                        <p:cTn id="52" dur="1" fill="hold">
                                          <p:stCondLst>
                                            <p:cond delay="0"/>
                                          </p:stCondLst>
                                        </p:cTn>
                                        <p:tgtEl>
                                          <p:spTgt spid="2628"/>
                                        </p:tgtEl>
                                        <p:attrNameLst>
                                          <p:attrName>style.visibility</p:attrName>
                                        </p:attrNameLst>
                                      </p:cBhvr>
                                      <p:to>
                                        <p:strVal val="visible"/>
                                      </p:to>
                                    </p:set>
                                    <p:animEffect transition="in" filter="fade">
                                      <p:cBhvr>
                                        <p:cTn id="53" dur="1000"/>
                                        <p:tgtEl>
                                          <p:spTgt spid="2628"/>
                                        </p:tgtEl>
                                      </p:cBhvr>
                                    </p:animEffect>
                                  </p:childTnLst>
                                </p:cTn>
                              </p:par>
                              <p:par>
                                <p:cTn id="54" presetID="10" presetClass="entr" presetSubtype="0" fill="hold" nodeType="withEffect">
                                  <p:stCondLst>
                                    <p:cond delay="0"/>
                                  </p:stCondLst>
                                  <p:childTnLst>
                                    <p:set>
                                      <p:cBhvr>
                                        <p:cTn id="55" dur="1" fill="hold">
                                          <p:stCondLst>
                                            <p:cond delay="0"/>
                                          </p:stCondLst>
                                        </p:cTn>
                                        <p:tgtEl>
                                          <p:spTgt spid="2634"/>
                                        </p:tgtEl>
                                        <p:attrNameLst>
                                          <p:attrName>style.visibility</p:attrName>
                                        </p:attrNameLst>
                                      </p:cBhvr>
                                      <p:to>
                                        <p:strVal val="visible"/>
                                      </p:to>
                                    </p:set>
                                    <p:animEffect transition="in" filter="fade">
                                      <p:cBhvr>
                                        <p:cTn id="56" dur="1000"/>
                                        <p:tgtEl>
                                          <p:spTgt spid="2634"/>
                                        </p:tgtEl>
                                      </p:cBhvr>
                                    </p:animEffect>
                                  </p:childTnLst>
                                </p:cTn>
                              </p:par>
                              <p:par>
                                <p:cTn id="57" presetID="2" presetClass="entr" presetSubtype="8" fill="hold" nodeType="withEffect">
                                  <p:stCondLst>
                                    <p:cond delay="0"/>
                                  </p:stCondLst>
                                  <p:childTnLst>
                                    <p:set>
                                      <p:cBhvr>
                                        <p:cTn id="58" dur="1" fill="hold">
                                          <p:stCondLst>
                                            <p:cond delay="0"/>
                                          </p:stCondLst>
                                        </p:cTn>
                                        <p:tgtEl>
                                          <p:spTgt spid="2618"/>
                                        </p:tgtEl>
                                        <p:attrNameLst>
                                          <p:attrName>style.visibility</p:attrName>
                                        </p:attrNameLst>
                                      </p:cBhvr>
                                      <p:to>
                                        <p:strVal val="visible"/>
                                      </p:to>
                                    </p:set>
                                    <p:anim calcmode="lin" valueType="num">
                                      <p:cBhvr additive="base">
                                        <p:cTn id="59" dur="1000"/>
                                        <p:tgtEl>
                                          <p:spTgt spid="2618"/>
                                        </p:tgtEl>
                                        <p:attrNameLst>
                                          <p:attrName>ppt_x</p:attrName>
                                        </p:attrNameLst>
                                      </p:cBhvr>
                                      <p:tavLst>
                                        <p:tav tm="0">
                                          <p:val>
                                            <p:strVal val="#ppt_x-1"/>
                                          </p:val>
                                        </p:tav>
                                        <p:tav tm="100000">
                                          <p:val>
                                            <p:strVal val="#ppt_x"/>
                                          </p:val>
                                        </p:tav>
                                      </p:tavLst>
                                    </p:anim>
                                  </p:childTnLst>
                                </p:cTn>
                              </p:par>
                              <p:par>
                                <p:cTn id="60" presetID="10" presetClass="entr" presetSubtype="0" fill="hold" nodeType="withEffect">
                                  <p:stCondLst>
                                    <p:cond delay="0"/>
                                  </p:stCondLst>
                                  <p:childTnLst>
                                    <p:set>
                                      <p:cBhvr>
                                        <p:cTn id="61" dur="1" fill="hold">
                                          <p:stCondLst>
                                            <p:cond delay="0"/>
                                          </p:stCondLst>
                                        </p:cTn>
                                        <p:tgtEl>
                                          <p:spTgt spid="2642"/>
                                        </p:tgtEl>
                                        <p:attrNameLst>
                                          <p:attrName>style.visibility</p:attrName>
                                        </p:attrNameLst>
                                      </p:cBhvr>
                                      <p:to>
                                        <p:strVal val="visible"/>
                                      </p:to>
                                    </p:set>
                                    <p:animEffect transition="in" filter="fade">
                                      <p:cBhvr>
                                        <p:cTn id="62" dur="1000"/>
                                        <p:tgtEl>
                                          <p:spTgt spid="2642"/>
                                        </p:tgtEl>
                                      </p:cBhvr>
                                    </p:animEffect>
                                  </p:childTnLst>
                                </p:cTn>
                              </p:par>
                              <p:par>
                                <p:cTn id="63" presetID="10" presetClass="entr" presetSubtype="0" fill="hold" nodeType="withEffect">
                                  <p:stCondLst>
                                    <p:cond delay="0"/>
                                  </p:stCondLst>
                                  <p:childTnLst>
                                    <p:set>
                                      <p:cBhvr>
                                        <p:cTn id="64" dur="1" fill="hold">
                                          <p:stCondLst>
                                            <p:cond delay="0"/>
                                          </p:stCondLst>
                                        </p:cTn>
                                        <p:tgtEl>
                                          <p:spTgt spid="2643"/>
                                        </p:tgtEl>
                                        <p:attrNameLst>
                                          <p:attrName>style.visibility</p:attrName>
                                        </p:attrNameLst>
                                      </p:cBhvr>
                                      <p:to>
                                        <p:strVal val="visible"/>
                                      </p:to>
                                    </p:set>
                                    <p:animEffect transition="in" filter="fade">
                                      <p:cBhvr>
                                        <p:cTn id="65" dur="1000"/>
                                        <p:tgtEl>
                                          <p:spTgt spid="2643"/>
                                        </p:tgtEl>
                                      </p:cBhvr>
                                    </p:animEffect>
                                  </p:childTnLst>
                                </p:cTn>
                              </p:par>
                              <p:par>
                                <p:cTn id="66" presetID="10" presetClass="entr" presetSubtype="0" fill="hold" nodeType="withEffect">
                                  <p:stCondLst>
                                    <p:cond delay="0"/>
                                  </p:stCondLst>
                                  <p:childTnLst>
                                    <p:set>
                                      <p:cBhvr>
                                        <p:cTn id="67" dur="1" fill="hold">
                                          <p:stCondLst>
                                            <p:cond delay="0"/>
                                          </p:stCondLst>
                                        </p:cTn>
                                        <p:tgtEl>
                                          <p:spTgt spid="2644"/>
                                        </p:tgtEl>
                                        <p:attrNameLst>
                                          <p:attrName>style.visibility</p:attrName>
                                        </p:attrNameLst>
                                      </p:cBhvr>
                                      <p:to>
                                        <p:strVal val="visible"/>
                                      </p:to>
                                    </p:set>
                                    <p:animEffect transition="in" filter="fade">
                                      <p:cBhvr>
                                        <p:cTn id="68" dur="1000"/>
                                        <p:tgtEl>
                                          <p:spTgt spid="2644"/>
                                        </p:tgtEl>
                                      </p:cBhvr>
                                    </p:animEffect>
                                  </p:childTnLst>
                                </p:cTn>
                              </p:par>
                              <p:par>
                                <p:cTn id="69" presetID="10" presetClass="entr" presetSubtype="0" fill="hold" nodeType="withEffect">
                                  <p:stCondLst>
                                    <p:cond delay="0"/>
                                  </p:stCondLst>
                                  <p:childTnLst>
                                    <p:set>
                                      <p:cBhvr>
                                        <p:cTn id="70" dur="1" fill="hold">
                                          <p:stCondLst>
                                            <p:cond delay="0"/>
                                          </p:stCondLst>
                                        </p:cTn>
                                        <p:tgtEl>
                                          <p:spTgt spid="2645"/>
                                        </p:tgtEl>
                                        <p:attrNameLst>
                                          <p:attrName>style.visibility</p:attrName>
                                        </p:attrNameLst>
                                      </p:cBhvr>
                                      <p:to>
                                        <p:strVal val="visible"/>
                                      </p:to>
                                    </p:set>
                                    <p:animEffect transition="in" filter="fade">
                                      <p:cBhvr>
                                        <p:cTn id="71" dur="1000"/>
                                        <p:tgtEl>
                                          <p:spTgt spid="2645"/>
                                        </p:tgtEl>
                                      </p:cBhvr>
                                    </p:animEffect>
                                  </p:childTnLst>
                                </p:cTn>
                              </p:par>
                              <p:par>
                                <p:cTn id="72" presetID="10" presetClass="entr" presetSubtype="0" fill="hold" nodeType="withEffect">
                                  <p:stCondLst>
                                    <p:cond delay="0"/>
                                  </p:stCondLst>
                                  <p:childTnLst>
                                    <p:set>
                                      <p:cBhvr>
                                        <p:cTn id="73" dur="1" fill="hold">
                                          <p:stCondLst>
                                            <p:cond delay="0"/>
                                          </p:stCondLst>
                                        </p:cTn>
                                        <p:tgtEl>
                                          <p:spTgt spid="2646"/>
                                        </p:tgtEl>
                                        <p:attrNameLst>
                                          <p:attrName>style.visibility</p:attrName>
                                        </p:attrNameLst>
                                      </p:cBhvr>
                                      <p:to>
                                        <p:strVal val="visible"/>
                                      </p:to>
                                    </p:set>
                                    <p:animEffect transition="in" filter="fade">
                                      <p:cBhvr>
                                        <p:cTn id="74"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3200" dirty="0">
                <a:solidFill>
                  <a:schemeClr val="dk2"/>
                </a:solidFill>
              </a:rPr>
              <a:t>Avez-vous des questions ?</a:t>
            </a:r>
            <a:endParaRPr sz="3200" dirty="0"/>
          </a:p>
        </p:txBody>
      </p:sp>
      <p:sp>
        <p:nvSpPr>
          <p:cNvPr id="2765" name="Google Shape;2765;p64"/>
          <p:cNvSpPr txBox="1">
            <a:spLocks noGrp="1"/>
          </p:cNvSpPr>
          <p:nvPr>
            <p:ph type="title" idx="2"/>
          </p:nvPr>
        </p:nvSpPr>
        <p:spPr>
          <a:xfrm>
            <a:off x="1311349" y="965501"/>
            <a:ext cx="6521302"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10000" dirty="0"/>
              <a:t>MERCI !</a:t>
            </a:r>
            <a:endParaRPr sz="10000" dirty="0"/>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6D3202A4-4F9C-411E-917C-B142197D5A58}"/>
              </a:ext>
            </a:extLst>
          </p:cNvPr>
          <p:cNvSpPr txBox="1"/>
          <p:nvPr/>
        </p:nvSpPr>
        <p:spPr>
          <a:xfrm>
            <a:off x="1690254" y="3688662"/>
            <a:ext cx="5763491" cy="307777"/>
          </a:xfrm>
          <a:prstGeom prst="rect">
            <a:avLst/>
          </a:prstGeom>
          <a:noFill/>
        </p:spPr>
        <p:txBody>
          <a:bodyPr wrap="square" rtlCol="0">
            <a:spAutoFit/>
          </a:bodyPr>
          <a:lstStyle/>
          <a:p>
            <a:r>
              <a:rPr lang="fr-FR" dirty="0">
                <a:solidFill>
                  <a:schemeClr val="bg1"/>
                </a:solidFill>
              </a:rPr>
              <a:t>Lien vers le git hub : https://github.com/Atigou-bah/Projet-Data-Cantine</a:t>
            </a:r>
          </a:p>
        </p:txBody>
      </p:sp>
    </p:spTree>
    <p:extLst>
      <p:ext uri="{BB962C8B-B14F-4D97-AF65-F5344CB8AC3E}">
        <p14:creationId xmlns:p14="http://schemas.microsoft.com/office/powerpoint/2010/main" val="24675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65"/>
                                        </p:tgtEl>
                                        <p:attrNameLst>
                                          <p:attrName>style.visibility</p:attrName>
                                        </p:attrNameLst>
                                      </p:cBhvr>
                                      <p:to>
                                        <p:strVal val="visible"/>
                                      </p:to>
                                    </p:set>
                                    <p:anim calcmode="lin" valueType="num">
                                      <p:cBhvr additive="base">
                                        <p:cTn id="7" dur="1000"/>
                                        <p:tgtEl>
                                          <p:spTgt spid="2765"/>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2764"/>
                                        </p:tgtEl>
                                        <p:attrNameLst>
                                          <p:attrName>style.visibility</p:attrName>
                                        </p:attrNameLst>
                                      </p:cBhvr>
                                      <p:to>
                                        <p:strVal val="visible"/>
                                      </p:to>
                                    </p:set>
                                    <p:anim calcmode="lin" valueType="num">
                                      <p:cBhvr additive="base">
                                        <p:cTn id="10" dur="1000"/>
                                        <p:tgtEl>
                                          <p:spTgt spid="276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775"/>
                                        </p:tgtEl>
                                        <p:attrNameLst>
                                          <p:attrName>style.visibility</p:attrName>
                                        </p:attrNameLst>
                                      </p:cBhvr>
                                      <p:to>
                                        <p:strVal val="visible"/>
                                      </p:to>
                                    </p:set>
                                    <p:animEffect transition="in" filter="fade">
                                      <p:cBhvr>
                                        <p:cTn id="13" dur="1000"/>
                                        <p:tgtEl>
                                          <p:spTgt spid="2775"/>
                                        </p:tgtEl>
                                      </p:cBhvr>
                                    </p:animEffect>
                                  </p:childTnLst>
                                </p:cTn>
                              </p:par>
                              <p:par>
                                <p:cTn id="14" presetID="10" presetClass="entr" presetSubtype="0" fill="hold" nodeType="withEffect">
                                  <p:stCondLst>
                                    <p:cond delay="0"/>
                                  </p:stCondLst>
                                  <p:childTnLst>
                                    <p:set>
                                      <p:cBhvr>
                                        <p:cTn id="15" dur="1" fill="hold">
                                          <p:stCondLst>
                                            <p:cond delay="0"/>
                                          </p:stCondLst>
                                        </p:cTn>
                                        <p:tgtEl>
                                          <p:spTgt spid="2776"/>
                                        </p:tgtEl>
                                        <p:attrNameLst>
                                          <p:attrName>style.visibility</p:attrName>
                                        </p:attrNameLst>
                                      </p:cBhvr>
                                      <p:to>
                                        <p:strVal val="visible"/>
                                      </p:to>
                                    </p:set>
                                    <p:animEffect transition="in" filter="fade">
                                      <p:cBhvr>
                                        <p:cTn id="16" dur="1000"/>
                                        <p:tgtEl>
                                          <p:spTgt spid="2776"/>
                                        </p:tgtEl>
                                      </p:cBhvr>
                                    </p:animEffect>
                                  </p:childTnLst>
                                </p:cTn>
                              </p:par>
                              <p:par>
                                <p:cTn id="17" presetID="10" presetClass="entr" presetSubtype="0" fill="hold" nodeType="withEffect">
                                  <p:stCondLst>
                                    <p:cond delay="0"/>
                                  </p:stCondLst>
                                  <p:childTnLst>
                                    <p:set>
                                      <p:cBhvr>
                                        <p:cTn id="18" dur="1" fill="hold">
                                          <p:stCondLst>
                                            <p:cond delay="0"/>
                                          </p:stCondLst>
                                        </p:cTn>
                                        <p:tgtEl>
                                          <p:spTgt spid="2777"/>
                                        </p:tgtEl>
                                        <p:attrNameLst>
                                          <p:attrName>style.visibility</p:attrName>
                                        </p:attrNameLst>
                                      </p:cBhvr>
                                      <p:to>
                                        <p:strVal val="visible"/>
                                      </p:to>
                                    </p:set>
                                    <p:animEffect transition="in" filter="fade">
                                      <p:cBhvr>
                                        <p:cTn id="19" dur="1000"/>
                                        <p:tgtEl>
                                          <p:spTgt spid="2777"/>
                                        </p:tgtEl>
                                      </p:cBhvr>
                                    </p:animEffect>
                                  </p:childTnLst>
                                </p:cTn>
                              </p:par>
                              <p:par>
                                <p:cTn id="20" presetID="10" presetClass="entr" presetSubtype="0" fill="hold" nodeType="withEffect">
                                  <p:stCondLst>
                                    <p:cond delay="0"/>
                                  </p:stCondLst>
                                  <p:childTnLst>
                                    <p:set>
                                      <p:cBhvr>
                                        <p:cTn id="21" dur="1" fill="hold">
                                          <p:stCondLst>
                                            <p:cond delay="0"/>
                                          </p:stCondLst>
                                        </p:cTn>
                                        <p:tgtEl>
                                          <p:spTgt spid="2778"/>
                                        </p:tgtEl>
                                        <p:attrNameLst>
                                          <p:attrName>style.visibility</p:attrName>
                                        </p:attrNameLst>
                                      </p:cBhvr>
                                      <p:to>
                                        <p:strVal val="visible"/>
                                      </p:to>
                                    </p:set>
                                    <p:animEffect transition="in" filter="fade">
                                      <p:cBhvr>
                                        <p:cTn id="22" dur="1000"/>
                                        <p:tgtEl>
                                          <p:spTgt spid="2778"/>
                                        </p:tgtEl>
                                      </p:cBhvr>
                                    </p:animEffect>
                                  </p:childTnLst>
                                </p:cTn>
                              </p:par>
                              <p:par>
                                <p:cTn id="23" presetID="10" presetClass="entr" presetSubtype="0" fill="hold" nodeType="withEffect">
                                  <p:stCondLst>
                                    <p:cond delay="0"/>
                                  </p:stCondLst>
                                  <p:childTnLst>
                                    <p:set>
                                      <p:cBhvr>
                                        <p:cTn id="24" dur="1" fill="hold">
                                          <p:stCondLst>
                                            <p:cond delay="0"/>
                                          </p:stCondLst>
                                        </p:cTn>
                                        <p:tgtEl>
                                          <p:spTgt spid="2779"/>
                                        </p:tgtEl>
                                        <p:attrNameLst>
                                          <p:attrName>style.visibility</p:attrName>
                                        </p:attrNameLst>
                                      </p:cBhvr>
                                      <p:to>
                                        <p:strVal val="visible"/>
                                      </p:to>
                                    </p:set>
                                    <p:animEffect transition="in" filter="fade">
                                      <p:cBhvr>
                                        <p:cTn id="25"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240465" y="2623376"/>
            <a:ext cx="666307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000" dirty="0">
                <a:solidFill>
                  <a:schemeClr val="dk2"/>
                </a:solidFill>
              </a:rPr>
              <a:t>Pr</a:t>
            </a:r>
            <a:r>
              <a:rPr lang="fr-FR" sz="4000" dirty="0" err="1">
                <a:solidFill>
                  <a:schemeClr val="dk2"/>
                </a:solidFill>
              </a:rPr>
              <a:t>ésentation</a:t>
            </a:r>
            <a:r>
              <a:rPr lang="fr-FR" sz="4000" dirty="0">
                <a:solidFill>
                  <a:schemeClr val="dk2"/>
                </a:solidFill>
              </a:rPr>
              <a:t> du projet</a:t>
            </a:r>
            <a:endParaRPr sz="40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01</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lvl="0"/>
            <a:r>
              <a:rPr lang="fr-FR" dirty="0"/>
              <a:t>Brief du projet</a:t>
            </a:r>
            <a:endParaRPr dirty="0"/>
          </a:p>
        </p:txBody>
      </p:sp>
      <p:sp>
        <p:nvSpPr>
          <p:cNvPr id="2629" name="Google Shape;2629;p60"/>
          <p:cNvSpPr txBox="1">
            <a:spLocks noGrp="1"/>
          </p:cNvSpPr>
          <p:nvPr>
            <p:ph type="subTitle" idx="13"/>
          </p:nvPr>
        </p:nvSpPr>
        <p:spPr>
          <a:xfrm>
            <a:off x="503492" y="1143472"/>
            <a:ext cx="7681672" cy="3187524"/>
          </a:xfrm>
          <a:prstGeom prst="rect">
            <a:avLst/>
          </a:prstGeom>
        </p:spPr>
        <p:txBody>
          <a:bodyPr spcFirstLastPara="1" wrap="square" lIns="91425" tIns="0" rIns="91425" bIns="91425" anchor="t" anchorCtr="0">
            <a:noAutofit/>
          </a:bodyPr>
          <a:lstStyle/>
          <a:p>
            <a:pPr marL="0" lvl="0" indent="0">
              <a:spcAft>
                <a:spcPts val="1200"/>
              </a:spcAft>
            </a:pPr>
            <a:r>
              <a:rPr lang="fr-FR" sz="1100" dirty="0"/>
              <a:t>La cuisine centrale de Nantes Métropole produit par jour entre 15 000 et 16 000 repas qui sont livrés dans 87 établissements. Les familles ont la possibilité d’inscrire ou non les enfants le jour même.</a:t>
            </a:r>
          </a:p>
          <a:p>
            <a:pPr marL="0" lvl="0" indent="0">
              <a:spcAft>
                <a:spcPts val="1200"/>
              </a:spcAft>
            </a:pPr>
            <a:r>
              <a:rPr lang="fr-FR" sz="1100" dirty="0"/>
              <a:t>Ce système entraine une grande variabilité dans la fréquentation. Celle-ci est effectivement impactée par le contexte sanitaire, la composition des menus, le jour de la semaine, la période de l’année...</a:t>
            </a:r>
          </a:p>
          <a:p>
            <a:pPr marL="0" lvl="0" indent="0">
              <a:spcAft>
                <a:spcPts val="1200"/>
              </a:spcAft>
            </a:pPr>
            <a:r>
              <a:rPr lang="fr-FR" sz="1100" dirty="0"/>
              <a:t>Cette variabilité contraint les cantines, très en amont (S-3), à estimer systématiquement le nombre de convives. Ces estimations servent à évaluer les quantités à commander aux fournisseurs. Un constat : le gaspillage alimentaire sur l’ensemble de la métropole est passée de 5% en moyenne entre 2011 et 2016 à 8% sur 2017-2019.</a:t>
            </a:r>
          </a:p>
          <a:p>
            <a:pPr marL="0" lvl="0" indent="0">
              <a:spcAft>
                <a:spcPts val="1200"/>
              </a:spcAft>
            </a:pPr>
            <a:r>
              <a:rPr lang="fr-FR" sz="1100" dirty="0"/>
              <a:t>En tant que responsable des finances de la cuisine, vous voulez réduire ce gaspillage de surproduction pour faire des économies. Un repas coûte en matière première 3 euros.</a:t>
            </a:r>
          </a:p>
          <a:p>
            <a:pPr marL="0" lvl="0" indent="0">
              <a:spcAft>
                <a:spcPts val="1200"/>
              </a:spcAft>
            </a:pPr>
            <a:r>
              <a:rPr lang="fr-FR" sz="1100" dirty="0"/>
              <a:t>Vous allez donc analyser les données afin de trouver les facteurs qui influencent la fréquentation des cantines et essayer de proposer une solution pour réduire le gaspillage (un modèle statistique par exemple).</a:t>
            </a: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2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9"/>
                                        </p:tgtEl>
                                        <p:attrNameLst>
                                          <p:attrName>style.visibility</p:attrName>
                                        </p:attrNameLst>
                                      </p:cBhvr>
                                      <p:to>
                                        <p:strVal val="visible"/>
                                      </p:to>
                                    </p:set>
                                    <p:animEffect transition="in" filter="fade">
                                      <p:cBhvr>
                                        <p:cTn id="7" dur="1000"/>
                                        <p:tgtEl>
                                          <p:spTgt spid="2629"/>
                                        </p:tgtEl>
                                      </p:cBhvr>
                                    </p:animEffect>
                                  </p:childTnLst>
                                </p:cTn>
                              </p:par>
                              <p:par>
                                <p:cTn id="8" presetID="2" presetClass="entr" presetSubtype="8" fill="hold" nodeType="withEffect">
                                  <p:stCondLst>
                                    <p:cond delay="0"/>
                                  </p:stCondLst>
                                  <p:childTnLst>
                                    <p:set>
                                      <p:cBhvr>
                                        <p:cTn id="9" dur="1" fill="hold">
                                          <p:stCondLst>
                                            <p:cond delay="0"/>
                                          </p:stCondLst>
                                        </p:cTn>
                                        <p:tgtEl>
                                          <p:spTgt spid="2618"/>
                                        </p:tgtEl>
                                        <p:attrNameLst>
                                          <p:attrName>style.visibility</p:attrName>
                                        </p:attrNameLst>
                                      </p:cBhvr>
                                      <p:to>
                                        <p:strVal val="visible"/>
                                      </p:to>
                                    </p:set>
                                    <p:anim calcmode="lin" valueType="num">
                                      <p:cBhvr additive="base">
                                        <p:cTn id="10" dur="1000"/>
                                        <p:tgtEl>
                                          <p:spTgt spid="261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42"/>
                                        </p:tgtEl>
                                        <p:attrNameLst>
                                          <p:attrName>style.visibility</p:attrName>
                                        </p:attrNameLst>
                                      </p:cBhvr>
                                      <p:to>
                                        <p:strVal val="visible"/>
                                      </p:to>
                                    </p:set>
                                    <p:animEffect transition="in" filter="fade">
                                      <p:cBhvr>
                                        <p:cTn id="13" dur="1000"/>
                                        <p:tgtEl>
                                          <p:spTgt spid="2642"/>
                                        </p:tgtEl>
                                      </p:cBhvr>
                                    </p:animEffect>
                                  </p:childTnLst>
                                </p:cTn>
                              </p:par>
                              <p:par>
                                <p:cTn id="14" presetID="10" presetClass="entr" presetSubtype="0" fill="hold" nodeType="withEffect">
                                  <p:stCondLst>
                                    <p:cond delay="0"/>
                                  </p:stCondLst>
                                  <p:childTnLst>
                                    <p:set>
                                      <p:cBhvr>
                                        <p:cTn id="15" dur="1" fill="hold">
                                          <p:stCondLst>
                                            <p:cond delay="0"/>
                                          </p:stCondLst>
                                        </p:cTn>
                                        <p:tgtEl>
                                          <p:spTgt spid="2643"/>
                                        </p:tgtEl>
                                        <p:attrNameLst>
                                          <p:attrName>style.visibility</p:attrName>
                                        </p:attrNameLst>
                                      </p:cBhvr>
                                      <p:to>
                                        <p:strVal val="visible"/>
                                      </p:to>
                                    </p:set>
                                    <p:animEffect transition="in" filter="fade">
                                      <p:cBhvr>
                                        <p:cTn id="16" dur="1000"/>
                                        <p:tgtEl>
                                          <p:spTgt spid="2643"/>
                                        </p:tgtEl>
                                      </p:cBhvr>
                                    </p:animEffect>
                                  </p:childTnLst>
                                </p:cTn>
                              </p:par>
                              <p:par>
                                <p:cTn id="17" presetID="10" presetClass="entr" presetSubtype="0" fill="hold" nodeType="withEffect">
                                  <p:stCondLst>
                                    <p:cond delay="0"/>
                                  </p:stCondLst>
                                  <p:childTnLst>
                                    <p:set>
                                      <p:cBhvr>
                                        <p:cTn id="18" dur="1" fill="hold">
                                          <p:stCondLst>
                                            <p:cond delay="0"/>
                                          </p:stCondLst>
                                        </p:cTn>
                                        <p:tgtEl>
                                          <p:spTgt spid="2644"/>
                                        </p:tgtEl>
                                        <p:attrNameLst>
                                          <p:attrName>style.visibility</p:attrName>
                                        </p:attrNameLst>
                                      </p:cBhvr>
                                      <p:to>
                                        <p:strVal val="visible"/>
                                      </p:to>
                                    </p:set>
                                    <p:animEffect transition="in" filter="fade">
                                      <p:cBhvr>
                                        <p:cTn id="19" dur="1000"/>
                                        <p:tgtEl>
                                          <p:spTgt spid="2644"/>
                                        </p:tgtEl>
                                      </p:cBhvr>
                                    </p:animEffect>
                                  </p:childTnLst>
                                </p:cTn>
                              </p:par>
                              <p:par>
                                <p:cTn id="20" presetID="10" presetClass="entr" presetSubtype="0" fill="hold" nodeType="withEffect">
                                  <p:stCondLst>
                                    <p:cond delay="0"/>
                                  </p:stCondLst>
                                  <p:childTnLst>
                                    <p:set>
                                      <p:cBhvr>
                                        <p:cTn id="21" dur="1" fill="hold">
                                          <p:stCondLst>
                                            <p:cond delay="0"/>
                                          </p:stCondLst>
                                        </p:cTn>
                                        <p:tgtEl>
                                          <p:spTgt spid="2645"/>
                                        </p:tgtEl>
                                        <p:attrNameLst>
                                          <p:attrName>style.visibility</p:attrName>
                                        </p:attrNameLst>
                                      </p:cBhvr>
                                      <p:to>
                                        <p:strVal val="visible"/>
                                      </p:to>
                                    </p:set>
                                    <p:animEffect transition="in" filter="fade">
                                      <p:cBhvr>
                                        <p:cTn id="22" dur="1000"/>
                                        <p:tgtEl>
                                          <p:spTgt spid="2645"/>
                                        </p:tgtEl>
                                      </p:cBhvr>
                                    </p:animEffect>
                                  </p:childTnLst>
                                </p:cTn>
                              </p:par>
                              <p:par>
                                <p:cTn id="23" presetID="10" presetClass="entr" presetSubtype="0" fill="hold" nodeType="withEffect">
                                  <p:stCondLst>
                                    <p:cond delay="0"/>
                                  </p:stCondLst>
                                  <p:childTnLst>
                                    <p:set>
                                      <p:cBhvr>
                                        <p:cTn id="24" dur="1" fill="hold">
                                          <p:stCondLst>
                                            <p:cond delay="0"/>
                                          </p:stCondLst>
                                        </p:cTn>
                                        <p:tgtEl>
                                          <p:spTgt spid="2646"/>
                                        </p:tgtEl>
                                        <p:attrNameLst>
                                          <p:attrName>style.visibility</p:attrName>
                                        </p:attrNameLst>
                                      </p:cBhvr>
                                      <p:to>
                                        <p:strVal val="visible"/>
                                      </p:to>
                                    </p:set>
                                    <p:animEffect transition="in" filter="fade">
                                      <p:cBhvr>
                                        <p:cTn id="25"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lvl="0"/>
            <a:r>
              <a:rPr lang="fr-FR" dirty="0"/>
              <a:t>Les Missions</a:t>
            </a:r>
            <a:endParaRPr dirty="0"/>
          </a:p>
        </p:txBody>
      </p:sp>
      <p:sp>
        <p:nvSpPr>
          <p:cNvPr id="2629" name="Google Shape;2629;p60"/>
          <p:cNvSpPr txBox="1">
            <a:spLocks noGrp="1"/>
          </p:cNvSpPr>
          <p:nvPr>
            <p:ph type="subTitle" idx="13"/>
          </p:nvPr>
        </p:nvSpPr>
        <p:spPr>
          <a:xfrm>
            <a:off x="503492" y="1143471"/>
            <a:ext cx="7681672" cy="2925255"/>
          </a:xfrm>
          <a:prstGeom prst="rect">
            <a:avLst/>
          </a:prstGeom>
        </p:spPr>
        <p:txBody>
          <a:bodyPr spcFirstLastPara="1" wrap="square" lIns="91425" tIns="0" rIns="91425" bIns="91425" anchor="t" anchorCtr="0">
            <a:noAutofit/>
          </a:bodyPr>
          <a:lstStyle/>
          <a:p>
            <a:pPr marL="0" lvl="0" indent="0">
              <a:spcAft>
                <a:spcPts val="1200"/>
              </a:spcAft>
            </a:pPr>
            <a:r>
              <a:rPr lang="fr-FR" sz="1100" dirty="0"/>
              <a:t>Analyser le jeu de données afin de repérer des variables pertinentes pour la mission.</a:t>
            </a:r>
          </a:p>
          <a:p>
            <a:pPr marL="0" lvl="0" indent="0">
              <a:spcAft>
                <a:spcPts val="1200"/>
              </a:spcAft>
            </a:pPr>
            <a:r>
              <a:rPr lang="fr-FR" sz="1100" dirty="0"/>
              <a:t>Tout au long de l’analyse, produire des visualisations afin de mieux comprendre les données.</a:t>
            </a:r>
          </a:p>
          <a:p>
            <a:pPr marL="0" lvl="0" indent="0">
              <a:spcAft>
                <a:spcPts val="1200"/>
              </a:spcAft>
            </a:pPr>
            <a:r>
              <a:rPr lang="fr-FR" sz="1100" dirty="0"/>
              <a:t>Nettoyer le jeu de données : identifier les colonnes inutiles (variables non pertinentes) et vérifier si toutes les lignes sont exploitables</a:t>
            </a:r>
          </a:p>
          <a:p>
            <a:pPr marL="0" lvl="0" indent="0">
              <a:spcAft>
                <a:spcPts val="1200"/>
              </a:spcAft>
            </a:pPr>
            <a:r>
              <a:rPr lang="fr-FR" sz="1100" dirty="0"/>
              <a:t>Effectuer une analyse univariée pour chaque variable intéressante, afin de synthétiser son comportement. Variez les graphiques (</a:t>
            </a:r>
            <a:r>
              <a:rPr lang="fr-FR" sz="1100" dirty="0" err="1"/>
              <a:t>boxplots</a:t>
            </a:r>
            <a:r>
              <a:rPr lang="fr-FR" sz="1100" dirty="0"/>
              <a:t>, histogrammes, diagrammes circulaires, nuages de points…) pour illustrer au mieux votre propos.</a:t>
            </a:r>
          </a:p>
          <a:p>
            <a:pPr marL="0" lvl="0" indent="0">
              <a:spcAft>
                <a:spcPts val="1200"/>
              </a:spcAft>
            </a:pPr>
            <a:r>
              <a:rPr lang="fr-FR" sz="1100" dirty="0"/>
              <a:t>Confirmer ou infirmer les hypothèses à l’aide d’une analyse multivariée (plusieurs variables). Le plus important sera de déterminer les facteurs qui jouent le plus sur la fréquentation.</a:t>
            </a:r>
          </a:p>
          <a:p>
            <a:pPr marL="0" lvl="0" indent="0">
              <a:spcAft>
                <a:spcPts val="1200"/>
              </a:spcAft>
            </a:pPr>
            <a:r>
              <a:rPr lang="fr-FR" sz="1100" dirty="0"/>
              <a:t>Identifier des arguments justifiant la faisabilité d'une fiabilisation des commandes en utilisant un modèle statistique. Est-ce possible d'après vous ?</a:t>
            </a: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3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9"/>
                                        </p:tgtEl>
                                        <p:attrNameLst>
                                          <p:attrName>style.visibility</p:attrName>
                                        </p:attrNameLst>
                                      </p:cBhvr>
                                      <p:to>
                                        <p:strVal val="visible"/>
                                      </p:to>
                                    </p:set>
                                    <p:animEffect transition="in" filter="fade">
                                      <p:cBhvr>
                                        <p:cTn id="7" dur="1000"/>
                                        <p:tgtEl>
                                          <p:spTgt spid="2629"/>
                                        </p:tgtEl>
                                      </p:cBhvr>
                                    </p:animEffect>
                                  </p:childTnLst>
                                </p:cTn>
                              </p:par>
                              <p:par>
                                <p:cTn id="8" presetID="2" presetClass="entr" presetSubtype="8" fill="hold" nodeType="withEffect">
                                  <p:stCondLst>
                                    <p:cond delay="0"/>
                                  </p:stCondLst>
                                  <p:childTnLst>
                                    <p:set>
                                      <p:cBhvr>
                                        <p:cTn id="9" dur="1" fill="hold">
                                          <p:stCondLst>
                                            <p:cond delay="0"/>
                                          </p:stCondLst>
                                        </p:cTn>
                                        <p:tgtEl>
                                          <p:spTgt spid="2618"/>
                                        </p:tgtEl>
                                        <p:attrNameLst>
                                          <p:attrName>style.visibility</p:attrName>
                                        </p:attrNameLst>
                                      </p:cBhvr>
                                      <p:to>
                                        <p:strVal val="visible"/>
                                      </p:to>
                                    </p:set>
                                    <p:anim calcmode="lin" valueType="num">
                                      <p:cBhvr additive="base">
                                        <p:cTn id="10" dur="1000"/>
                                        <p:tgtEl>
                                          <p:spTgt spid="261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42"/>
                                        </p:tgtEl>
                                        <p:attrNameLst>
                                          <p:attrName>style.visibility</p:attrName>
                                        </p:attrNameLst>
                                      </p:cBhvr>
                                      <p:to>
                                        <p:strVal val="visible"/>
                                      </p:to>
                                    </p:set>
                                    <p:animEffect transition="in" filter="fade">
                                      <p:cBhvr>
                                        <p:cTn id="13" dur="1000"/>
                                        <p:tgtEl>
                                          <p:spTgt spid="2642"/>
                                        </p:tgtEl>
                                      </p:cBhvr>
                                    </p:animEffect>
                                  </p:childTnLst>
                                </p:cTn>
                              </p:par>
                              <p:par>
                                <p:cTn id="14" presetID="10" presetClass="entr" presetSubtype="0" fill="hold" nodeType="withEffect">
                                  <p:stCondLst>
                                    <p:cond delay="0"/>
                                  </p:stCondLst>
                                  <p:childTnLst>
                                    <p:set>
                                      <p:cBhvr>
                                        <p:cTn id="15" dur="1" fill="hold">
                                          <p:stCondLst>
                                            <p:cond delay="0"/>
                                          </p:stCondLst>
                                        </p:cTn>
                                        <p:tgtEl>
                                          <p:spTgt spid="2643"/>
                                        </p:tgtEl>
                                        <p:attrNameLst>
                                          <p:attrName>style.visibility</p:attrName>
                                        </p:attrNameLst>
                                      </p:cBhvr>
                                      <p:to>
                                        <p:strVal val="visible"/>
                                      </p:to>
                                    </p:set>
                                    <p:animEffect transition="in" filter="fade">
                                      <p:cBhvr>
                                        <p:cTn id="16" dur="1000"/>
                                        <p:tgtEl>
                                          <p:spTgt spid="2643"/>
                                        </p:tgtEl>
                                      </p:cBhvr>
                                    </p:animEffect>
                                  </p:childTnLst>
                                </p:cTn>
                              </p:par>
                              <p:par>
                                <p:cTn id="17" presetID="10" presetClass="entr" presetSubtype="0" fill="hold" nodeType="withEffect">
                                  <p:stCondLst>
                                    <p:cond delay="0"/>
                                  </p:stCondLst>
                                  <p:childTnLst>
                                    <p:set>
                                      <p:cBhvr>
                                        <p:cTn id="18" dur="1" fill="hold">
                                          <p:stCondLst>
                                            <p:cond delay="0"/>
                                          </p:stCondLst>
                                        </p:cTn>
                                        <p:tgtEl>
                                          <p:spTgt spid="2644"/>
                                        </p:tgtEl>
                                        <p:attrNameLst>
                                          <p:attrName>style.visibility</p:attrName>
                                        </p:attrNameLst>
                                      </p:cBhvr>
                                      <p:to>
                                        <p:strVal val="visible"/>
                                      </p:to>
                                    </p:set>
                                    <p:animEffect transition="in" filter="fade">
                                      <p:cBhvr>
                                        <p:cTn id="19" dur="1000"/>
                                        <p:tgtEl>
                                          <p:spTgt spid="2644"/>
                                        </p:tgtEl>
                                      </p:cBhvr>
                                    </p:animEffect>
                                  </p:childTnLst>
                                </p:cTn>
                              </p:par>
                              <p:par>
                                <p:cTn id="20" presetID="10" presetClass="entr" presetSubtype="0" fill="hold" nodeType="withEffect">
                                  <p:stCondLst>
                                    <p:cond delay="0"/>
                                  </p:stCondLst>
                                  <p:childTnLst>
                                    <p:set>
                                      <p:cBhvr>
                                        <p:cTn id="21" dur="1" fill="hold">
                                          <p:stCondLst>
                                            <p:cond delay="0"/>
                                          </p:stCondLst>
                                        </p:cTn>
                                        <p:tgtEl>
                                          <p:spTgt spid="2645"/>
                                        </p:tgtEl>
                                        <p:attrNameLst>
                                          <p:attrName>style.visibility</p:attrName>
                                        </p:attrNameLst>
                                      </p:cBhvr>
                                      <p:to>
                                        <p:strVal val="visible"/>
                                      </p:to>
                                    </p:set>
                                    <p:animEffect transition="in" filter="fade">
                                      <p:cBhvr>
                                        <p:cTn id="22" dur="1000"/>
                                        <p:tgtEl>
                                          <p:spTgt spid="2645"/>
                                        </p:tgtEl>
                                      </p:cBhvr>
                                    </p:animEffect>
                                  </p:childTnLst>
                                </p:cTn>
                              </p:par>
                              <p:par>
                                <p:cTn id="23" presetID="10" presetClass="entr" presetSubtype="0" fill="hold" nodeType="withEffect">
                                  <p:stCondLst>
                                    <p:cond delay="0"/>
                                  </p:stCondLst>
                                  <p:childTnLst>
                                    <p:set>
                                      <p:cBhvr>
                                        <p:cTn id="24" dur="1" fill="hold">
                                          <p:stCondLst>
                                            <p:cond delay="0"/>
                                          </p:stCondLst>
                                        </p:cTn>
                                        <p:tgtEl>
                                          <p:spTgt spid="2646"/>
                                        </p:tgtEl>
                                        <p:attrNameLst>
                                          <p:attrName>style.visibility</p:attrName>
                                        </p:attrNameLst>
                                      </p:cBhvr>
                                      <p:to>
                                        <p:strVal val="visible"/>
                                      </p:to>
                                    </p:set>
                                    <p:animEffect transition="in" filter="fade">
                                      <p:cBhvr>
                                        <p:cTn id="25"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240465" y="2623376"/>
            <a:ext cx="6663070" cy="841800"/>
          </a:xfrm>
          <a:prstGeom prst="rect">
            <a:avLst/>
          </a:prstGeom>
        </p:spPr>
        <p:txBody>
          <a:bodyPr spcFirstLastPara="1" wrap="square" lIns="91425" tIns="0" rIns="91425" bIns="91425" anchor="ctr" anchorCtr="0">
            <a:noAutofit/>
          </a:bodyPr>
          <a:lstStyle/>
          <a:p>
            <a:pPr lvl="0"/>
            <a:r>
              <a:rPr lang="fr-FR" sz="4000" dirty="0">
                <a:solidFill>
                  <a:schemeClr val="dk2"/>
                </a:solidFill>
              </a:rPr>
              <a:t>Analyse</a:t>
            </a:r>
            <a:endParaRPr sz="40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02</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4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7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Etapes de l’analyse</a:t>
            </a:r>
            <a:endParaRPr dirty="0"/>
          </a:p>
        </p:txBody>
      </p:sp>
      <p:grpSp>
        <p:nvGrpSpPr>
          <p:cNvPr id="3090" name="Google Shape;3090;p76"/>
          <p:cNvGrpSpPr/>
          <p:nvPr/>
        </p:nvGrpSpPr>
        <p:grpSpPr>
          <a:xfrm rot="-281942">
            <a:off x="3695784" y="2020872"/>
            <a:ext cx="1752386" cy="1746764"/>
            <a:chOff x="6039282" y="1042577"/>
            <a:chExt cx="734315" cy="731929"/>
          </a:xfrm>
        </p:grpSpPr>
        <p:sp>
          <p:nvSpPr>
            <p:cNvPr id="3091" name="Google Shape;3091;p76"/>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6"/>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6"/>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6"/>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6"/>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6"/>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6"/>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76"/>
          <p:cNvSpPr txBox="1"/>
          <p:nvPr/>
        </p:nvSpPr>
        <p:spPr>
          <a:xfrm>
            <a:off x="3578987" y="109495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1er </a:t>
            </a:r>
            <a:r>
              <a:rPr lang="fr-FR" sz="2100" dirty="0">
                <a:solidFill>
                  <a:schemeClr val="dk2"/>
                </a:solidFill>
                <a:latin typeface="Aldrich"/>
                <a:ea typeface="Aldrich"/>
                <a:cs typeface="Aldrich"/>
                <a:sym typeface="Aldrich"/>
              </a:rPr>
              <a:t>é</a:t>
            </a:r>
            <a:r>
              <a:rPr lang="en-US" sz="2100" dirty="0">
                <a:solidFill>
                  <a:schemeClr val="dk2"/>
                </a:solidFill>
                <a:latin typeface="Aldrich"/>
                <a:ea typeface="Aldrich"/>
                <a:cs typeface="Aldrich"/>
                <a:sym typeface="Aldrich"/>
              </a:rPr>
              <a:t>tape</a:t>
            </a:r>
            <a:endParaRPr sz="2100" dirty="0">
              <a:solidFill>
                <a:schemeClr val="dk2"/>
              </a:solidFill>
              <a:latin typeface="Aldrich"/>
              <a:ea typeface="Aldrich"/>
              <a:cs typeface="Aldrich"/>
              <a:sym typeface="Aldrich"/>
            </a:endParaRPr>
          </a:p>
        </p:txBody>
      </p:sp>
      <p:sp>
        <p:nvSpPr>
          <p:cNvPr id="3113" name="Google Shape;3113;p76"/>
          <p:cNvSpPr txBox="1"/>
          <p:nvPr/>
        </p:nvSpPr>
        <p:spPr>
          <a:xfrm>
            <a:off x="3579025" y="1498178"/>
            <a:ext cx="1986000" cy="2319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Analyse des variables</a:t>
            </a:r>
            <a:endParaRPr dirty="0">
              <a:solidFill>
                <a:schemeClr val="lt1"/>
              </a:solidFill>
              <a:latin typeface="Bai Jamjuree"/>
              <a:ea typeface="Bai Jamjuree"/>
              <a:cs typeface="Bai Jamjuree"/>
              <a:sym typeface="Bai Jamjuree"/>
            </a:endParaRPr>
          </a:p>
        </p:txBody>
      </p:sp>
      <p:sp>
        <p:nvSpPr>
          <p:cNvPr id="3114" name="Google Shape;3114;p76"/>
          <p:cNvSpPr txBox="1"/>
          <p:nvPr/>
        </p:nvSpPr>
        <p:spPr>
          <a:xfrm>
            <a:off x="1489737" y="1925500"/>
            <a:ext cx="1986000" cy="420600"/>
          </a:xfrm>
          <a:prstGeom prst="rect">
            <a:avLst/>
          </a:prstGeom>
          <a:noFill/>
          <a:ln>
            <a:noFill/>
          </a:ln>
        </p:spPr>
        <p:txBody>
          <a:bodyPr spcFirstLastPara="1" wrap="square" lIns="91425" tIns="0" rIns="91425" bIns="91425" anchor="t" anchorCtr="0">
            <a:noAutofit/>
          </a:bodyPr>
          <a:lstStyle/>
          <a:p>
            <a:pPr lvl="0" algn="ctr"/>
            <a:r>
              <a:rPr lang="fr-FR" sz="2100" dirty="0">
                <a:solidFill>
                  <a:schemeClr val="dk2"/>
                </a:solidFill>
                <a:latin typeface="Aldrich"/>
                <a:ea typeface="Aldrich"/>
                <a:cs typeface="Aldrich"/>
                <a:sym typeface="Aldrich"/>
              </a:rPr>
              <a:t>2eme étape</a:t>
            </a:r>
          </a:p>
        </p:txBody>
      </p:sp>
      <p:sp>
        <p:nvSpPr>
          <p:cNvPr id="3115" name="Google Shape;3115;p76"/>
          <p:cNvSpPr txBox="1"/>
          <p:nvPr/>
        </p:nvSpPr>
        <p:spPr>
          <a:xfrm>
            <a:off x="1173109" y="2328736"/>
            <a:ext cx="2302654" cy="2319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fr-FR" dirty="0">
                <a:solidFill>
                  <a:schemeClr val="lt1"/>
                </a:solidFill>
                <a:latin typeface="Bai Jamjuree"/>
                <a:ea typeface="Bai Jamjuree"/>
                <a:cs typeface="Bai Jamjuree"/>
                <a:sym typeface="Bai Jamjuree"/>
              </a:rPr>
              <a:t>N</a:t>
            </a:r>
            <a:r>
              <a:rPr lang="en" dirty="0">
                <a:solidFill>
                  <a:schemeClr val="lt1"/>
                </a:solidFill>
                <a:latin typeface="Bai Jamjuree"/>
                <a:ea typeface="Bai Jamjuree"/>
                <a:cs typeface="Bai Jamjuree"/>
                <a:sym typeface="Bai Jamjuree"/>
              </a:rPr>
              <a:t>ettoyage du Data Frame</a:t>
            </a:r>
          </a:p>
        </p:txBody>
      </p:sp>
      <p:sp>
        <p:nvSpPr>
          <p:cNvPr id="3116" name="Google Shape;3116;p76"/>
          <p:cNvSpPr txBox="1"/>
          <p:nvPr/>
        </p:nvSpPr>
        <p:spPr>
          <a:xfrm>
            <a:off x="1489712" y="3200263"/>
            <a:ext cx="1986000" cy="420600"/>
          </a:xfrm>
          <a:prstGeom prst="rect">
            <a:avLst/>
          </a:prstGeom>
          <a:noFill/>
          <a:ln>
            <a:noFill/>
          </a:ln>
        </p:spPr>
        <p:txBody>
          <a:bodyPr spcFirstLastPara="1" wrap="square" lIns="91425" tIns="0" rIns="91425" bIns="91425" anchor="t" anchorCtr="0">
            <a:noAutofit/>
          </a:bodyPr>
          <a:lstStyle/>
          <a:p>
            <a:pPr lvl="0" algn="ctr"/>
            <a:r>
              <a:rPr lang="fr-FR" sz="2100" dirty="0">
                <a:solidFill>
                  <a:schemeClr val="dk2"/>
                </a:solidFill>
                <a:latin typeface="Aldrich"/>
                <a:ea typeface="Aldrich"/>
                <a:cs typeface="Aldrich"/>
                <a:sym typeface="Aldrich"/>
              </a:rPr>
              <a:t>3eme étape</a:t>
            </a:r>
          </a:p>
        </p:txBody>
      </p:sp>
      <p:sp>
        <p:nvSpPr>
          <p:cNvPr id="3117" name="Google Shape;3117;p76"/>
          <p:cNvSpPr txBox="1"/>
          <p:nvPr/>
        </p:nvSpPr>
        <p:spPr>
          <a:xfrm>
            <a:off x="1173096" y="3603499"/>
            <a:ext cx="2302654" cy="2319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Jointure des Data Frame</a:t>
            </a:r>
            <a:endParaRPr dirty="0">
              <a:solidFill>
                <a:schemeClr val="lt1"/>
              </a:solidFill>
              <a:latin typeface="Bai Jamjuree"/>
              <a:ea typeface="Bai Jamjuree"/>
              <a:cs typeface="Bai Jamjuree"/>
              <a:sym typeface="Bai Jamjuree"/>
            </a:endParaRPr>
          </a:p>
        </p:txBody>
      </p:sp>
      <p:sp>
        <p:nvSpPr>
          <p:cNvPr id="3118" name="Google Shape;3118;p76"/>
          <p:cNvSpPr txBox="1"/>
          <p:nvPr/>
        </p:nvSpPr>
        <p:spPr>
          <a:xfrm>
            <a:off x="3579012" y="3953938"/>
            <a:ext cx="1986000" cy="420600"/>
          </a:xfrm>
          <a:prstGeom prst="rect">
            <a:avLst/>
          </a:prstGeom>
          <a:noFill/>
          <a:ln>
            <a:noFill/>
          </a:ln>
        </p:spPr>
        <p:txBody>
          <a:bodyPr spcFirstLastPara="1" wrap="square" lIns="91425" tIns="0" rIns="91425" bIns="91425" anchor="t" anchorCtr="0">
            <a:noAutofit/>
          </a:bodyPr>
          <a:lstStyle/>
          <a:p>
            <a:pPr lvl="0" algn="ctr"/>
            <a:r>
              <a:rPr lang="fr-FR" sz="2100" dirty="0">
                <a:solidFill>
                  <a:schemeClr val="dk2"/>
                </a:solidFill>
                <a:latin typeface="Aldrich"/>
                <a:ea typeface="Aldrich"/>
                <a:cs typeface="Aldrich"/>
                <a:sym typeface="Aldrich"/>
              </a:rPr>
              <a:t>4eme étape</a:t>
            </a:r>
          </a:p>
        </p:txBody>
      </p:sp>
      <p:sp>
        <p:nvSpPr>
          <p:cNvPr id="3119" name="Google Shape;3119;p76"/>
          <p:cNvSpPr txBox="1"/>
          <p:nvPr/>
        </p:nvSpPr>
        <p:spPr>
          <a:xfrm>
            <a:off x="3241964" y="4357173"/>
            <a:ext cx="2660172" cy="2319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Analyse de la Fréquentation</a:t>
            </a:r>
            <a:endParaRPr dirty="0">
              <a:solidFill>
                <a:schemeClr val="lt1"/>
              </a:solidFill>
              <a:latin typeface="Bai Jamjuree"/>
              <a:ea typeface="Bai Jamjuree"/>
              <a:cs typeface="Bai Jamjuree"/>
              <a:sym typeface="Bai Jamjuree"/>
            </a:endParaRPr>
          </a:p>
        </p:txBody>
      </p:sp>
      <p:sp>
        <p:nvSpPr>
          <p:cNvPr id="3120" name="Google Shape;3120;p76"/>
          <p:cNvSpPr txBox="1"/>
          <p:nvPr/>
        </p:nvSpPr>
        <p:spPr>
          <a:xfrm>
            <a:off x="5515862" y="2676550"/>
            <a:ext cx="1986000" cy="420600"/>
          </a:xfrm>
          <a:prstGeom prst="rect">
            <a:avLst/>
          </a:prstGeom>
          <a:noFill/>
          <a:ln>
            <a:noFill/>
          </a:ln>
        </p:spPr>
        <p:txBody>
          <a:bodyPr spcFirstLastPara="1" wrap="square" lIns="91425" tIns="54850" rIns="91425" bIns="91425" anchor="t" anchorCtr="0">
            <a:noAutofit/>
          </a:bodyPr>
          <a:lstStyle/>
          <a:p>
            <a:pPr lvl="0" algn="ctr"/>
            <a:r>
              <a:rPr lang="fr-FR" sz="2100" dirty="0">
                <a:solidFill>
                  <a:schemeClr val="accent1"/>
                </a:solidFill>
                <a:latin typeface="Aldrich"/>
                <a:ea typeface="Aldrich"/>
                <a:cs typeface="Aldrich"/>
                <a:sym typeface="Aldrich"/>
              </a:rPr>
              <a:t>Modélisation</a:t>
            </a:r>
            <a:endParaRPr sz="2100" dirty="0">
              <a:solidFill>
                <a:schemeClr val="accent1"/>
              </a:solidFill>
              <a:latin typeface="Aldrich"/>
              <a:ea typeface="Aldrich"/>
              <a:cs typeface="Aldrich"/>
              <a:sym typeface="Aldrich"/>
            </a:endParaRPr>
          </a:p>
        </p:txBody>
      </p:sp>
      <p:cxnSp>
        <p:nvCxnSpPr>
          <p:cNvPr id="3121" name="Google Shape;3121;p76"/>
          <p:cNvCxnSpPr>
            <a:endCxn id="3114" idx="0"/>
          </p:cNvCxnSpPr>
          <p:nvPr/>
        </p:nvCxnSpPr>
        <p:spPr>
          <a:xfrm flipH="1">
            <a:off x="2482737" y="1305100"/>
            <a:ext cx="1096200" cy="620400"/>
          </a:xfrm>
          <a:prstGeom prst="bentConnector2">
            <a:avLst/>
          </a:prstGeom>
          <a:noFill/>
          <a:ln w="9525" cap="flat" cmpd="sng">
            <a:solidFill>
              <a:schemeClr val="lt1"/>
            </a:solidFill>
            <a:prstDash val="solid"/>
            <a:round/>
            <a:headEnd type="none" w="med" len="med"/>
            <a:tailEnd type="triangle" w="med" len="med"/>
          </a:ln>
        </p:spPr>
      </p:cxnSp>
      <p:cxnSp>
        <p:nvCxnSpPr>
          <p:cNvPr id="3122" name="Google Shape;3122;p76"/>
          <p:cNvCxnSpPr/>
          <p:nvPr/>
        </p:nvCxnSpPr>
        <p:spPr>
          <a:xfrm rot="-5400000" flipH="1">
            <a:off x="2235062" y="2894713"/>
            <a:ext cx="494700" cy="600"/>
          </a:xfrm>
          <a:prstGeom prst="bentConnector3">
            <a:avLst>
              <a:gd name="adj1" fmla="val 50000"/>
            </a:avLst>
          </a:prstGeom>
          <a:noFill/>
          <a:ln w="9525" cap="flat" cmpd="sng">
            <a:solidFill>
              <a:schemeClr val="lt1"/>
            </a:solidFill>
            <a:prstDash val="solid"/>
            <a:round/>
            <a:headEnd type="none" w="med" len="med"/>
            <a:tailEnd type="triangle" w="med" len="med"/>
          </a:ln>
        </p:spPr>
      </p:cxnSp>
      <p:cxnSp>
        <p:nvCxnSpPr>
          <p:cNvPr id="3123" name="Google Shape;3123;p76"/>
          <p:cNvCxnSpPr>
            <a:endCxn id="3118" idx="1"/>
          </p:cNvCxnSpPr>
          <p:nvPr/>
        </p:nvCxnSpPr>
        <p:spPr>
          <a:xfrm>
            <a:off x="2481012" y="3955138"/>
            <a:ext cx="1098000" cy="209100"/>
          </a:xfrm>
          <a:prstGeom prst="bentConnector3">
            <a:avLst>
              <a:gd name="adj1" fmla="val -450"/>
            </a:avLst>
          </a:prstGeom>
          <a:noFill/>
          <a:ln w="9525" cap="flat" cmpd="sng">
            <a:solidFill>
              <a:schemeClr val="lt1"/>
            </a:solidFill>
            <a:prstDash val="solid"/>
            <a:round/>
            <a:headEnd type="none" w="med" len="med"/>
            <a:tailEnd type="triangle" w="med" len="med"/>
          </a:ln>
        </p:spPr>
      </p:cxnSp>
      <p:cxnSp>
        <p:nvCxnSpPr>
          <p:cNvPr id="3124" name="Google Shape;3124;p76"/>
          <p:cNvCxnSpPr>
            <a:stCxn id="3118" idx="3"/>
            <a:endCxn id="3120" idx="2"/>
          </p:cNvCxnSpPr>
          <p:nvPr/>
        </p:nvCxnSpPr>
        <p:spPr>
          <a:xfrm rot="10800000" flipH="1">
            <a:off x="5565012" y="3097138"/>
            <a:ext cx="943800" cy="1067100"/>
          </a:xfrm>
          <a:prstGeom prst="bentConnector2">
            <a:avLst/>
          </a:prstGeom>
          <a:noFill/>
          <a:ln w="9525" cap="flat" cmpd="sng">
            <a:solidFill>
              <a:schemeClr val="lt1"/>
            </a:solidFill>
            <a:prstDash val="solid"/>
            <a:round/>
            <a:headEnd type="none" w="med" len="med"/>
            <a:tailEnd type="triangle" w="med" len="med"/>
          </a:ln>
        </p:spPr>
      </p:cxnSp>
      <p:sp>
        <p:nvSpPr>
          <p:cNvPr id="3125" name="Google Shape;3125;p76"/>
          <p:cNvSpPr/>
          <p:nvPr/>
        </p:nvSpPr>
        <p:spPr>
          <a:xfrm>
            <a:off x="4294217" y="26178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6" name="Google Shape;3126;p76"/>
          <p:cNvGrpSpPr/>
          <p:nvPr/>
        </p:nvGrpSpPr>
        <p:grpSpPr>
          <a:xfrm>
            <a:off x="4413556" y="2749221"/>
            <a:ext cx="311764" cy="312622"/>
            <a:chOff x="-1333200" y="2770450"/>
            <a:chExt cx="291450" cy="292225"/>
          </a:xfrm>
        </p:grpSpPr>
        <p:sp>
          <p:nvSpPr>
            <p:cNvPr id="3127" name="Google Shape;3127;p7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9" name="Google Shape;3129;p76"/>
          <p:cNvGrpSpPr/>
          <p:nvPr/>
        </p:nvGrpSpPr>
        <p:grpSpPr>
          <a:xfrm>
            <a:off x="6920967" y="430317"/>
            <a:ext cx="793256" cy="182899"/>
            <a:chOff x="2685575" y="2835950"/>
            <a:chExt cx="433000" cy="99825"/>
          </a:xfrm>
        </p:grpSpPr>
        <p:sp>
          <p:nvSpPr>
            <p:cNvPr id="3130" name="Google Shape;3130;p7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4" name="Google Shape;3134;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090"/>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3126"/>
                                        </p:tgtEl>
                                        <p:attrNameLst>
                                          <p:attrName>style.visibility</p:attrName>
                                        </p:attrNameLst>
                                      </p:cBhvr>
                                      <p:to>
                                        <p:strVal val="visible"/>
                                      </p:to>
                                    </p:set>
                                    <p:animEffect transition="in" filter="fade">
                                      <p:cBhvr>
                                        <p:cTn id="9" dur="1000"/>
                                        <p:tgtEl>
                                          <p:spTgt spid="3126"/>
                                        </p:tgtEl>
                                      </p:cBhvr>
                                    </p:animEffect>
                                  </p:childTnLst>
                                </p:cTn>
                              </p:par>
                              <p:par>
                                <p:cTn id="10" presetID="23" presetClass="entr" presetSubtype="16" fill="hold" nodeType="withEffect">
                                  <p:stCondLst>
                                    <p:cond delay="0"/>
                                  </p:stCondLst>
                                  <p:childTnLst>
                                    <p:set>
                                      <p:cBhvr>
                                        <p:cTn id="11" dur="1" fill="hold">
                                          <p:stCondLst>
                                            <p:cond delay="0"/>
                                          </p:stCondLst>
                                        </p:cTn>
                                        <p:tgtEl>
                                          <p:spTgt spid="3125"/>
                                        </p:tgtEl>
                                        <p:attrNameLst>
                                          <p:attrName>style.visibility</p:attrName>
                                        </p:attrNameLst>
                                      </p:cBhvr>
                                      <p:to>
                                        <p:strVal val="visible"/>
                                      </p:to>
                                    </p:set>
                                    <p:anim calcmode="lin" valueType="num">
                                      <p:cBhvr additive="base">
                                        <p:cTn id="12" dur="1000"/>
                                        <p:tgtEl>
                                          <p:spTgt spid="3125"/>
                                        </p:tgtEl>
                                        <p:attrNameLst>
                                          <p:attrName>ppt_w</p:attrName>
                                        </p:attrNameLst>
                                      </p:cBhvr>
                                      <p:tavLst>
                                        <p:tav tm="0">
                                          <p:val>
                                            <p:strVal val="0"/>
                                          </p:val>
                                        </p:tav>
                                        <p:tav tm="100000">
                                          <p:val>
                                            <p:strVal val="#ppt_w"/>
                                          </p:val>
                                        </p:tav>
                                      </p:tavLst>
                                    </p:anim>
                                    <p:anim calcmode="lin" valueType="num">
                                      <p:cBhvr additive="base">
                                        <p:cTn id="13" dur="1000"/>
                                        <p:tgtEl>
                                          <p:spTgt spid="3125"/>
                                        </p:tgtEl>
                                        <p:attrNameLst>
                                          <p:attrName>ppt_h</p:attrName>
                                        </p:attrNameLst>
                                      </p:cBhvr>
                                      <p:tavLst>
                                        <p:tav tm="0">
                                          <p:val>
                                            <p:strVal val="0"/>
                                          </p:val>
                                        </p:tav>
                                        <p:tav tm="100000">
                                          <p:val>
                                            <p:strVal val="#ppt_h"/>
                                          </p:val>
                                        </p:tav>
                                      </p:tavLst>
                                    </p:anim>
                                  </p:childTnLst>
                                </p:cTn>
                              </p:par>
                              <p:par>
                                <p:cTn id="14" presetID="10" presetClass="entr" presetSubtype="0" fill="hold" nodeType="withEffect">
                                  <p:stCondLst>
                                    <p:cond delay="0"/>
                                  </p:stCondLst>
                                  <p:childTnLst>
                                    <p:set>
                                      <p:cBhvr>
                                        <p:cTn id="15" dur="1" fill="hold">
                                          <p:stCondLst>
                                            <p:cond delay="0"/>
                                          </p:stCondLst>
                                        </p:cTn>
                                        <p:tgtEl>
                                          <p:spTgt spid="3114"/>
                                        </p:tgtEl>
                                        <p:attrNameLst>
                                          <p:attrName>style.visibility</p:attrName>
                                        </p:attrNameLst>
                                      </p:cBhvr>
                                      <p:to>
                                        <p:strVal val="visible"/>
                                      </p:to>
                                    </p:set>
                                    <p:animEffect transition="in" filter="fade">
                                      <p:cBhvr>
                                        <p:cTn id="16" dur="1000"/>
                                        <p:tgtEl>
                                          <p:spTgt spid="3114"/>
                                        </p:tgtEl>
                                      </p:cBhvr>
                                    </p:animEffect>
                                  </p:childTnLst>
                                </p:cTn>
                              </p:par>
                              <p:par>
                                <p:cTn id="17" presetID="10" presetClass="entr" presetSubtype="0" fill="hold" nodeType="withEffect">
                                  <p:stCondLst>
                                    <p:cond delay="0"/>
                                  </p:stCondLst>
                                  <p:childTnLst>
                                    <p:set>
                                      <p:cBhvr>
                                        <p:cTn id="18" dur="1" fill="hold">
                                          <p:stCondLst>
                                            <p:cond delay="0"/>
                                          </p:stCondLst>
                                        </p:cTn>
                                        <p:tgtEl>
                                          <p:spTgt spid="3115"/>
                                        </p:tgtEl>
                                        <p:attrNameLst>
                                          <p:attrName>style.visibility</p:attrName>
                                        </p:attrNameLst>
                                      </p:cBhvr>
                                      <p:to>
                                        <p:strVal val="visible"/>
                                      </p:to>
                                    </p:set>
                                    <p:animEffect transition="in" filter="fade">
                                      <p:cBhvr>
                                        <p:cTn id="19" dur="1000"/>
                                        <p:tgtEl>
                                          <p:spTgt spid="3115"/>
                                        </p:tgtEl>
                                      </p:cBhvr>
                                    </p:animEffect>
                                  </p:childTnLst>
                                </p:cTn>
                              </p:par>
                              <p:par>
                                <p:cTn id="20" presetID="10" presetClass="entr" presetSubtype="0" fill="hold" nodeType="withEffect">
                                  <p:stCondLst>
                                    <p:cond delay="0"/>
                                  </p:stCondLst>
                                  <p:childTnLst>
                                    <p:set>
                                      <p:cBhvr>
                                        <p:cTn id="21" dur="1" fill="hold">
                                          <p:stCondLst>
                                            <p:cond delay="0"/>
                                          </p:stCondLst>
                                        </p:cTn>
                                        <p:tgtEl>
                                          <p:spTgt spid="3116"/>
                                        </p:tgtEl>
                                        <p:attrNameLst>
                                          <p:attrName>style.visibility</p:attrName>
                                        </p:attrNameLst>
                                      </p:cBhvr>
                                      <p:to>
                                        <p:strVal val="visible"/>
                                      </p:to>
                                    </p:set>
                                    <p:animEffect transition="in" filter="fade">
                                      <p:cBhvr>
                                        <p:cTn id="22" dur="1000"/>
                                        <p:tgtEl>
                                          <p:spTgt spid="3116"/>
                                        </p:tgtEl>
                                      </p:cBhvr>
                                    </p:animEffect>
                                  </p:childTnLst>
                                </p:cTn>
                              </p:par>
                              <p:par>
                                <p:cTn id="23" presetID="10" presetClass="entr" presetSubtype="0" fill="hold" nodeType="withEffect">
                                  <p:stCondLst>
                                    <p:cond delay="0"/>
                                  </p:stCondLst>
                                  <p:childTnLst>
                                    <p:set>
                                      <p:cBhvr>
                                        <p:cTn id="24" dur="1" fill="hold">
                                          <p:stCondLst>
                                            <p:cond delay="0"/>
                                          </p:stCondLst>
                                        </p:cTn>
                                        <p:tgtEl>
                                          <p:spTgt spid="3117"/>
                                        </p:tgtEl>
                                        <p:attrNameLst>
                                          <p:attrName>style.visibility</p:attrName>
                                        </p:attrNameLst>
                                      </p:cBhvr>
                                      <p:to>
                                        <p:strVal val="visible"/>
                                      </p:to>
                                    </p:set>
                                    <p:animEffect transition="in" filter="fade">
                                      <p:cBhvr>
                                        <p:cTn id="25" dur="1000"/>
                                        <p:tgtEl>
                                          <p:spTgt spid="3117"/>
                                        </p:tgtEl>
                                      </p:cBhvr>
                                    </p:animEffect>
                                  </p:childTnLst>
                                </p:cTn>
                              </p:par>
                              <p:par>
                                <p:cTn id="26" presetID="10" presetClass="entr" presetSubtype="0" fill="hold" nodeType="withEffect">
                                  <p:stCondLst>
                                    <p:cond delay="0"/>
                                  </p:stCondLst>
                                  <p:childTnLst>
                                    <p:set>
                                      <p:cBhvr>
                                        <p:cTn id="27" dur="1" fill="hold">
                                          <p:stCondLst>
                                            <p:cond delay="0"/>
                                          </p:stCondLst>
                                        </p:cTn>
                                        <p:tgtEl>
                                          <p:spTgt spid="3118"/>
                                        </p:tgtEl>
                                        <p:attrNameLst>
                                          <p:attrName>style.visibility</p:attrName>
                                        </p:attrNameLst>
                                      </p:cBhvr>
                                      <p:to>
                                        <p:strVal val="visible"/>
                                      </p:to>
                                    </p:set>
                                    <p:animEffect transition="in" filter="fade">
                                      <p:cBhvr>
                                        <p:cTn id="28" dur="1000"/>
                                        <p:tgtEl>
                                          <p:spTgt spid="3118"/>
                                        </p:tgtEl>
                                      </p:cBhvr>
                                    </p:animEffect>
                                  </p:childTnLst>
                                </p:cTn>
                              </p:par>
                              <p:par>
                                <p:cTn id="29" presetID="10" presetClass="entr" presetSubtype="0" fill="hold" nodeType="withEffect">
                                  <p:stCondLst>
                                    <p:cond delay="0"/>
                                  </p:stCondLst>
                                  <p:childTnLst>
                                    <p:set>
                                      <p:cBhvr>
                                        <p:cTn id="30" dur="1" fill="hold">
                                          <p:stCondLst>
                                            <p:cond delay="0"/>
                                          </p:stCondLst>
                                        </p:cTn>
                                        <p:tgtEl>
                                          <p:spTgt spid="3119"/>
                                        </p:tgtEl>
                                        <p:attrNameLst>
                                          <p:attrName>style.visibility</p:attrName>
                                        </p:attrNameLst>
                                      </p:cBhvr>
                                      <p:to>
                                        <p:strVal val="visible"/>
                                      </p:to>
                                    </p:set>
                                    <p:animEffect transition="in" filter="fade">
                                      <p:cBhvr>
                                        <p:cTn id="31" dur="1000"/>
                                        <p:tgtEl>
                                          <p:spTgt spid="3119"/>
                                        </p:tgtEl>
                                      </p:cBhvr>
                                    </p:animEffect>
                                  </p:childTnLst>
                                </p:cTn>
                              </p:par>
                              <p:par>
                                <p:cTn id="32" presetID="10" presetClass="entr" presetSubtype="0" fill="hold" nodeType="withEffect">
                                  <p:stCondLst>
                                    <p:cond delay="0"/>
                                  </p:stCondLst>
                                  <p:childTnLst>
                                    <p:set>
                                      <p:cBhvr>
                                        <p:cTn id="33" dur="1" fill="hold">
                                          <p:stCondLst>
                                            <p:cond delay="0"/>
                                          </p:stCondLst>
                                        </p:cTn>
                                        <p:tgtEl>
                                          <p:spTgt spid="3120"/>
                                        </p:tgtEl>
                                        <p:attrNameLst>
                                          <p:attrName>style.visibility</p:attrName>
                                        </p:attrNameLst>
                                      </p:cBhvr>
                                      <p:to>
                                        <p:strVal val="visible"/>
                                      </p:to>
                                    </p:set>
                                    <p:animEffect transition="in" filter="fade">
                                      <p:cBhvr>
                                        <p:cTn id="34" dur="1000"/>
                                        <p:tgtEl>
                                          <p:spTgt spid="3120"/>
                                        </p:tgtEl>
                                      </p:cBhvr>
                                    </p:animEffect>
                                  </p:childTnLst>
                                </p:cTn>
                              </p:par>
                              <p:par>
                                <p:cTn id="35" presetID="10" presetClass="entr" presetSubtype="0" fill="hold" nodeType="withEffect">
                                  <p:stCondLst>
                                    <p:cond delay="0"/>
                                  </p:stCondLst>
                                  <p:childTnLst>
                                    <p:set>
                                      <p:cBhvr>
                                        <p:cTn id="36" dur="1" fill="hold">
                                          <p:stCondLst>
                                            <p:cond delay="0"/>
                                          </p:stCondLst>
                                        </p:cTn>
                                        <p:tgtEl>
                                          <p:spTgt spid="3121"/>
                                        </p:tgtEl>
                                        <p:attrNameLst>
                                          <p:attrName>style.visibility</p:attrName>
                                        </p:attrNameLst>
                                      </p:cBhvr>
                                      <p:to>
                                        <p:strVal val="visible"/>
                                      </p:to>
                                    </p:set>
                                    <p:animEffect transition="in" filter="fade">
                                      <p:cBhvr>
                                        <p:cTn id="37" dur="1000"/>
                                        <p:tgtEl>
                                          <p:spTgt spid="3121"/>
                                        </p:tgtEl>
                                      </p:cBhvr>
                                    </p:animEffect>
                                  </p:childTnLst>
                                </p:cTn>
                              </p:par>
                              <p:par>
                                <p:cTn id="38" presetID="10" presetClass="entr" presetSubtype="0" fill="hold" nodeType="withEffect">
                                  <p:stCondLst>
                                    <p:cond delay="0"/>
                                  </p:stCondLst>
                                  <p:childTnLst>
                                    <p:set>
                                      <p:cBhvr>
                                        <p:cTn id="39" dur="1" fill="hold">
                                          <p:stCondLst>
                                            <p:cond delay="0"/>
                                          </p:stCondLst>
                                        </p:cTn>
                                        <p:tgtEl>
                                          <p:spTgt spid="3122"/>
                                        </p:tgtEl>
                                        <p:attrNameLst>
                                          <p:attrName>style.visibility</p:attrName>
                                        </p:attrNameLst>
                                      </p:cBhvr>
                                      <p:to>
                                        <p:strVal val="visible"/>
                                      </p:to>
                                    </p:set>
                                    <p:animEffect transition="in" filter="fade">
                                      <p:cBhvr>
                                        <p:cTn id="40" dur="1000"/>
                                        <p:tgtEl>
                                          <p:spTgt spid="3122"/>
                                        </p:tgtEl>
                                      </p:cBhvr>
                                    </p:animEffect>
                                  </p:childTnLst>
                                </p:cTn>
                              </p:par>
                              <p:par>
                                <p:cTn id="41" presetID="10" presetClass="entr" presetSubtype="0" fill="hold" nodeType="withEffect">
                                  <p:stCondLst>
                                    <p:cond delay="0"/>
                                  </p:stCondLst>
                                  <p:childTnLst>
                                    <p:set>
                                      <p:cBhvr>
                                        <p:cTn id="42" dur="1" fill="hold">
                                          <p:stCondLst>
                                            <p:cond delay="0"/>
                                          </p:stCondLst>
                                        </p:cTn>
                                        <p:tgtEl>
                                          <p:spTgt spid="3123"/>
                                        </p:tgtEl>
                                        <p:attrNameLst>
                                          <p:attrName>style.visibility</p:attrName>
                                        </p:attrNameLst>
                                      </p:cBhvr>
                                      <p:to>
                                        <p:strVal val="visible"/>
                                      </p:to>
                                    </p:set>
                                    <p:animEffect transition="in" filter="fade">
                                      <p:cBhvr>
                                        <p:cTn id="43" dur="1000"/>
                                        <p:tgtEl>
                                          <p:spTgt spid="3123"/>
                                        </p:tgtEl>
                                      </p:cBhvr>
                                    </p:animEffect>
                                  </p:childTnLst>
                                </p:cTn>
                              </p:par>
                              <p:par>
                                <p:cTn id="44" presetID="10" presetClass="entr" presetSubtype="0" fill="hold" nodeType="withEffect">
                                  <p:stCondLst>
                                    <p:cond delay="0"/>
                                  </p:stCondLst>
                                  <p:childTnLst>
                                    <p:set>
                                      <p:cBhvr>
                                        <p:cTn id="45" dur="1" fill="hold">
                                          <p:stCondLst>
                                            <p:cond delay="0"/>
                                          </p:stCondLst>
                                        </p:cTn>
                                        <p:tgtEl>
                                          <p:spTgt spid="3124"/>
                                        </p:tgtEl>
                                        <p:attrNameLst>
                                          <p:attrName>style.visibility</p:attrName>
                                        </p:attrNameLst>
                                      </p:cBhvr>
                                      <p:to>
                                        <p:strVal val="visible"/>
                                      </p:to>
                                    </p:set>
                                    <p:animEffect transition="in" filter="fade">
                                      <p:cBhvr>
                                        <p:cTn id="46" dur="1000"/>
                                        <p:tgtEl>
                                          <p:spTgt spid="3124"/>
                                        </p:tgtEl>
                                      </p:cBhvr>
                                    </p:animEffect>
                                  </p:childTnLst>
                                </p:cTn>
                              </p:par>
                              <p:par>
                                <p:cTn id="47" presetID="10" presetClass="entr" presetSubtype="0" fill="hold" nodeType="withEffect">
                                  <p:stCondLst>
                                    <p:cond delay="0"/>
                                  </p:stCondLst>
                                  <p:childTnLst>
                                    <p:set>
                                      <p:cBhvr>
                                        <p:cTn id="48" dur="1" fill="hold">
                                          <p:stCondLst>
                                            <p:cond delay="0"/>
                                          </p:stCondLst>
                                        </p:cTn>
                                        <p:tgtEl>
                                          <p:spTgt spid="3112"/>
                                        </p:tgtEl>
                                        <p:attrNameLst>
                                          <p:attrName>style.visibility</p:attrName>
                                        </p:attrNameLst>
                                      </p:cBhvr>
                                      <p:to>
                                        <p:strVal val="visible"/>
                                      </p:to>
                                    </p:set>
                                    <p:animEffect transition="in" filter="fade">
                                      <p:cBhvr>
                                        <p:cTn id="49" dur="1000"/>
                                        <p:tgtEl>
                                          <p:spTgt spid="3112"/>
                                        </p:tgtEl>
                                      </p:cBhvr>
                                    </p:animEffect>
                                  </p:childTnLst>
                                </p:cTn>
                              </p:par>
                              <p:par>
                                <p:cTn id="50" presetID="10" presetClass="entr" presetSubtype="0" fill="hold" nodeType="withEffect">
                                  <p:stCondLst>
                                    <p:cond delay="0"/>
                                  </p:stCondLst>
                                  <p:childTnLst>
                                    <p:set>
                                      <p:cBhvr>
                                        <p:cTn id="51" dur="1" fill="hold">
                                          <p:stCondLst>
                                            <p:cond delay="0"/>
                                          </p:stCondLst>
                                        </p:cTn>
                                        <p:tgtEl>
                                          <p:spTgt spid="3113"/>
                                        </p:tgtEl>
                                        <p:attrNameLst>
                                          <p:attrName>style.visibility</p:attrName>
                                        </p:attrNameLst>
                                      </p:cBhvr>
                                      <p:to>
                                        <p:strVal val="visible"/>
                                      </p:to>
                                    </p:set>
                                    <p:animEffect transition="in" filter="fade">
                                      <p:cBhvr>
                                        <p:cTn id="52" dur="1000"/>
                                        <p:tgtEl>
                                          <p:spTgt spid="3113"/>
                                        </p:tgtEl>
                                      </p:cBhvr>
                                    </p:animEffect>
                                  </p:childTnLst>
                                </p:cTn>
                              </p:par>
                              <p:par>
                                <p:cTn id="53" presetID="2" presetClass="entr" presetSubtype="2" fill="hold" nodeType="withEffect">
                                  <p:stCondLst>
                                    <p:cond delay="0"/>
                                  </p:stCondLst>
                                  <p:childTnLst>
                                    <p:set>
                                      <p:cBhvr>
                                        <p:cTn id="54" dur="1" fill="hold">
                                          <p:stCondLst>
                                            <p:cond delay="0"/>
                                          </p:stCondLst>
                                        </p:cTn>
                                        <p:tgtEl>
                                          <p:spTgt spid="3129"/>
                                        </p:tgtEl>
                                        <p:attrNameLst>
                                          <p:attrName>style.visibility</p:attrName>
                                        </p:attrNameLst>
                                      </p:cBhvr>
                                      <p:to>
                                        <p:strVal val="visible"/>
                                      </p:to>
                                    </p:set>
                                    <p:anim calcmode="lin" valueType="num">
                                      <p:cBhvr additive="base">
                                        <p:cTn id="55" dur="1000"/>
                                        <p:tgtEl>
                                          <p:spTgt spid="3129"/>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89"/>
                                        </p:tgtEl>
                                        <p:attrNameLst>
                                          <p:attrName>style.visibility</p:attrName>
                                        </p:attrNameLst>
                                      </p:cBhvr>
                                      <p:to>
                                        <p:strVal val="visible"/>
                                      </p:to>
                                    </p:set>
                                    <p:anim calcmode="lin" valueType="num">
                                      <p:cBhvr additive="base">
                                        <p:cTn id="58" dur="1000"/>
                                        <p:tgtEl>
                                          <p:spTgt spid="3089"/>
                                        </p:tgtEl>
                                        <p:attrNameLst>
                                          <p:attrName>ppt_x</p:attrName>
                                        </p:attrNameLst>
                                      </p:cBhvr>
                                      <p:tavLst>
                                        <p:tav tm="0">
                                          <p:val>
                                            <p:strVal val="#ppt_x-1"/>
                                          </p:val>
                                        </p:tav>
                                        <p:tav tm="100000">
                                          <p:val>
                                            <p:strVal val="#ppt_x"/>
                                          </p:val>
                                        </p:tav>
                                      </p:tavLst>
                                    </p:anim>
                                  </p:childTnLst>
                                </p:cTn>
                              </p:par>
                              <p:par>
                                <p:cTn id="59" presetID="10" presetClass="entr" presetSubtype="0" fill="hold" nodeType="withEffect">
                                  <p:stCondLst>
                                    <p:cond delay="0"/>
                                  </p:stCondLst>
                                  <p:childTnLst>
                                    <p:set>
                                      <p:cBhvr>
                                        <p:cTn id="60" dur="1" fill="hold">
                                          <p:stCondLst>
                                            <p:cond delay="0"/>
                                          </p:stCondLst>
                                        </p:cTn>
                                        <p:tgtEl>
                                          <p:spTgt spid="3134"/>
                                        </p:tgtEl>
                                        <p:attrNameLst>
                                          <p:attrName>style.visibility</p:attrName>
                                        </p:attrNameLst>
                                      </p:cBhvr>
                                      <p:to>
                                        <p:strVal val="visible"/>
                                      </p:to>
                                    </p:set>
                                    <p:animEffect transition="in" filter="fade">
                                      <p:cBhvr>
                                        <p:cTn id="61" dur="1000"/>
                                        <p:tgtEl>
                                          <p:spTgt spid="3134"/>
                                        </p:tgtEl>
                                      </p:cBhvr>
                                    </p:animEffect>
                                  </p:childTnLst>
                                </p:cTn>
                              </p:par>
                              <p:par>
                                <p:cTn id="62" presetID="10" presetClass="entr" presetSubtype="0" fill="hold" nodeType="withEffect">
                                  <p:stCondLst>
                                    <p:cond delay="0"/>
                                  </p:stCondLst>
                                  <p:childTnLst>
                                    <p:set>
                                      <p:cBhvr>
                                        <p:cTn id="63" dur="1" fill="hold">
                                          <p:stCondLst>
                                            <p:cond delay="0"/>
                                          </p:stCondLst>
                                        </p:cTn>
                                        <p:tgtEl>
                                          <p:spTgt spid="3135"/>
                                        </p:tgtEl>
                                        <p:attrNameLst>
                                          <p:attrName>style.visibility</p:attrName>
                                        </p:attrNameLst>
                                      </p:cBhvr>
                                      <p:to>
                                        <p:strVal val="visible"/>
                                      </p:to>
                                    </p:set>
                                    <p:animEffect transition="in" filter="fade">
                                      <p:cBhvr>
                                        <p:cTn id="64" dur="1000"/>
                                        <p:tgtEl>
                                          <p:spTgt spid="3135"/>
                                        </p:tgtEl>
                                      </p:cBhvr>
                                    </p:animEffect>
                                  </p:childTnLst>
                                </p:cTn>
                              </p:par>
                              <p:par>
                                <p:cTn id="65" presetID="10" presetClass="entr" presetSubtype="0" fill="hold" nodeType="withEffect">
                                  <p:stCondLst>
                                    <p:cond delay="0"/>
                                  </p:stCondLst>
                                  <p:childTnLst>
                                    <p:set>
                                      <p:cBhvr>
                                        <p:cTn id="66" dur="1" fill="hold">
                                          <p:stCondLst>
                                            <p:cond delay="0"/>
                                          </p:stCondLst>
                                        </p:cTn>
                                        <p:tgtEl>
                                          <p:spTgt spid="3136"/>
                                        </p:tgtEl>
                                        <p:attrNameLst>
                                          <p:attrName>style.visibility</p:attrName>
                                        </p:attrNameLst>
                                      </p:cBhvr>
                                      <p:to>
                                        <p:strVal val="visible"/>
                                      </p:to>
                                    </p:set>
                                    <p:animEffect transition="in" filter="fade">
                                      <p:cBhvr>
                                        <p:cTn id="67" dur="1000"/>
                                        <p:tgtEl>
                                          <p:spTgt spid="3136"/>
                                        </p:tgtEl>
                                      </p:cBhvr>
                                    </p:animEffect>
                                  </p:childTnLst>
                                </p:cTn>
                              </p:par>
                              <p:par>
                                <p:cTn id="68" presetID="10" presetClass="entr" presetSubtype="0" fill="hold" nodeType="withEffect">
                                  <p:stCondLst>
                                    <p:cond delay="0"/>
                                  </p:stCondLst>
                                  <p:childTnLst>
                                    <p:set>
                                      <p:cBhvr>
                                        <p:cTn id="69" dur="1" fill="hold">
                                          <p:stCondLst>
                                            <p:cond delay="0"/>
                                          </p:stCondLst>
                                        </p:cTn>
                                        <p:tgtEl>
                                          <p:spTgt spid="3137"/>
                                        </p:tgtEl>
                                        <p:attrNameLst>
                                          <p:attrName>style.visibility</p:attrName>
                                        </p:attrNameLst>
                                      </p:cBhvr>
                                      <p:to>
                                        <p:strVal val="visible"/>
                                      </p:to>
                                    </p:set>
                                    <p:animEffect transition="in" filter="fade">
                                      <p:cBhvr>
                                        <p:cTn id="70" dur="1000"/>
                                        <p:tgtEl>
                                          <p:spTgt spid="3137"/>
                                        </p:tgtEl>
                                      </p:cBhvr>
                                    </p:animEffect>
                                  </p:childTnLst>
                                </p:cTn>
                              </p:par>
                              <p:par>
                                <p:cTn id="71" presetID="10" presetClass="entr" presetSubtype="0" fill="hold" nodeType="withEffect">
                                  <p:stCondLst>
                                    <p:cond delay="0"/>
                                  </p:stCondLst>
                                  <p:childTnLst>
                                    <p:set>
                                      <p:cBhvr>
                                        <p:cTn id="72" dur="1" fill="hold">
                                          <p:stCondLst>
                                            <p:cond delay="0"/>
                                          </p:stCondLst>
                                        </p:cTn>
                                        <p:tgtEl>
                                          <p:spTgt spid="3138"/>
                                        </p:tgtEl>
                                        <p:attrNameLst>
                                          <p:attrName>style.visibility</p:attrName>
                                        </p:attrNameLst>
                                      </p:cBhvr>
                                      <p:to>
                                        <p:strVal val="visible"/>
                                      </p:to>
                                    </p:set>
                                    <p:animEffect transition="in" filter="fade">
                                      <p:cBhvr>
                                        <p:cTn id="73" dur="10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700" dirty="0"/>
              <a:t>Proportion des catégories (menu)</a:t>
            </a:r>
            <a:endParaRPr sz="2700" dirty="0"/>
          </a:p>
        </p:txBody>
      </p:sp>
      <p:sp>
        <p:nvSpPr>
          <p:cNvPr id="3817" name="Google Shape;3817;p91"/>
          <p:cNvSpPr txBox="1"/>
          <p:nvPr/>
        </p:nvSpPr>
        <p:spPr>
          <a:xfrm>
            <a:off x="3994963" y="1221082"/>
            <a:ext cx="1149357" cy="2625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2100" dirty="0">
                <a:solidFill>
                  <a:schemeClr val="lt1"/>
                </a:solidFill>
                <a:latin typeface="Aldrich"/>
                <a:ea typeface="Aldrich"/>
                <a:cs typeface="Aldrich"/>
                <a:sym typeface="Aldrich"/>
              </a:rPr>
              <a:t>Viande</a:t>
            </a:r>
            <a:endParaRPr sz="2100" dirty="0">
              <a:solidFill>
                <a:schemeClr val="lt1"/>
              </a:solidFill>
              <a:latin typeface="Aldrich"/>
              <a:ea typeface="Aldrich"/>
              <a:cs typeface="Aldrich"/>
              <a:sym typeface="Aldrich"/>
            </a:endParaRPr>
          </a:p>
        </p:txBody>
      </p:sp>
      <p:sp>
        <p:nvSpPr>
          <p:cNvPr id="3819" name="Google Shape;3819;p91"/>
          <p:cNvSpPr txBox="1"/>
          <p:nvPr/>
        </p:nvSpPr>
        <p:spPr>
          <a:xfrm>
            <a:off x="3994963" y="1647330"/>
            <a:ext cx="1149358" cy="262500"/>
          </a:xfrm>
          <a:prstGeom prst="rect">
            <a:avLst/>
          </a:prstGeom>
          <a:noFill/>
          <a:ln>
            <a:noFill/>
          </a:ln>
        </p:spPr>
        <p:txBody>
          <a:bodyPr spcFirstLastPara="1" wrap="square" lIns="0" tIns="6350" rIns="0" bIns="0" anchor="t" anchorCtr="0">
            <a:noAutofit/>
          </a:bodyPr>
          <a:lstStyle/>
          <a:p>
            <a:pPr marL="0" lvl="0" indent="0" algn="r" rtl="0">
              <a:spcBef>
                <a:spcPts val="0"/>
              </a:spcBef>
              <a:spcAft>
                <a:spcPts val="0"/>
              </a:spcAft>
              <a:buClr>
                <a:srgbClr val="000000"/>
              </a:buClr>
              <a:buFont typeface="Arial"/>
              <a:buNone/>
            </a:pPr>
            <a:r>
              <a:rPr lang="fr-FR" sz="2100" dirty="0">
                <a:solidFill>
                  <a:schemeClr val="lt2"/>
                </a:solidFill>
                <a:latin typeface="Aldrich"/>
                <a:ea typeface="Aldrich"/>
                <a:cs typeface="Aldrich"/>
                <a:sym typeface="Aldrich"/>
              </a:rPr>
              <a:t>Bio</a:t>
            </a:r>
            <a:endParaRPr sz="2100" dirty="0">
              <a:solidFill>
                <a:schemeClr val="lt2"/>
              </a:solidFill>
              <a:latin typeface="Aldrich"/>
              <a:ea typeface="Aldrich"/>
              <a:cs typeface="Aldrich"/>
              <a:sym typeface="Aldrich"/>
            </a:endParaRPr>
          </a:p>
        </p:txBody>
      </p:sp>
      <p:sp>
        <p:nvSpPr>
          <p:cNvPr id="3821" name="Google Shape;3821;p91"/>
          <p:cNvSpPr txBox="1"/>
          <p:nvPr/>
        </p:nvSpPr>
        <p:spPr>
          <a:xfrm flipH="1">
            <a:off x="6149691" y="1222614"/>
            <a:ext cx="1149358" cy="2625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fr-FR" sz="2100" dirty="0">
                <a:solidFill>
                  <a:schemeClr val="dk2"/>
                </a:solidFill>
                <a:latin typeface="Aldrich"/>
                <a:ea typeface="Aldrich"/>
                <a:cs typeface="Aldrich"/>
                <a:sym typeface="Aldrich"/>
              </a:rPr>
              <a:t>Poisson</a:t>
            </a:r>
            <a:endParaRPr sz="2100" dirty="0">
              <a:solidFill>
                <a:schemeClr val="dk2"/>
              </a:solidFill>
              <a:latin typeface="Aldrich"/>
              <a:ea typeface="Aldrich"/>
              <a:cs typeface="Aldrich"/>
              <a:sym typeface="Aldrich"/>
            </a:endParaRPr>
          </a:p>
        </p:txBody>
      </p:sp>
      <p:sp>
        <p:nvSpPr>
          <p:cNvPr id="3823" name="Google Shape;3823;p91"/>
          <p:cNvSpPr txBox="1"/>
          <p:nvPr/>
        </p:nvSpPr>
        <p:spPr>
          <a:xfrm flipH="1">
            <a:off x="6149691" y="1641265"/>
            <a:ext cx="1149358" cy="262500"/>
          </a:xfrm>
          <a:prstGeom prst="rect">
            <a:avLst/>
          </a:prstGeom>
          <a:noFill/>
          <a:ln>
            <a:noFill/>
          </a:ln>
        </p:spPr>
        <p:txBody>
          <a:bodyPr spcFirstLastPara="1" wrap="square" lIns="0" tIns="6350" rIns="0" bIns="0" anchor="t" anchorCtr="0">
            <a:noAutofit/>
          </a:bodyPr>
          <a:lstStyle/>
          <a:p>
            <a:pPr marL="0" lvl="0" indent="0" algn="r" rtl="0">
              <a:spcBef>
                <a:spcPts val="0"/>
              </a:spcBef>
              <a:spcAft>
                <a:spcPts val="0"/>
              </a:spcAft>
              <a:buNone/>
            </a:pPr>
            <a:r>
              <a:rPr lang="en" sz="2100" dirty="0">
                <a:solidFill>
                  <a:schemeClr val="accent1"/>
                </a:solidFill>
                <a:latin typeface="Aldrich"/>
                <a:ea typeface="Aldrich"/>
                <a:cs typeface="Aldrich"/>
                <a:sym typeface="Aldrich"/>
              </a:rPr>
              <a:t>Autres</a:t>
            </a:r>
            <a:endParaRPr sz="2100" dirty="0">
              <a:solidFill>
                <a:schemeClr val="accent1"/>
              </a:solidFill>
              <a:latin typeface="Aldrich"/>
              <a:ea typeface="Aldrich"/>
              <a:cs typeface="Aldrich"/>
              <a:sym typeface="Aldrich"/>
            </a:endParaRPr>
          </a:p>
        </p:txBody>
      </p:sp>
      <p:sp>
        <p:nvSpPr>
          <p:cNvPr id="3825" name="Google Shape;3825;p91"/>
          <p:cNvSpPr txBox="1"/>
          <p:nvPr/>
        </p:nvSpPr>
        <p:spPr>
          <a:xfrm flipH="1">
            <a:off x="7291924" y="1640143"/>
            <a:ext cx="834600" cy="262500"/>
          </a:xfrm>
          <a:prstGeom prst="rect">
            <a:avLst/>
          </a:prstGeom>
          <a:noFill/>
          <a:ln>
            <a:noFill/>
          </a:ln>
        </p:spPr>
        <p:txBody>
          <a:bodyPr spcFirstLastPara="1" wrap="square" lIns="0" tIns="6350" rIns="0" bIns="0" anchor="t" anchorCtr="0">
            <a:noAutofit/>
          </a:bodyPr>
          <a:lstStyle/>
          <a:p>
            <a:pPr marL="0" lvl="0" indent="0" algn="ctr" rtl="0">
              <a:spcBef>
                <a:spcPts val="0"/>
              </a:spcBef>
              <a:spcAft>
                <a:spcPts val="0"/>
              </a:spcAft>
              <a:buNone/>
            </a:pPr>
            <a:r>
              <a:rPr lang="en" sz="2100" dirty="0">
                <a:solidFill>
                  <a:schemeClr val="accent1"/>
                </a:solidFill>
                <a:latin typeface="Aldrich"/>
                <a:ea typeface="Aldrich"/>
                <a:cs typeface="Aldrich"/>
                <a:sym typeface="Aldrich"/>
              </a:rPr>
              <a:t>13%</a:t>
            </a:r>
            <a:endParaRPr sz="2100" dirty="0">
              <a:solidFill>
                <a:schemeClr val="accent1"/>
              </a:solidFill>
              <a:latin typeface="Aldrich"/>
              <a:ea typeface="Aldrich"/>
              <a:cs typeface="Aldrich"/>
              <a:sym typeface="Aldrich"/>
            </a:endParaRPr>
          </a:p>
          <a:p>
            <a:pPr marL="0" marR="0" lvl="0" indent="0" algn="ctr" rtl="0">
              <a:lnSpc>
                <a:spcPct val="100000"/>
              </a:lnSpc>
              <a:spcBef>
                <a:spcPts val="0"/>
              </a:spcBef>
              <a:spcAft>
                <a:spcPts val="0"/>
              </a:spcAft>
              <a:buNone/>
            </a:pPr>
            <a:endParaRPr sz="2100" dirty="0">
              <a:solidFill>
                <a:schemeClr val="accent1"/>
              </a:solidFill>
              <a:latin typeface="Aldrich"/>
              <a:ea typeface="Aldrich"/>
              <a:cs typeface="Aldrich"/>
              <a:sym typeface="Aldrich"/>
            </a:endParaRPr>
          </a:p>
        </p:txBody>
      </p:sp>
      <p:sp>
        <p:nvSpPr>
          <p:cNvPr id="3826" name="Google Shape;3826;p91"/>
          <p:cNvSpPr txBox="1"/>
          <p:nvPr/>
        </p:nvSpPr>
        <p:spPr>
          <a:xfrm>
            <a:off x="5137196" y="1212546"/>
            <a:ext cx="834600" cy="2625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2100" dirty="0">
                <a:solidFill>
                  <a:schemeClr val="lt1"/>
                </a:solidFill>
                <a:latin typeface="Aldrich"/>
                <a:ea typeface="Aldrich"/>
                <a:cs typeface="Aldrich"/>
                <a:sym typeface="Aldrich"/>
              </a:rPr>
              <a:t>40%</a:t>
            </a:r>
            <a:endParaRPr sz="2100" dirty="0">
              <a:solidFill>
                <a:schemeClr val="lt1"/>
              </a:solidFill>
              <a:latin typeface="Aldrich"/>
              <a:ea typeface="Aldrich"/>
              <a:cs typeface="Aldrich"/>
              <a:sym typeface="Aldrich"/>
            </a:endParaRPr>
          </a:p>
          <a:p>
            <a:pPr marL="0" marR="0" lvl="0" indent="0" algn="ctr" rtl="0">
              <a:lnSpc>
                <a:spcPct val="100000"/>
              </a:lnSpc>
              <a:spcBef>
                <a:spcPts val="0"/>
              </a:spcBef>
              <a:spcAft>
                <a:spcPts val="0"/>
              </a:spcAft>
              <a:buNone/>
            </a:pPr>
            <a:endParaRPr sz="2100" dirty="0">
              <a:solidFill>
                <a:schemeClr val="lt1"/>
              </a:solidFill>
              <a:latin typeface="Aldrich"/>
              <a:ea typeface="Aldrich"/>
              <a:cs typeface="Aldrich"/>
              <a:sym typeface="Aldrich"/>
            </a:endParaRPr>
          </a:p>
        </p:txBody>
      </p:sp>
      <p:sp>
        <p:nvSpPr>
          <p:cNvPr id="3827" name="Google Shape;3827;p91"/>
          <p:cNvSpPr txBox="1"/>
          <p:nvPr/>
        </p:nvSpPr>
        <p:spPr>
          <a:xfrm>
            <a:off x="5137196" y="1641265"/>
            <a:ext cx="834600" cy="262500"/>
          </a:xfrm>
          <a:prstGeom prst="rect">
            <a:avLst/>
          </a:prstGeom>
          <a:noFill/>
          <a:ln>
            <a:noFill/>
          </a:ln>
        </p:spPr>
        <p:txBody>
          <a:bodyPr spcFirstLastPara="1" wrap="square" lIns="0" tIns="6350" rIns="0" bIns="0" anchor="t" anchorCtr="0">
            <a:noAutofit/>
          </a:bodyPr>
          <a:lstStyle/>
          <a:p>
            <a:pPr marL="0" lvl="0" indent="0" algn="ctr" rtl="0">
              <a:spcBef>
                <a:spcPts val="0"/>
              </a:spcBef>
              <a:spcAft>
                <a:spcPts val="0"/>
              </a:spcAft>
              <a:buClr>
                <a:srgbClr val="000000"/>
              </a:buClr>
              <a:buFont typeface="Arial"/>
              <a:buNone/>
            </a:pPr>
            <a:r>
              <a:rPr lang="en" sz="2100" dirty="0">
                <a:solidFill>
                  <a:schemeClr val="lt2"/>
                </a:solidFill>
                <a:latin typeface="Aldrich"/>
                <a:ea typeface="Aldrich"/>
                <a:cs typeface="Aldrich"/>
                <a:sym typeface="Aldrich"/>
              </a:rPr>
              <a:t>28%</a:t>
            </a:r>
            <a:endParaRPr sz="2100" dirty="0">
              <a:solidFill>
                <a:schemeClr val="lt2"/>
              </a:solidFill>
              <a:latin typeface="Aldrich"/>
              <a:ea typeface="Aldrich"/>
              <a:cs typeface="Aldrich"/>
              <a:sym typeface="Aldrich"/>
            </a:endParaRPr>
          </a:p>
        </p:txBody>
      </p:sp>
      <p:sp>
        <p:nvSpPr>
          <p:cNvPr id="3828" name="Google Shape;3828;p91"/>
          <p:cNvSpPr txBox="1"/>
          <p:nvPr/>
        </p:nvSpPr>
        <p:spPr>
          <a:xfrm flipH="1">
            <a:off x="7291924" y="1219021"/>
            <a:ext cx="834600" cy="2625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2100" dirty="0">
                <a:solidFill>
                  <a:schemeClr val="dk2"/>
                </a:solidFill>
                <a:latin typeface="Aldrich"/>
                <a:ea typeface="Aldrich"/>
                <a:cs typeface="Aldrich"/>
                <a:sym typeface="Aldrich"/>
              </a:rPr>
              <a:t>18%</a:t>
            </a:r>
            <a:endParaRPr sz="2100" dirty="0">
              <a:solidFill>
                <a:schemeClr val="dk2"/>
              </a:solidFill>
              <a:latin typeface="Aldrich"/>
              <a:ea typeface="Aldrich"/>
              <a:cs typeface="Aldrich"/>
              <a:sym typeface="Aldrich"/>
            </a:endParaRPr>
          </a:p>
        </p:txBody>
      </p:sp>
      <p:grpSp>
        <p:nvGrpSpPr>
          <p:cNvPr id="3829" name="Google Shape;3829;p91"/>
          <p:cNvGrpSpPr/>
          <p:nvPr/>
        </p:nvGrpSpPr>
        <p:grpSpPr>
          <a:xfrm>
            <a:off x="4151697" y="4869871"/>
            <a:ext cx="793256" cy="182899"/>
            <a:chOff x="2685575" y="2835950"/>
            <a:chExt cx="433000" cy="99825"/>
          </a:xfrm>
        </p:grpSpPr>
        <p:sp>
          <p:nvSpPr>
            <p:cNvPr id="3830" name="Google Shape;3830;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5" name="Google Shape;3885;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Image 78">
            <a:extLst>
              <a:ext uri="{FF2B5EF4-FFF2-40B4-BE49-F238E27FC236}">
                <a16:creationId xmlns:a16="http://schemas.microsoft.com/office/drawing/2014/main" id="{16E1D489-F78B-478F-936C-C2475891B807}"/>
              </a:ext>
            </a:extLst>
          </p:cNvPr>
          <p:cNvPicPr>
            <a:picLocks noChangeAspect="1"/>
          </p:cNvPicPr>
          <p:nvPr/>
        </p:nvPicPr>
        <p:blipFill>
          <a:blip r:embed="rId4"/>
          <a:stretch>
            <a:fillRect/>
          </a:stretch>
        </p:blipFill>
        <p:spPr>
          <a:xfrm>
            <a:off x="821515" y="1108194"/>
            <a:ext cx="3195660" cy="2636418"/>
          </a:xfrm>
          <a:prstGeom prst="rect">
            <a:avLst/>
          </a:prstGeom>
          <a:effectLst>
            <a:softEdge rad="31750"/>
          </a:effectLst>
        </p:spPr>
      </p:pic>
      <p:sp>
        <p:nvSpPr>
          <p:cNvPr id="80" name="Google Shape;3817;p91">
            <a:extLst>
              <a:ext uri="{FF2B5EF4-FFF2-40B4-BE49-F238E27FC236}">
                <a16:creationId xmlns:a16="http://schemas.microsoft.com/office/drawing/2014/main" id="{18BDCF2A-0378-452A-BC94-6DAA188C3F3A}"/>
              </a:ext>
            </a:extLst>
          </p:cNvPr>
          <p:cNvSpPr txBox="1"/>
          <p:nvPr/>
        </p:nvSpPr>
        <p:spPr>
          <a:xfrm>
            <a:off x="4217802" y="2270754"/>
            <a:ext cx="4433242" cy="2151517"/>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Dans cette analyse concernant le menu, nous avons une représentions en forme de tarte qui nous permet de voir de façon global la constitution du menu. </a:t>
            </a:r>
          </a:p>
          <a:p>
            <a:pPr marL="0" marR="0" lvl="0" indent="0" rtl="0">
              <a:lnSpc>
                <a:spcPct val="100000"/>
              </a:lnSpc>
              <a:spcBef>
                <a:spcPts val="0"/>
              </a:spcBef>
              <a:spcAft>
                <a:spcPts val="0"/>
              </a:spcAft>
              <a:buNone/>
            </a:pPr>
            <a:endParaRPr lang="fr-FR" dirty="0">
              <a:solidFill>
                <a:schemeClr val="lt1"/>
              </a:solidFill>
              <a:latin typeface="Aldrich"/>
              <a:ea typeface="Aldrich"/>
              <a:cs typeface="Aldrich"/>
              <a:sym typeface="Aldrich"/>
            </a:endParaRPr>
          </a:p>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Cette étape nous a permis de nous comprendre le jeu de données et les variables qui ont un impact sur la fréquentation. </a:t>
            </a:r>
            <a:endParaRPr dirty="0">
              <a:solidFill>
                <a:schemeClr val="lt1"/>
              </a:solidFill>
              <a:latin typeface="Aldrich"/>
              <a:ea typeface="Aldrich"/>
              <a:cs typeface="Aldrich"/>
              <a:sym typeface="Aldrich"/>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817"/>
                                        </p:tgtEl>
                                        <p:attrNameLst>
                                          <p:attrName>style.visibility</p:attrName>
                                        </p:attrNameLst>
                                      </p:cBhvr>
                                      <p:to>
                                        <p:strVal val="visible"/>
                                      </p:to>
                                    </p:set>
                                    <p:animEffect transition="in" filter="fade">
                                      <p:cBhvr>
                                        <p:cTn id="12" dur="1000"/>
                                        <p:tgtEl>
                                          <p:spTgt spid="3817"/>
                                        </p:tgtEl>
                                      </p:cBhvr>
                                    </p:animEffect>
                                  </p:childTnLst>
                                </p:cTn>
                              </p:par>
                              <p:par>
                                <p:cTn id="13" presetID="10" presetClass="entr" presetSubtype="0" fill="hold" nodeType="withEffect">
                                  <p:stCondLst>
                                    <p:cond delay="0"/>
                                  </p:stCondLst>
                                  <p:childTnLst>
                                    <p:set>
                                      <p:cBhvr>
                                        <p:cTn id="14" dur="1" fill="hold">
                                          <p:stCondLst>
                                            <p:cond delay="0"/>
                                          </p:stCondLst>
                                        </p:cTn>
                                        <p:tgtEl>
                                          <p:spTgt spid="3819"/>
                                        </p:tgtEl>
                                        <p:attrNameLst>
                                          <p:attrName>style.visibility</p:attrName>
                                        </p:attrNameLst>
                                      </p:cBhvr>
                                      <p:to>
                                        <p:strVal val="visible"/>
                                      </p:to>
                                    </p:set>
                                    <p:animEffect transition="in" filter="fade">
                                      <p:cBhvr>
                                        <p:cTn id="15" dur="1000"/>
                                        <p:tgtEl>
                                          <p:spTgt spid="3819"/>
                                        </p:tgtEl>
                                      </p:cBhvr>
                                    </p:animEffect>
                                  </p:childTnLst>
                                </p:cTn>
                              </p:par>
                              <p:par>
                                <p:cTn id="16" presetID="10" presetClass="entr" presetSubtype="0" fill="hold" nodeType="withEffect">
                                  <p:stCondLst>
                                    <p:cond delay="0"/>
                                  </p:stCondLst>
                                  <p:childTnLst>
                                    <p:set>
                                      <p:cBhvr>
                                        <p:cTn id="17" dur="1" fill="hold">
                                          <p:stCondLst>
                                            <p:cond delay="0"/>
                                          </p:stCondLst>
                                        </p:cTn>
                                        <p:tgtEl>
                                          <p:spTgt spid="3821"/>
                                        </p:tgtEl>
                                        <p:attrNameLst>
                                          <p:attrName>style.visibility</p:attrName>
                                        </p:attrNameLst>
                                      </p:cBhvr>
                                      <p:to>
                                        <p:strVal val="visible"/>
                                      </p:to>
                                    </p:set>
                                    <p:animEffect transition="in" filter="fade">
                                      <p:cBhvr>
                                        <p:cTn id="18" dur="1000"/>
                                        <p:tgtEl>
                                          <p:spTgt spid="3821"/>
                                        </p:tgtEl>
                                      </p:cBhvr>
                                    </p:animEffect>
                                  </p:childTnLst>
                                </p:cTn>
                              </p:par>
                              <p:par>
                                <p:cTn id="19" presetID="10" presetClass="entr" presetSubtype="0" fill="hold" nodeType="withEffect">
                                  <p:stCondLst>
                                    <p:cond delay="0"/>
                                  </p:stCondLst>
                                  <p:childTnLst>
                                    <p:set>
                                      <p:cBhvr>
                                        <p:cTn id="20" dur="1" fill="hold">
                                          <p:stCondLst>
                                            <p:cond delay="0"/>
                                          </p:stCondLst>
                                        </p:cTn>
                                        <p:tgtEl>
                                          <p:spTgt spid="3823"/>
                                        </p:tgtEl>
                                        <p:attrNameLst>
                                          <p:attrName>style.visibility</p:attrName>
                                        </p:attrNameLst>
                                      </p:cBhvr>
                                      <p:to>
                                        <p:strVal val="visible"/>
                                      </p:to>
                                    </p:set>
                                    <p:animEffect transition="in" filter="fade">
                                      <p:cBhvr>
                                        <p:cTn id="21" dur="1000"/>
                                        <p:tgtEl>
                                          <p:spTgt spid="3823"/>
                                        </p:tgtEl>
                                      </p:cBhvr>
                                    </p:animEffect>
                                  </p:childTnLst>
                                </p:cTn>
                              </p:par>
                              <p:par>
                                <p:cTn id="22" presetID="10" presetClass="entr" presetSubtype="0" fill="hold" nodeType="withEffect">
                                  <p:stCondLst>
                                    <p:cond delay="0"/>
                                  </p:stCondLst>
                                  <p:childTnLst>
                                    <p:set>
                                      <p:cBhvr>
                                        <p:cTn id="23" dur="1" fill="hold">
                                          <p:stCondLst>
                                            <p:cond delay="0"/>
                                          </p:stCondLst>
                                        </p:cTn>
                                        <p:tgtEl>
                                          <p:spTgt spid="3825"/>
                                        </p:tgtEl>
                                        <p:attrNameLst>
                                          <p:attrName>style.visibility</p:attrName>
                                        </p:attrNameLst>
                                      </p:cBhvr>
                                      <p:to>
                                        <p:strVal val="visible"/>
                                      </p:to>
                                    </p:set>
                                    <p:animEffect transition="in" filter="fade">
                                      <p:cBhvr>
                                        <p:cTn id="24" dur="1000"/>
                                        <p:tgtEl>
                                          <p:spTgt spid="3825"/>
                                        </p:tgtEl>
                                      </p:cBhvr>
                                    </p:animEffect>
                                  </p:childTnLst>
                                </p:cTn>
                              </p:par>
                              <p:par>
                                <p:cTn id="25" presetID="10" presetClass="entr" presetSubtype="0" fill="hold" nodeType="withEffect">
                                  <p:stCondLst>
                                    <p:cond delay="0"/>
                                  </p:stCondLst>
                                  <p:childTnLst>
                                    <p:set>
                                      <p:cBhvr>
                                        <p:cTn id="26" dur="1" fill="hold">
                                          <p:stCondLst>
                                            <p:cond delay="0"/>
                                          </p:stCondLst>
                                        </p:cTn>
                                        <p:tgtEl>
                                          <p:spTgt spid="3826"/>
                                        </p:tgtEl>
                                        <p:attrNameLst>
                                          <p:attrName>style.visibility</p:attrName>
                                        </p:attrNameLst>
                                      </p:cBhvr>
                                      <p:to>
                                        <p:strVal val="visible"/>
                                      </p:to>
                                    </p:set>
                                    <p:animEffect transition="in" filter="fade">
                                      <p:cBhvr>
                                        <p:cTn id="27" dur="1000"/>
                                        <p:tgtEl>
                                          <p:spTgt spid="3826"/>
                                        </p:tgtEl>
                                      </p:cBhvr>
                                    </p:animEffect>
                                  </p:childTnLst>
                                </p:cTn>
                              </p:par>
                              <p:par>
                                <p:cTn id="28" presetID="10" presetClass="entr" presetSubtype="0" fill="hold" nodeType="withEffect">
                                  <p:stCondLst>
                                    <p:cond delay="0"/>
                                  </p:stCondLst>
                                  <p:childTnLst>
                                    <p:set>
                                      <p:cBhvr>
                                        <p:cTn id="29" dur="1" fill="hold">
                                          <p:stCondLst>
                                            <p:cond delay="0"/>
                                          </p:stCondLst>
                                        </p:cTn>
                                        <p:tgtEl>
                                          <p:spTgt spid="3827"/>
                                        </p:tgtEl>
                                        <p:attrNameLst>
                                          <p:attrName>style.visibility</p:attrName>
                                        </p:attrNameLst>
                                      </p:cBhvr>
                                      <p:to>
                                        <p:strVal val="visible"/>
                                      </p:to>
                                    </p:set>
                                    <p:animEffect transition="in" filter="fade">
                                      <p:cBhvr>
                                        <p:cTn id="30" dur="1000"/>
                                        <p:tgtEl>
                                          <p:spTgt spid="3827"/>
                                        </p:tgtEl>
                                      </p:cBhvr>
                                    </p:animEffect>
                                  </p:childTnLst>
                                </p:cTn>
                              </p:par>
                              <p:par>
                                <p:cTn id="31" presetID="10" presetClass="entr" presetSubtype="0" fill="hold" nodeType="withEffect">
                                  <p:stCondLst>
                                    <p:cond delay="0"/>
                                  </p:stCondLst>
                                  <p:childTnLst>
                                    <p:set>
                                      <p:cBhvr>
                                        <p:cTn id="32" dur="1" fill="hold">
                                          <p:stCondLst>
                                            <p:cond delay="0"/>
                                          </p:stCondLst>
                                        </p:cTn>
                                        <p:tgtEl>
                                          <p:spTgt spid="3828"/>
                                        </p:tgtEl>
                                        <p:attrNameLst>
                                          <p:attrName>style.visibility</p:attrName>
                                        </p:attrNameLst>
                                      </p:cBhvr>
                                      <p:to>
                                        <p:strVal val="visible"/>
                                      </p:to>
                                    </p:set>
                                    <p:animEffect transition="in" filter="fade">
                                      <p:cBhvr>
                                        <p:cTn id="33" dur="1000"/>
                                        <p:tgtEl>
                                          <p:spTgt spid="3828"/>
                                        </p:tgtEl>
                                      </p:cBhvr>
                                    </p:animEffect>
                                  </p:childTnLst>
                                </p:cTn>
                              </p:par>
                              <p:par>
                                <p:cTn id="34" presetID="10" presetClass="entr" presetSubtype="0" fill="hold" nodeType="withEffect">
                                  <p:stCondLst>
                                    <p:cond delay="0"/>
                                  </p:stCondLst>
                                  <p:childTnLst>
                                    <p:set>
                                      <p:cBhvr>
                                        <p:cTn id="35" dur="1" fill="hold">
                                          <p:stCondLst>
                                            <p:cond delay="0"/>
                                          </p:stCondLst>
                                        </p:cTn>
                                        <p:tgtEl>
                                          <p:spTgt spid="3885"/>
                                        </p:tgtEl>
                                        <p:attrNameLst>
                                          <p:attrName>style.visibility</p:attrName>
                                        </p:attrNameLst>
                                      </p:cBhvr>
                                      <p:to>
                                        <p:strVal val="visible"/>
                                      </p:to>
                                    </p:set>
                                    <p:animEffect transition="in" filter="fade">
                                      <p:cBhvr>
                                        <p:cTn id="36" dur="1000"/>
                                        <p:tgtEl>
                                          <p:spTgt spid="3885"/>
                                        </p:tgtEl>
                                      </p:cBhvr>
                                    </p:animEffect>
                                  </p:childTnLst>
                                </p:cTn>
                              </p:par>
                              <p:par>
                                <p:cTn id="37" presetID="10" presetClass="entr" presetSubtype="0" fill="hold" nodeType="withEffect">
                                  <p:stCondLst>
                                    <p:cond delay="0"/>
                                  </p:stCondLst>
                                  <p:childTnLst>
                                    <p:set>
                                      <p:cBhvr>
                                        <p:cTn id="38" dur="1" fill="hold">
                                          <p:stCondLst>
                                            <p:cond delay="0"/>
                                          </p:stCondLst>
                                        </p:cTn>
                                        <p:tgtEl>
                                          <p:spTgt spid="3886"/>
                                        </p:tgtEl>
                                        <p:attrNameLst>
                                          <p:attrName>style.visibility</p:attrName>
                                        </p:attrNameLst>
                                      </p:cBhvr>
                                      <p:to>
                                        <p:strVal val="visible"/>
                                      </p:to>
                                    </p:set>
                                    <p:animEffect transition="in" filter="fade">
                                      <p:cBhvr>
                                        <p:cTn id="39" dur="1000"/>
                                        <p:tgtEl>
                                          <p:spTgt spid="3886"/>
                                        </p:tgtEl>
                                      </p:cBhvr>
                                    </p:animEffect>
                                  </p:childTnLst>
                                </p:cTn>
                              </p:par>
                              <p:par>
                                <p:cTn id="40" presetID="10" presetClass="entr" presetSubtype="0" fill="hold" nodeType="withEffect">
                                  <p:stCondLst>
                                    <p:cond delay="0"/>
                                  </p:stCondLst>
                                  <p:childTnLst>
                                    <p:set>
                                      <p:cBhvr>
                                        <p:cTn id="41" dur="1" fill="hold">
                                          <p:stCondLst>
                                            <p:cond delay="0"/>
                                          </p:stCondLst>
                                        </p:cTn>
                                        <p:tgtEl>
                                          <p:spTgt spid="3887"/>
                                        </p:tgtEl>
                                        <p:attrNameLst>
                                          <p:attrName>style.visibility</p:attrName>
                                        </p:attrNameLst>
                                      </p:cBhvr>
                                      <p:to>
                                        <p:strVal val="visible"/>
                                      </p:to>
                                    </p:set>
                                    <p:animEffect transition="in" filter="fade">
                                      <p:cBhvr>
                                        <p:cTn id="42" dur="1000"/>
                                        <p:tgtEl>
                                          <p:spTgt spid="3887"/>
                                        </p:tgtEl>
                                      </p:cBhvr>
                                    </p:animEffect>
                                  </p:childTnLst>
                                </p:cTn>
                              </p:par>
                              <p:par>
                                <p:cTn id="43" presetID="10" presetClass="entr" presetSubtype="0" fill="hold" nodeType="withEffect">
                                  <p:stCondLst>
                                    <p:cond delay="0"/>
                                  </p:stCondLst>
                                  <p:childTnLst>
                                    <p:set>
                                      <p:cBhvr>
                                        <p:cTn id="44" dur="1" fill="hold">
                                          <p:stCondLst>
                                            <p:cond delay="0"/>
                                          </p:stCondLst>
                                        </p:cTn>
                                        <p:tgtEl>
                                          <p:spTgt spid="3888"/>
                                        </p:tgtEl>
                                        <p:attrNameLst>
                                          <p:attrName>style.visibility</p:attrName>
                                        </p:attrNameLst>
                                      </p:cBhvr>
                                      <p:to>
                                        <p:strVal val="visible"/>
                                      </p:to>
                                    </p:set>
                                    <p:animEffect transition="in" filter="fade">
                                      <p:cBhvr>
                                        <p:cTn id="45" dur="1000"/>
                                        <p:tgtEl>
                                          <p:spTgt spid="3888"/>
                                        </p:tgtEl>
                                      </p:cBhvr>
                                    </p:animEffect>
                                  </p:childTnLst>
                                </p:cTn>
                              </p:par>
                              <p:par>
                                <p:cTn id="46" presetID="10" presetClass="entr" presetSubtype="0" fill="hold" nodeType="withEffect">
                                  <p:stCondLst>
                                    <p:cond delay="0"/>
                                  </p:stCondLst>
                                  <p:childTnLst>
                                    <p:set>
                                      <p:cBhvr>
                                        <p:cTn id="47" dur="1" fill="hold">
                                          <p:stCondLst>
                                            <p:cond delay="0"/>
                                          </p:stCondLst>
                                        </p:cTn>
                                        <p:tgtEl>
                                          <p:spTgt spid="3889"/>
                                        </p:tgtEl>
                                        <p:attrNameLst>
                                          <p:attrName>style.visibility</p:attrName>
                                        </p:attrNameLst>
                                      </p:cBhvr>
                                      <p:to>
                                        <p:strVal val="visible"/>
                                      </p:to>
                                    </p:set>
                                    <p:animEffect transition="in" filter="fade">
                                      <p:cBhvr>
                                        <p:cTn id="48" dur="1000"/>
                                        <p:tgtEl>
                                          <p:spTgt spid="3889"/>
                                        </p:tgtEl>
                                      </p:cBhvr>
                                    </p:animEffect>
                                  </p:childTnLst>
                                </p:cTn>
                              </p:par>
                              <p:par>
                                <p:cTn id="49" presetID="10"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9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fr-FR" sz="2700" dirty="0">
                <a:latin typeface="Aldrich" panose="020B0604020202020204" charset="0"/>
                <a:ea typeface="Bai Jamjuree"/>
                <a:cs typeface="Bai Jamjuree"/>
                <a:sym typeface="Bai Jamjuree"/>
              </a:rPr>
              <a:t>N</a:t>
            </a:r>
            <a:r>
              <a:rPr lang="en" sz="2700" dirty="0">
                <a:latin typeface="Aldrich" panose="020B0604020202020204" charset="0"/>
                <a:ea typeface="Bai Jamjuree"/>
                <a:cs typeface="Bai Jamjuree"/>
                <a:sym typeface="Bai Jamjuree"/>
              </a:rPr>
              <a:t>ettoyage du Data frame (fréquentation)</a:t>
            </a:r>
          </a:p>
        </p:txBody>
      </p:sp>
      <p:grpSp>
        <p:nvGrpSpPr>
          <p:cNvPr id="3829" name="Google Shape;3829;p91"/>
          <p:cNvGrpSpPr/>
          <p:nvPr/>
        </p:nvGrpSpPr>
        <p:grpSpPr>
          <a:xfrm>
            <a:off x="4151697" y="4869871"/>
            <a:ext cx="793256" cy="182899"/>
            <a:chOff x="2685575" y="2835950"/>
            <a:chExt cx="433000" cy="99825"/>
          </a:xfrm>
        </p:grpSpPr>
        <p:sp>
          <p:nvSpPr>
            <p:cNvPr id="3830" name="Google Shape;3830;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91"/>
          <p:cNvGrpSpPr/>
          <p:nvPr/>
        </p:nvGrpSpPr>
        <p:grpSpPr>
          <a:xfrm>
            <a:off x="2632514" y="-1423815"/>
            <a:ext cx="2019176" cy="2019176"/>
            <a:chOff x="1943325" y="-220375"/>
            <a:chExt cx="1298672" cy="1298672"/>
          </a:xfrm>
        </p:grpSpPr>
        <p:sp>
          <p:nvSpPr>
            <p:cNvPr id="3835" name="Google Shape;3835;p9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5" name="Google Shape;3885;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FB55C51D-B0BF-410B-B3EB-59C7169B81DE}"/>
              </a:ext>
            </a:extLst>
          </p:cNvPr>
          <p:cNvPicPr>
            <a:picLocks noChangeAspect="1"/>
          </p:cNvPicPr>
          <p:nvPr/>
        </p:nvPicPr>
        <p:blipFill>
          <a:blip r:embed="rId4"/>
          <a:stretch>
            <a:fillRect/>
          </a:stretch>
        </p:blipFill>
        <p:spPr>
          <a:xfrm>
            <a:off x="5652655" y="1103975"/>
            <a:ext cx="2702937" cy="3300692"/>
          </a:xfrm>
          <a:prstGeom prst="rect">
            <a:avLst/>
          </a:prstGeom>
        </p:spPr>
      </p:pic>
      <p:sp>
        <p:nvSpPr>
          <p:cNvPr id="75" name="Google Shape;3817;p91">
            <a:extLst>
              <a:ext uri="{FF2B5EF4-FFF2-40B4-BE49-F238E27FC236}">
                <a16:creationId xmlns:a16="http://schemas.microsoft.com/office/drawing/2014/main" id="{A19A0A19-03C6-40C7-84B1-39BCC35C4A54}"/>
              </a:ext>
            </a:extLst>
          </p:cNvPr>
          <p:cNvSpPr txBox="1"/>
          <p:nvPr/>
        </p:nvSpPr>
        <p:spPr>
          <a:xfrm>
            <a:off x="977095" y="1301688"/>
            <a:ext cx="4433242" cy="3102979"/>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fr-FR" dirty="0">
                <a:solidFill>
                  <a:schemeClr val="lt1"/>
                </a:solidFill>
                <a:latin typeface="Aldrich"/>
                <a:ea typeface="Aldrich"/>
                <a:cs typeface="Aldrich"/>
                <a:sym typeface="Aldrich"/>
              </a:rPr>
              <a:t>Dans l’analyse du jeu de données de la fréquentation, certaines variables n’étaient pas pertinentes dans le sens où elles n’avaient pas d’impactes significatif sur la fréquentation.</a:t>
            </a:r>
          </a:p>
          <a:p>
            <a:pPr marL="0" marR="0" lvl="0" indent="0" rtl="0">
              <a:lnSpc>
                <a:spcPct val="100000"/>
              </a:lnSpc>
              <a:spcBef>
                <a:spcPts val="0"/>
              </a:spcBef>
              <a:spcAft>
                <a:spcPts val="0"/>
              </a:spcAft>
              <a:buNone/>
            </a:pPr>
            <a:endParaRPr lang="fr-FR" dirty="0">
              <a:solidFill>
                <a:schemeClr val="bg1"/>
              </a:solidFill>
              <a:latin typeface="Aldrich"/>
              <a:ea typeface="Aldrich"/>
              <a:cs typeface="Aldrich"/>
              <a:sym typeface="Aldrich"/>
            </a:endParaRPr>
          </a:p>
          <a:p>
            <a:pPr marR="0" lvl="0" rtl="0">
              <a:lnSpc>
                <a:spcPct val="100000"/>
              </a:lnSpc>
              <a:spcBef>
                <a:spcPts val="0"/>
              </a:spcBef>
              <a:spcAft>
                <a:spcPts val="0"/>
              </a:spcAft>
            </a:pPr>
            <a:r>
              <a:rPr lang="fr-FR" dirty="0">
                <a:solidFill>
                  <a:schemeClr val="bg1"/>
                </a:solidFill>
                <a:latin typeface="Aldrich"/>
                <a:ea typeface="Aldrich"/>
                <a:cs typeface="Aldrich"/>
                <a:sym typeface="Aldrich"/>
              </a:rPr>
              <a:t>Grèves, maladies : imprévisibles.</a:t>
            </a:r>
          </a:p>
          <a:p>
            <a:pPr marR="0" lvl="0" rtl="0">
              <a:lnSpc>
                <a:spcPct val="100000"/>
              </a:lnSpc>
              <a:spcBef>
                <a:spcPts val="0"/>
              </a:spcBef>
              <a:spcAft>
                <a:spcPts val="0"/>
              </a:spcAft>
            </a:pPr>
            <a:endParaRPr lang="fr-FR" dirty="0">
              <a:solidFill>
                <a:schemeClr val="bg1"/>
              </a:solidFill>
              <a:latin typeface="Aldrich"/>
              <a:ea typeface="Aldrich"/>
              <a:cs typeface="Aldrich"/>
              <a:sym typeface="Aldrich"/>
            </a:endParaRPr>
          </a:p>
          <a:p>
            <a:pPr marR="0" lvl="0" rtl="0">
              <a:lnSpc>
                <a:spcPct val="100000"/>
              </a:lnSpc>
              <a:spcBef>
                <a:spcPts val="0"/>
              </a:spcBef>
              <a:spcAft>
                <a:spcPts val="0"/>
              </a:spcAft>
            </a:pPr>
            <a:r>
              <a:rPr lang="fr-FR" dirty="0">
                <a:solidFill>
                  <a:schemeClr val="bg1"/>
                </a:solidFill>
                <a:latin typeface="Aldrich"/>
                <a:ea typeface="Aldrich"/>
                <a:cs typeface="Aldrich"/>
                <a:sym typeface="Aldrich"/>
              </a:rPr>
              <a:t>Vacances, Mercredis : Pas de fréquentation des cantines.</a:t>
            </a:r>
          </a:p>
          <a:p>
            <a:pPr marR="0" lvl="0" rtl="0">
              <a:lnSpc>
                <a:spcPct val="100000"/>
              </a:lnSpc>
              <a:spcBef>
                <a:spcPts val="0"/>
              </a:spcBef>
              <a:spcAft>
                <a:spcPts val="0"/>
              </a:spcAft>
            </a:pPr>
            <a:endParaRPr lang="fr-FR" dirty="0">
              <a:solidFill>
                <a:schemeClr val="bg1"/>
              </a:solidFill>
              <a:latin typeface="Aldrich"/>
              <a:ea typeface="Aldrich"/>
              <a:cs typeface="Aldrich"/>
              <a:sym typeface="Aldrich"/>
            </a:endParaRPr>
          </a:p>
          <a:p>
            <a:pPr lvl="0"/>
            <a:r>
              <a:rPr lang="fr-FR" dirty="0">
                <a:solidFill>
                  <a:schemeClr val="bg1"/>
                </a:solidFill>
                <a:latin typeface="Aldrich"/>
                <a:ea typeface="Aldrich"/>
                <a:cs typeface="Aldrich"/>
                <a:sym typeface="Aldrich"/>
              </a:rPr>
              <a:t>Cette étape nous a permis d’avoir un jeu de données propres, pour pouvoir passer à la jointure des </a:t>
            </a:r>
            <a:r>
              <a:rPr lang="fr-FR" dirty="0" err="1">
                <a:solidFill>
                  <a:schemeClr val="lt1"/>
                </a:solidFill>
                <a:latin typeface="Aldrich"/>
                <a:ea typeface="Aldrich"/>
                <a:cs typeface="Aldrich"/>
                <a:sym typeface="Aldrich"/>
              </a:rPr>
              <a:t>DataFrames</a:t>
            </a:r>
            <a:r>
              <a:rPr lang="fr-FR" dirty="0">
                <a:solidFill>
                  <a:schemeClr val="bg1"/>
                </a:solidFill>
                <a:latin typeface="Aldrich"/>
                <a:ea typeface="Aldrich"/>
                <a:cs typeface="Aldrich"/>
                <a:sym typeface="Aldrich"/>
              </a:rPr>
              <a:t>, « Menu » et « Fréquentions »</a:t>
            </a:r>
          </a:p>
          <a:p>
            <a:pPr marR="0" lvl="0" rtl="0">
              <a:lnSpc>
                <a:spcPct val="100000"/>
              </a:lnSpc>
              <a:spcBef>
                <a:spcPts val="0"/>
              </a:spcBef>
              <a:spcAft>
                <a:spcPts val="0"/>
              </a:spcAft>
            </a:pPr>
            <a:endParaRPr dirty="0">
              <a:solidFill>
                <a:schemeClr val="lt1"/>
              </a:solidFill>
              <a:latin typeface="Aldrich"/>
              <a:ea typeface="Aldrich"/>
              <a:cs typeface="Aldrich"/>
              <a:sym typeface="Aldrich"/>
            </a:endParaRPr>
          </a:p>
        </p:txBody>
      </p:sp>
    </p:spTree>
    <p:extLst>
      <p:ext uri="{BB962C8B-B14F-4D97-AF65-F5344CB8AC3E}">
        <p14:creationId xmlns:p14="http://schemas.microsoft.com/office/powerpoint/2010/main" val="388570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83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815"/>
                                        </p:tgtEl>
                                        <p:attrNameLst>
                                          <p:attrName>style.visibility</p:attrName>
                                        </p:attrNameLst>
                                      </p:cBhvr>
                                      <p:to>
                                        <p:strVal val="visible"/>
                                      </p:to>
                                    </p:set>
                                    <p:anim calcmode="lin" valueType="num">
                                      <p:cBhvr additive="base">
                                        <p:cTn id="9" dur="1000"/>
                                        <p:tgtEl>
                                          <p:spTgt spid="3815"/>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885"/>
                                        </p:tgtEl>
                                        <p:attrNameLst>
                                          <p:attrName>style.visibility</p:attrName>
                                        </p:attrNameLst>
                                      </p:cBhvr>
                                      <p:to>
                                        <p:strVal val="visible"/>
                                      </p:to>
                                    </p:set>
                                    <p:animEffect transition="in" filter="fade">
                                      <p:cBhvr>
                                        <p:cTn id="12" dur="1000"/>
                                        <p:tgtEl>
                                          <p:spTgt spid="3885"/>
                                        </p:tgtEl>
                                      </p:cBhvr>
                                    </p:animEffect>
                                  </p:childTnLst>
                                </p:cTn>
                              </p:par>
                              <p:par>
                                <p:cTn id="13" presetID="10" presetClass="entr" presetSubtype="0" fill="hold" nodeType="withEffect">
                                  <p:stCondLst>
                                    <p:cond delay="0"/>
                                  </p:stCondLst>
                                  <p:childTnLst>
                                    <p:set>
                                      <p:cBhvr>
                                        <p:cTn id="14" dur="1" fill="hold">
                                          <p:stCondLst>
                                            <p:cond delay="0"/>
                                          </p:stCondLst>
                                        </p:cTn>
                                        <p:tgtEl>
                                          <p:spTgt spid="3886"/>
                                        </p:tgtEl>
                                        <p:attrNameLst>
                                          <p:attrName>style.visibility</p:attrName>
                                        </p:attrNameLst>
                                      </p:cBhvr>
                                      <p:to>
                                        <p:strVal val="visible"/>
                                      </p:to>
                                    </p:set>
                                    <p:animEffect transition="in" filter="fade">
                                      <p:cBhvr>
                                        <p:cTn id="15" dur="1000"/>
                                        <p:tgtEl>
                                          <p:spTgt spid="3886"/>
                                        </p:tgtEl>
                                      </p:cBhvr>
                                    </p:animEffect>
                                  </p:childTnLst>
                                </p:cTn>
                              </p:par>
                              <p:par>
                                <p:cTn id="16" presetID="10" presetClass="entr" presetSubtype="0" fill="hold" nodeType="withEffect">
                                  <p:stCondLst>
                                    <p:cond delay="0"/>
                                  </p:stCondLst>
                                  <p:childTnLst>
                                    <p:set>
                                      <p:cBhvr>
                                        <p:cTn id="17" dur="1" fill="hold">
                                          <p:stCondLst>
                                            <p:cond delay="0"/>
                                          </p:stCondLst>
                                        </p:cTn>
                                        <p:tgtEl>
                                          <p:spTgt spid="3887"/>
                                        </p:tgtEl>
                                        <p:attrNameLst>
                                          <p:attrName>style.visibility</p:attrName>
                                        </p:attrNameLst>
                                      </p:cBhvr>
                                      <p:to>
                                        <p:strVal val="visible"/>
                                      </p:to>
                                    </p:set>
                                    <p:animEffect transition="in" filter="fade">
                                      <p:cBhvr>
                                        <p:cTn id="18" dur="1000"/>
                                        <p:tgtEl>
                                          <p:spTgt spid="3887"/>
                                        </p:tgtEl>
                                      </p:cBhvr>
                                    </p:animEffect>
                                  </p:childTnLst>
                                </p:cTn>
                              </p:par>
                              <p:par>
                                <p:cTn id="19" presetID="10" presetClass="entr" presetSubtype="0" fill="hold" nodeType="withEffect">
                                  <p:stCondLst>
                                    <p:cond delay="0"/>
                                  </p:stCondLst>
                                  <p:childTnLst>
                                    <p:set>
                                      <p:cBhvr>
                                        <p:cTn id="20" dur="1" fill="hold">
                                          <p:stCondLst>
                                            <p:cond delay="0"/>
                                          </p:stCondLst>
                                        </p:cTn>
                                        <p:tgtEl>
                                          <p:spTgt spid="3888"/>
                                        </p:tgtEl>
                                        <p:attrNameLst>
                                          <p:attrName>style.visibility</p:attrName>
                                        </p:attrNameLst>
                                      </p:cBhvr>
                                      <p:to>
                                        <p:strVal val="visible"/>
                                      </p:to>
                                    </p:set>
                                    <p:animEffect transition="in" filter="fade">
                                      <p:cBhvr>
                                        <p:cTn id="21" dur="1000"/>
                                        <p:tgtEl>
                                          <p:spTgt spid="3888"/>
                                        </p:tgtEl>
                                      </p:cBhvr>
                                    </p:animEffect>
                                  </p:childTnLst>
                                </p:cTn>
                              </p:par>
                              <p:par>
                                <p:cTn id="22" presetID="10" presetClass="entr" presetSubtype="0" fill="hold" nodeType="withEffect">
                                  <p:stCondLst>
                                    <p:cond delay="0"/>
                                  </p:stCondLst>
                                  <p:childTnLst>
                                    <p:set>
                                      <p:cBhvr>
                                        <p:cTn id="23" dur="1" fill="hold">
                                          <p:stCondLst>
                                            <p:cond delay="0"/>
                                          </p:stCondLst>
                                        </p:cTn>
                                        <p:tgtEl>
                                          <p:spTgt spid="3889"/>
                                        </p:tgtEl>
                                        <p:attrNameLst>
                                          <p:attrName>style.visibility</p:attrName>
                                        </p:attrNameLst>
                                      </p:cBhvr>
                                      <p:to>
                                        <p:strVal val="visible"/>
                                      </p:to>
                                    </p:set>
                                    <p:animEffect transition="in" filter="fade">
                                      <p:cBhvr>
                                        <p:cTn id="24" dur="1000"/>
                                        <p:tgtEl>
                                          <p:spTgt spid="3889"/>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Affichage à l'écran (16:9)</PresentationFormat>
  <Paragraphs>116</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Bai Jamjuree</vt:lpstr>
      <vt:lpstr>Arial</vt:lpstr>
      <vt:lpstr>Aldrich</vt:lpstr>
      <vt:lpstr>Data Science Project Proposal XL by Slidesgo</vt:lpstr>
      <vt:lpstr>DATA ANALYST Projet  par Adrien FORMOSO, Mamadou Atigou BAH et Massinissa BELHARET</vt:lpstr>
      <vt:lpstr>TABLE OF CONTENTS</vt:lpstr>
      <vt:lpstr>Présentation du projet</vt:lpstr>
      <vt:lpstr>Brief du projet</vt:lpstr>
      <vt:lpstr>Les Missions</vt:lpstr>
      <vt:lpstr>Analyse</vt:lpstr>
      <vt:lpstr>Etapes de l’analyse</vt:lpstr>
      <vt:lpstr>Proportion des catégories (menu)</vt:lpstr>
      <vt:lpstr>Nettoyage du Data frame (fréquentation)</vt:lpstr>
      <vt:lpstr>Jointure des DataFrames</vt:lpstr>
      <vt:lpstr>Analyse de la fréquentation</vt:lpstr>
      <vt:lpstr>Analyse de la fréquentation et des menus</vt:lpstr>
      <vt:lpstr>Modélisation</vt:lpstr>
      <vt:lpstr>Modélisation de l’entrainement</vt:lpstr>
      <vt:lpstr>Modélisation du test</vt:lpstr>
      <vt:lpstr>Conclusion</vt:lpstr>
      <vt:lpstr>Conclusion du projet</vt:lpstr>
      <vt:lpstr>Notre équipe</vt:lpstr>
      <vt:lpstr>Rapport journalier</vt:lpstr>
      <vt:lpstr>Avez-vous 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Project Proposal</dc:title>
  <cp:lastModifiedBy>adrien formoso</cp:lastModifiedBy>
  <cp:revision>15</cp:revision>
  <dcterms:modified xsi:type="dcterms:W3CDTF">2023-05-28T14:22:43Z</dcterms:modified>
</cp:coreProperties>
</file>