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Light" charset="1" panose="020B0306030504020204"/>
      <p:regular r:id="rId10"/>
    </p:embeddedFont>
    <p:embeddedFont>
      <p:font typeface="Open Sans Light Bold" charset="1" panose="020B0806030504020204"/>
      <p:regular r:id="rId11"/>
    </p:embeddedFont>
    <p:embeddedFont>
      <p:font typeface="Open Sans Light Italics" charset="1" panose="020B0306030504020204"/>
      <p:regular r:id="rId12"/>
    </p:embeddedFont>
    <p:embeddedFont>
      <p:font typeface="Open Sans Light Bold Italics" charset="1" panose="020B0806030504020204"/>
      <p:regular r:id="rId13"/>
    </p:embeddedFont>
    <p:embeddedFont>
      <p:font typeface="Open Sans" charset="1" panose="020B0606030504020204"/>
      <p:regular r:id="rId14"/>
    </p:embeddedFont>
    <p:embeddedFont>
      <p:font typeface="Open Sans Bold" charset="1" panose="020B0806030504020204"/>
      <p:regular r:id="rId15"/>
    </p:embeddedFont>
    <p:embeddedFont>
      <p:font typeface="Open Sans Italics" charset="1" panose="020B0606030504020204"/>
      <p:regular r:id="rId16"/>
    </p:embeddedFont>
    <p:embeddedFont>
      <p:font typeface="Open Sans Bold Italics" charset="1" panose="020B0806030504020204"/>
      <p:regular r:id="rId17"/>
    </p:embeddedFont>
    <p:embeddedFont>
      <p:font typeface="Open Sans Extra Bold" charset="1" panose="020B0906030804020204"/>
      <p:regular r:id="rId18"/>
    </p:embeddedFont>
    <p:embeddedFont>
      <p:font typeface="Open Sans Extra Bold Italics" charset="1" panose="020B0906030804020204"/>
      <p:regular r:id="rId19"/>
    </p:embeddedFont>
    <p:embeddedFont>
      <p:font typeface="Beautifully Delicious Script" charset="1" panose="00000500000000000000"/>
      <p:regular r:id="rId20"/>
    </p:embeddedFont>
    <p:embeddedFont>
      <p:font typeface="Beautifully Delicious Script Bold" charset="1" panose="00000800000000000000"/>
      <p:regular r:id="rId21"/>
    </p:embeddedFont>
    <p:embeddedFont>
      <p:font typeface="The Seasons Light" charset="1" panose="00000000000000000000"/>
      <p:regular r:id="rId22"/>
    </p:embeddedFont>
    <p:embeddedFont>
      <p:font typeface="The Seasons Light Italics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3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3.png" Type="http://schemas.openxmlformats.org/officeDocument/2006/relationships/image"/><Relationship Id="rId4" Target="../media/image7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60" t="0" r="6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1213173">
            <a:off x="-3599792" y="3493167"/>
            <a:ext cx="5334291" cy="716012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true" flipV="false" rot="-157637">
            <a:off x="14494424" y="4398487"/>
            <a:ext cx="5934833" cy="9327832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3848727" y="1324967"/>
            <a:ext cx="11311979" cy="6934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38"/>
              </a:lnSpc>
            </a:pPr>
            <a:r>
              <a:rPr lang="en-US" sz="7538" spc="1507">
                <a:solidFill>
                  <a:srgbClr val="000000"/>
                </a:solidFill>
                <a:latin typeface="The Seasons Light"/>
              </a:rPr>
              <a:t>КУРСОВ ПРОЕКТ</a:t>
            </a:r>
          </a:p>
          <a:p>
            <a:pPr algn="ctr">
              <a:lnSpc>
                <a:spcPts val="6738"/>
              </a:lnSpc>
            </a:pPr>
            <a:r>
              <a:rPr lang="en-US" sz="6738" spc="1347">
                <a:solidFill>
                  <a:srgbClr val="22423D"/>
                </a:solidFill>
                <a:latin typeface="The Seasons Light"/>
              </a:rPr>
              <a:t>Въведение в операционни и вградени системи на тема</a:t>
            </a:r>
            <a:r>
              <a:rPr lang="en-US" sz="6738" spc="1347">
                <a:solidFill>
                  <a:srgbClr val="B6967A"/>
                </a:solidFill>
                <a:latin typeface="The Seasons Light"/>
              </a:rPr>
              <a:t> </a:t>
            </a:r>
            <a:r>
              <a:rPr lang="en-US" sz="6738" spc="1347">
                <a:solidFill>
                  <a:srgbClr val="604329"/>
                </a:solidFill>
                <a:latin typeface="The Seasons Light"/>
              </a:rPr>
              <a:t>"Метеорологична станция"</a:t>
            </a:r>
          </a:p>
          <a:p>
            <a:pPr algn="ctr">
              <a:lnSpc>
                <a:spcPts val="6738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638632" y="8698929"/>
            <a:ext cx="6927054" cy="603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9"/>
              </a:lnSpc>
            </a:pPr>
            <a:r>
              <a:rPr lang="en-US" sz="3180">
                <a:solidFill>
                  <a:srgbClr val="604329"/>
                </a:solidFill>
                <a:latin typeface="Open Sans Light"/>
              </a:rPr>
              <a:t>Атидже Дживгова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277825" y="1199764"/>
            <a:ext cx="12505225" cy="8229600"/>
            <a:chOff x="0" y="0"/>
            <a:chExt cx="3293557" cy="2167467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3293557" cy="2167467"/>
            </a:xfrm>
            <a:custGeom>
              <a:avLst/>
              <a:gdLst/>
              <a:ahLst/>
              <a:cxnLst/>
              <a:rect r="r" b="b" t="t" l="l"/>
              <a:pathLst>
                <a:path h="2167467" w="3293557">
                  <a:moveTo>
                    <a:pt x="0" y="0"/>
                  </a:moveTo>
                  <a:lnTo>
                    <a:pt x="3293557" y="0"/>
                  </a:lnTo>
                  <a:lnTo>
                    <a:pt x="3293557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7ECD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60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1242204">
            <a:off x="15501732" y="908401"/>
            <a:ext cx="2725305" cy="84269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1914129">
            <a:off x="2980303" y="8674733"/>
            <a:ext cx="2595045" cy="1167134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5240118" y="4316936"/>
            <a:ext cx="10580639" cy="4181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28962" indent="-364481" lvl="1">
              <a:lnSpc>
                <a:spcPts val="4726"/>
              </a:lnSpc>
              <a:buFont typeface="Arial"/>
              <a:buChar char="•"/>
            </a:pPr>
            <a:r>
              <a:rPr lang="en-US" sz="3376">
                <a:solidFill>
                  <a:srgbClr val="000000"/>
                </a:solidFill>
                <a:latin typeface="Open Sans Light"/>
              </a:rPr>
              <a:t>Описание</a:t>
            </a:r>
            <a:r>
              <a:rPr lang="en-US" sz="3376">
                <a:solidFill>
                  <a:srgbClr val="000000"/>
                </a:solidFill>
                <a:latin typeface="Open Sans Light"/>
              </a:rPr>
              <a:t> на проекта</a:t>
            </a:r>
          </a:p>
          <a:p>
            <a:pPr marL="728962" indent="-364481" lvl="1">
              <a:lnSpc>
                <a:spcPts val="4726"/>
              </a:lnSpc>
              <a:buFont typeface="Arial"/>
              <a:buChar char="•"/>
            </a:pPr>
            <a:r>
              <a:rPr lang="en-US" sz="3376">
                <a:solidFill>
                  <a:srgbClr val="000000"/>
                </a:solidFill>
                <a:latin typeface="Open Sans Light"/>
              </a:rPr>
              <a:t>Списък със съставни части</a:t>
            </a:r>
          </a:p>
          <a:p>
            <a:pPr marL="728962" indent="-364481" lvl="1">
              <a:lnSpc>
                <a:spcPts val="4726"/>
              </a:lnSpc>
              <a:buFont typeface="Arial"/>
              <a:buChar char="•"/>
            </a:pPr>
            <a:r>
              <a:rPr lang="en-US" sz="3376">
                <a:solidFill>
                  <a:srgbClr val="000000"/>
                </a:solidFill>
                <a:latin typeface="Open Sans Light"/>
              </a:rPr>
              <a:t>Блокова схема</a:t>
            </a:r>
          </a:p>
          <a:p>
            <a:pPr marL="728962" indent="-364481" lvl="1">
              <a:lnSpc>
                <a:spcPts val="4726"/>
              </a:lnSpc>
              <a:buFont typeface="Arial"/>
              <a:buChar char="•"/>
            </a:pPr>
            <a:r>
              <a:rPr lang="en-US" sz="3376">
                <a:solidFill>
                  <a:srgbClr val="000000"/>
                </a:solidFill>
                <a:latin typeface="Open Sans Light"/>
              </a:rPr>
              <a:t>Електрическа схема</a:t>
            </a:r>
          </a:p>
          <a:p>
            <a:pPr marL="728962" indent="-364481" lvl="1">
              <a:lnSpc>
                <a:spcPts val="4726"/>
              </a:lnSpc>
              <a:buFont typeface="Arial"/>
              <a:buChar char="•"/>
            </a:pPr>
            <a:r>
              <a:rPr lang="en-US" sz="3376">
                <a:solidFill>
                  <a:srgbClr val="000000"/>
                </a:solidFill>
                <a:latin typeface="Open Sans Light"/>
              </a:rPr>
              <a:t>Описание на функционалност</a:t>
            </a:r>
          </a:p>
          <a:p>
            <a:pPr marL="728962" indent="-364481" lvl="1">
              <a:lnSpc>
                <a:spcPts val="4726"/>
              </a:lnSpc>
              <a:buFont typeface="Arial"/>
              <a:buChar char="•"/>
            </a:pPr>
            <a:r>
              <a:rPr lang="en-US" sz="3376">
                <a:solidFill>
                  <a:srgbClr val="000000"/>
                </a:solidFill>
                <a:latin typeface="Open Sans Light"/>
              </a:rPr>
              <a:t>Заключение</a:t>
            </a:r>
          </a:p>
          <a:p>
            <a:pPr>
              <a:lnSpc>
                <a:spcPts val="4726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5071447" y="2367550"/>
            <a:ext cx="10917982" cy="1221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99"/>
              </a:lnSpc>
            </a:pPr>
            <a:r>
              <a:rPr lang="en-US" sz="9099" spc="1819">
                <a:solidFill>
                  <a:srgbClr val="B6967A"/>
                </a:solidFill>
                <a:latin typeface="The Seasons Light"/>
              </a:rPr>
              <a:t>СЪДЪРЖАНИЕ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947004">
            <a:off x="12567483" y="810078"/>
            <a:ext cx="6007658" cy="229973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57416"/>
          <a:stretch>
            <a:fillRect/>
          </a:stretch>
        </p:blipFill>
        <p:spPr>
          <a:xfrm flipH="true" flipV="false" rot="-157637">
            <a:off x="10583587" y="4779683"/>
            <a:ext cx="5934833" cy="397214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-1171713">
            <a:off x="10555017" y="7963669"/>
            <a:ext cx="8653058" cy="1844183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931978" y="3096309"/>
            <a:ext cx="11176792" cy="58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3"/>
              </a:lnSpc>
              <a:spcBef>
                <a:spcPct val="0"/>
              </a:spcBef>
            </a:pPr>
            <a:r>
              <a:rPr lang="en-US" sz="4802">
                <a:solidFill>
                  <a:srgbClr val="000000"/>
                </a:solidFill>
                <a:latin typeface="Open Sans Light"/>
              </a:rPr>
              <a:t>Проектът представлява метеорологична станция, при която според количеството светлина свети LED лампа, а според температурата се изписва съответното съобщение на LCD екрана и LED RGB свети в различен цвят.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265842" y="1543712"/>
            <a:ext cx="12305470" cy="1139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502"/>
              </a:lnSpc>
            </a:pPr>
            <a:r>
              <a:rPr lang="en-US" sz="8502">
                <a:solidFill>
                  <a:srgbClr val="604329"/>
                </a:solidFill>
                <a:latin typeface="Beautifully Delicious Script"/>
              </a:rPr>
              <a:t>Описание на проекта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198919" y="9226490"/>
            <a:ext cx="10694586" cy="1060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57"/>
              </a:lnSpc>
            </a:pPr>
            <a:r>
              <a:rPr lang="en-US" sz="3040">
                <a:solidFill>
                  <a:srgbClr val="000000"/>
                </a:solidFill>
                <a:latin typeface="Open Sans Bold"/>
              </a:rPr>
              <a:t>https://www.tinkercad.com/things/ciS4NLnpWSt-weather-station/editel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60" t="0" r="6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1213173">
            <a:off x="-3599792" y="3493167"/>
            <a:ext cx="5334291" cy="716012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true" flipV="false" rot="-157637">
            <a:off x="14494424" y="4398487"/>
            <a:ext cx="5934833" cy="9327832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4611388" y="1532433"/>
            <a:ext cx="9065225" cy="1069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604329"/>
                </a:solidFill>
                <a:latin typeface="Beautifully Delicious Script"/>
              </a:rPr>
              <a:t>Съставни части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312798" y="8761731"/>
            <a:ext cx="5662404" cy="496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2600">
                <a:solidFill>
                  <a:srgbClr val="604329"/>
                </a:solidFill>
                <a:latin typeface="Open Sans Light"/>
              </a:rPr>
              <a:t>www.reallygreatsite.com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36" r="2546" b="36"/>
          <a:stretch>
            <a:fillRect/>
          </a:stretch>
        </p:blipFill>
        <p:spPr>
          <a:xfrm flipH="false" flipV="false" rot="0">
            <a:off x="1757410" y="3727936"/>
            <a:ext cx="15501890" cy="59715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9604" y="704538"/>
            <a:ext cx="16107673" cy="8229600"/>
            <a:chOff x="0" y="0"/>
            <a:chExt cx="4242350" cy="2167467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4242350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42350">
                  <a:moveTo>
                    <a:pt x="0" y="0"/>
                  </a:moveTo>
                  <a:lnTo>
                    <a:pt x="4242350" y="0"/>
                  </a:lnTo>
                  <a:lnTo>
                    <a:pt x="4242350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7ECD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60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1242204">
            <a:off x="16153582" y="607353"/>
            <a:ext cx="2725305" cy="84269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1914129">
            <a:off x="717965" y="8150328"/>
            <a:ext cx="2595045" cy="1167134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290351" y="1190625"/>
            <a:ext cx="16201143" cy="1221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99"/>
              </a:lnSpc>
            </a:pPr>
            <a:r>
              <a:rPr lang="en-US" sz="9099" spc="1819">
                <a:solidFill>
                  <a:srgbClr val="B6967A"/>
                </a:solidFill>
                <a:latin typeface="The Seasons Light"/>
              </a:rPr>
              <a:t>БЛОКОВА СХЕМА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4947452" y="2504577"/>
            <a:ext cx="9471977" cy="62293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4965" y="1028700"/>
            <a:ext cx="15298085" cy="8229600"/>
            <a:chOff x="0" y="0"/>
            <a:chExt cx="4029125" cy="2167467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4029125" cy="2167467"/>
            </a:xfrm>
            <a:custGeom>
              <a:avLst/>
              <a:gdLst/>
              <a:ahLst/>
              <a:cxnLst/>
              <a:rect r="r" b="b" t="t" l="l"/>
              <a:pathLst>
                <a:path h="2167467" w="4029125">
                  <a:moveTo>
                    <a:pt x="0" y="0"/>
                  </a:moveTo>
                  <a:lnTo>
                    <a:pt x="4029125" y="0"/>
                  </a:lnTo>
                  <a:lnTo>
                    <a:pt x="4029125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7ECD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60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1242204">
            <a:off x="15082986" y="861854"/>
            <a:ext cx="2725305" cy="84269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1914129">
            <a:off x="787786" y="8522310"/>
            <a:ext cx="2595045" cy="1167134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666379" y="1445125"/>
            <a:ext cx="7048699" cy="3526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99"/>
              </a:lnSpc>
            </a:pPr>
            <a:r>
              <a:rPr lang="en-US" sz="9099" spc="1819">
                <a:solidFill>
                  <a:srgbClr val="B6967A"/>
                </a:solidFill>
                <a:latin typeface="The Seasons Light"/>
              </a:rPr>
              <a:t>ЕЛЕКТРИЧЕСКА СХЕМА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7629891" y="2567629"/>
            <a:ext cx="8815748" cy="66906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947004">
            <a:off x="12567483" y="810078"/>
            <a:ext cx="6007658" cy="229973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57416"/>
          <a:stretch>
            <a:fillRect/>
          </a:stretch>
        </p:blipFill>
        <p:spPr>
          <a:xfrm flipH="true" flipV="false" rot="-157637">
            <a:off x="13403655" y="5553032"/>
            <a:ext cx="5934833" cy="397214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2044542" y="8737019"/>
            <a:ext cx="8653058" cy="1844183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621073" y="926154"/>
            <a:ext cx="11746898" cy="133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999"/>
              </a:lnSpc>
            </a:pPr>
            <a:r>
              <a:rPr lang="en-US" sz="9999">
                <a:solidFill>
                  <a:srgbClr val="604329"/>
                </a:solidFill>
                <a:latin typeface="Beautifully Delicious Script"/>
              </a:rPr>
              <a:t>Функционалност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350697" y="2256478"/>
            <a:ext cx="6143826" cy="7942019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rcRect l="0" t="0" r="0" b="6185"/>
          <a:stretch>
            <a:fillRect/>
          </a:stretch>
        </p:blipFill>
        <p:spPr>
          <a:xfrm flipH="false" flipV="false" rot="0">
            <a:off x="8202188" y="3394061"/>
            <a:ext cx="5113547" cy="49416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60" t="0" r="6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1213173">
            <a:off x="-3599792" y="3493167"/>
            <a:ext cx="5334291" cy="716012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true" flipV="false" rot="-157637">
            <a:off x="14494424" y="4398487"/>
            <a:ext cx="5934833" cy="9327832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3889899" y="1342505"/>
            <a:ext cx="11415882" cy="1221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9099" spc="1819">
                <a:solidFill>
                  <a:srgbClr val="B6967A"/>
                </a:solidFill>
                <a:latin typeface="The Seasons Light"/>
              </a:rPr>
              <a:t>ЗАКЛЮЧЕНИЕ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31983" y="3569012"/>
            <a:ext cx="10400876" cy="4749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41"/>
              </a:lnSpc>
            </a:pPr>
            <a:r>
              <a:rPr lang="en-US" sz="4775">
                <a:solidFill>
                  <a:srgbClr val="604329"/>
                </a:solidFill>
                <a:latin typeface="Open Sans Light"/>
              </a:rPr>
              <a:t> </a:t>
            </a:r>
            <a:r>
              <a:rPr lang="en-US" sz="4775">
                <a:solidFill>
                  <a:srgbClr val="604329"/>
                </a:solidFill>
                <a:latin typeface="Open Sans Light"/>
              </a:rPr>
              <a:t>Проектът има за цел да представи работата на една метеорологична станция. Проектът определено ще претърпи промени и ще се развива в бъдеще.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294902" y="8748395"/>
            <a:ext cx="143642" cy="58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5"/>
              </a:lnSpc>
            </a:pPr>
            <a:r>
              <a:rPr lang="en-US" sz="3496">
                <a:solidFill>
                  <a:srgbClr val="000000"/>
                </a:solidFill>
                <a:latin typeface="Open Sans Extra Bold"/>
              </a:rPr>
              <a:t>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DAFi0_pfmlk</dc:identifier>
  <dcterms:modified xsi:type="dcterms:W3CDTF">2011-08-01T06:04:30Z</dcterms:modified>
  <cp:revision>1</cp:revision>
  <dc:title>Weather station</dc:title>
</cp:coreProperties>
</file>