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56" r:id="rId5"/>
    <p:sldId id="2147375589" r:id="rId6"/>
    <p:sldId id="4848" r:id="rId7"/>
    <p:sldId id="2147375597" r:id="rId8"/>
    <p:sldId id="2147375600" r:id="rId9"/>
    <p:sldId id="2147375601" r:id="rId10"/>
    <p:sldId id="2147375615" r:id="rId11"/>
    <p:sldId id="2147375602" r:id="rId12"/>
    <p:sldId id="2147375603" r:id="rId13"/>
    <p:sldId id="2147375622" r:id="rId14"/>
    <p:sldId id="2147375626" r:id="rId15"/>
    <p:sldId id="2147375616" r:id="rId16"/>
    <p:sldId id="2147375606" r:id="rId17"/>
    <p:sldId id="2147375607" r:id="rId18"/>
    <p:sldId id="2147375627" r:id="rId19"/>
    <p:sldId id="2147375628" r:id="rId20"/>
    <p:sldId id="2147375629" r:id="rId21"/>
    <p:sldId id="2147375610" r:id="rId22"/>
    <p:sldId id="2147375611" r:id="rId23"/>
    <p:sldId id="2147375612" r:id="rId24"/>
    <p:sldId id="2147375613" r:id="rId25"/>
    <p:sldId id="2147375614" r:id="rId26"/>
    <p:sldId id="1633" r:id="rId27"/>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649479-8C35-4DD3-A0DA-CD15AC97EF70}" v="6" dt="2024-09-01T14:00:11.3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5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9/7/2024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07/09/2024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Shell_Oil_Company" TargetMode="External"/><Relationship Id="rId3" Type="http://schemas.openxmlformats.org/officeDocument/2006/relationships/oleObject" Target="../embeddings/oleObject8.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Shell_Oil_Company" TargetMode="External"/><Relationship Id="rId3" Type="http://schemas.openxmlformats.org/officeDocument/2006/relationships/oleObject" Target="../embeddings/oleObject9.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Shell_Oil_Company" TargetMode="External"/><Relationship Id="rId3" Type="http://schemas.openxmlformats.org/officeDocument/2006/relationships/oleObject" Target="../embeddings/oleObject10.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hyperlink" Target="https://weeblytutorials.com/web-analytic-tools/" TargetMode="External"/><Relationship Id="rId3" Type="http://schemas.openxmlformats.org/officeDocument/2006/relationships/oleObject" Target="../embeddings/oleObject11.bin"/><Relationship Id="rId7" Type="http://schemas.openxmlformats.org/officeDocument/2006/relationships/image" Target="../media/image34.jp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8" Type="http://schemas.openxmlformats.org/officeDocument/2006/relationships/hyperlink" Target="https://weeblytutorials.com/web-analytic-tools/" TargetMode="External"/><Relationship Id="rId3" Type="http://schemas.openxmlformats.org/officeDocument/2006/relationships/oleObject" Target="../embeddings/oleObject12.bin"/><Relationship Id="rId7" Type="http://schemas.openxmlformats.org/officeDocument/2006/relationships/image" Target="../media/image34.jp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8" Type="http://schemas.openxmlformats.org/officeDocument/2006/relationships/hyperlink" Target="https://weeblytutorials.com/web-analytic-tools/" TargetMode="External"/><Relationship Id="rId3" Type="http://schemas.openxmlformats.org/officeDocument/2006/relationships/oleObject" Target="../embeddings/oleObject13.bin"/><Relationship Id="rId7" Type="http://schemas.openxmlformats.org/officeDocument/2006/relationships/image" Target="../media/image34.jp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8" Type="http://schemas.openxmlformats.org/officeDocument/2006/relationships/hyperlink" Target="https://weeblytutorials.com/web-analytic-tools/" TargetMode="External"/><Relationship Id="rId3" Type="http://schemas.openxmlformats.org/officeDocument/2006/relationships/oleObject" Target="../embeddings/oleObject14.bin"/><Relationship Id="rId7" Type="http://schemas.openxmlformats.org/officeDocument/2006/relationships/image" Target="../media/image34.jp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techcrunch.com/2019/06/10/vectra-lands-100m-series-e-investment-for-ai-driven-network-security/network-security-2/" TargetMode="Externa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hyperlink" Target="https://maken.wikiwijs.nl/164112/Word_Office_365_L_L_Deel_3" TargetMode="External"/><Relationship Id="rId3" Type="http://schemas.openxmlformats.org/officeDocument/2006/relationships/oleObject" Target="../embeddings/oleObject16.bin"/><Relationship Id="rId7" Type="http://schemas.openxmlformats.org/officeDocument/2006/relationships/image" Target="../media/image39.jp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technofaq.org/posts/2017/04/5-tips-for-developing-an-effective-software-quality-testing-and-assurance-culture/" TargetMode="External"/><Relationship Id="rId3" Type="http://schemas.openxmlformats.org/officeDocument/2006/relationships/oleObject" Target="../embeddings/oleObject3.bin"/><Relationship Id="rId7" Type="http://schemas.openxmlformats.org/officeDocument/2006/relationships/image" Target="../media/image25.jp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8" Type="http://schemas.openxmlformats.org/officeDocument/2006/relationships/hyperlink" Target="https://www.flickr.com/photos/wonderlane/46056536535/" TargetMode="External"/><Relationship Id="rId3" Type="http://schemas.openxmlformats.org/officeDocument/2006/relationships/oleObject" Target="../embeddings/oleObject4.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8" Type="http://schemas.openxmlformats.org/officeDocument/2006/relationships/hyperlink" Target="https://pixabay.com/en/road-sign-right-of-way-test-361513/" TargetMode="External"/><Relationship Id="rId3" Type="http://schemas.openxmlformats.org/officeDocument/2006/relationships/oleObject" Target="../embeddings/oleObject5.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8" Type="http://schemas.openxmlformats.org/officeDocument/2006/relationships/hyperlink" Target="https://tutorialshut.com/test-plan-in-software-testing/" TargetMode="External"/><Relationship Id="rId3" Type="http://schemas.openxmlformats.org/officeDocument/2006/relationships/oleObject" Target="../embeddings/oleObject6.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Shell_Oil_Company" TargetMode="External"/><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4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Atishay Jain</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07-Sept-2024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lIns="91440" tIns="45720" rIns="91440" bIns="45720"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b="1" dirty="0"/>
          </a:p>
          <a:p>
            <a:pPr marL="0" indent="0">
              <a:buNone/>
            </a:pPr>
            <a:r>
              <a:rPr lang="en-US" sz="2000" b="1" dirty="0"/>
              <a:t>How I feel Shell implements this learning</a:t>
            </a:r>
          </a:p>
          <a:p>
            <a:pPr marL="0" indent="0">
              <a:buNone/>
            </a:pPr>
            <a:endParaRPr lang="en-US" sz="2000" dirty="0"/>
          </a:p>
          <a:p>
            <a:pPr marL="0" indent="0">
              <a:buNone/>
            </a:pPr>
            <a:r>
              <a:rPr lang="en-US" sz="2000" dirty="0"/>
              <a:t>Shell implements the Software Testing Life Cycle (STLC) by incorporating testing at every phase, from the requirements phase to the deployment phase. This structured approach ensures thorough software validation at each stage, allowing early detection and resolution of defects. </a:t>
            </a:r>
            <a:endParaRPr lang="en-US" sz="2000" dirty="0">
              <a:cs typeface="Arial"/>
            </a:endParaRP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
        <p:nvSpPr>
          <p:cNvPr id="6" name="Content Placeholder 3">
            <a:extLst>
              <a:ext uri="{FF2B5EF4-FFF2-40B4-BE49-F238E27FC236}">
                <a16:creationId xmlns:a16="http://schemas.microsoft.com/office/drawing/2014/main" id="{2B8EE481-BD11-B6E9-567C-AB4C8A891A0D}"/>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cs typeface="Arial"/>
            </a:endParaRPr>
          </a:p>
        </p:txBody>
      </p:sp>
      <p:pic>
        <p:nvPicPr>
          <p:cNvPr id="2" name="Picture 1">
            <a:extLst>
              <a:ext uri="{FF2B5EF4-FFF2-40B4-BE49-F238E27FC236}">
                <a16:creationId xmlns:a16="http://schemas.microsoft.com/office/drawing/2014/main" id="{FB33D712-123C-DD5D-8115-F97B9CCAAAB9}"/>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714364" y="2306320"/>
            <a:ext cx="3146676" cy="2915920"/>
          </a:xfrm>
          <a:prstGeom prst="rect">
            <a:avLst/>
          </a:prstGeom>
        </p:spPr>
      </p:pic>
    </p:spTree>
    <p:extLst>
      <p:ext uri="{BB962C8B-B14F-4D97-AF65-F5344CB8AC3E}">
        <p14:creationId xmlns:p14="http://schemas.microsoft.com/office/powerpoint/2010/main" val="250584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lIns="91440" tIns="45720" rIns="91440" bIns="45720"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How I feel Shell implements this learning</a:t>
            </a:r>
          </a:p>
          <a:p>
            <a:pPr marL="0" indent="0">
              <a:buNone/>
            </a:pPr>
            <a:endParaRPr lang="en-US" sz="2000" dirty="0"/>
          </a:p>
          <a:p>
            <a:pPr marL="0" indent="0">
              <a:buNone/>
            </a:pPr>
            <a:r>
              <a:rPr lang="en-US" sz="2000" dirty="0"/>
              <a:t>Shell implements the Test Strategy by developing a clear plan that defines how testing objectives will be met efficiently within time and resource constraints. This involves analyzing requirements, identifying testing scope, and determining the tools, techniques, and resources needed. A well-defined test strategy establishes a structured framework for testing, ensuring that testing efforts are focused, prioritized, and aligned with business goals.</a:t>
            </a:r>
          </a:p>
          <a:p>
            <a:pPr marL="0" indent="0">
              <a:buNone/>
            </a:pPr>
            <a:endParaRPr lang="en-US" sz="2000" dirty="0"/>
          </a:p>
          <a:p>
            <a:pPr marL="0" indent="0">
              <a:buNone/>
            </a:pPr>
            <a:endParaRPr lang="en-US" sz="2000" dirty="0">
              <a:cs typeface="Arial"/>
            </a:endParaRP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
        <p:nvSpPr>
          <p:cNvPr id="6" name="Content Placeholder 3">
            <a:extLst>
              <a:ext uri="{FF2B5EF4-FFF2-40B4-BE49-F238E27FC236}">
                <a16:creationId xmlns:a16="http://schemas.microsoft.com/office/drawing/2014/main" id="{1CF12F9C-2858-76CB-6E83-E571F7F89CE2}"/>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cs typeface="Arial"/>
            </a:endParaRPr>
          </a:p>
        </p:txBody>
      </p:sp>
      <p:pic>
        <p:nvPicPr>
          <p:cNvPr id="2" name="Picture 1">
            <a:extLst>
              <a:ext uri="{FF2B5EF4-FFF2-40B4-BE49-F238E27FC236}">
                <a16:creationId xmlns:a16="http://schemas.microsoft.com/office/drawing/2014/main" id="{8F0CE8B3-D667-E20B-C47E-27B08B72A0F8}"/>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714364" y="2306320"/>
            <a:ext cx="3146676" cy="2915920"/>
          </a:xfrm>
          <a:prstGeom prst="rect">
            <a:avLst/>
          </a:prstGeom>
        </p:spPr>
      </p:pic>
    </p:spTree>
    <p:extLst>
      <p:ext uri="{BB962C8B-B14F-4D97-AF65-F5344CB8AC3E}">
        <p14:creationId xmlns:p14="http://schemas.microsoft.com/office/powerpoint/2010/main" val="3874448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How I feel Shell implements this learning:</a:t>
            </a:r>
            <a:endParaRPr lang="en-US" sz="2000" dirty="0"/>
          </a:p>
          <a:p>
            <a:pPr marL="0" indent="0">
              <a:buNone/>
            </a:pPr>
            <a:r>
              <a:rPr lang="en-US" sz="2000" dirty="0"/>
              <a:t>Shell can implement a Test Plan by creating a detailed document that outlines the objectives, scope, testing approach, schedule, and roles and responsibilities for the testing process. This document serves as a blueprint, guiding the testing efforts and ensuring alignment with project standards. It includes test effort estimation, and resource allocation, and clearly defines who is responsible for each task, providing a structured and efficient testing process that meets project timelines and quality goals.</a:t>
            </a:r>
          </a:p>
          <a:p>
            <a:pPr marL="0" indent="0">
              <a:buNone/>
            </a:pPr>
            <a:endParaRPr lang="en-US" sz="2000" dirty="0"/>
          </a:p>
          <a:p>
            <a:pPr marL="0" indent="0">
              <a:buNone/>
            </a:pPr>
            <a:endParaRPr lang="en-US" sz="2000" dirty="0">
              <a:cs typeface="Arial"/>
            </a:endParaRP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
        <p:nvSpPr>
          <p:cNvPr id="6" name="Content Placeholder 3">
            <a:extLst>
              <a:ext uri="{FF2B5EF4-FFF2-40B4-BE49-F238E27FC236}">
                <a16:creationId xmlns:a16="http://schemas.microsoft.com/office/drawing/2014/main" id="{0442387D-EA05-C4A7-888D-AAEE72E48DCA}"/>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cs typeface="Arial"/>
            </a:endParaRPr>
          </a:p>
        </p:txBody>
      </p:sp>
      <p:pic>
        <p:nvPicPr>
          <p:cNvPr id="2" name="Picture 1">
            <a:extLst>
              <a:ext uri="{FF2B5EF4-FFF2-40B4-BE49-F238E27FC236}">
                <a16:creationId xmlns:a16="http://schemas.microsoft.com/office/drawing/2014/main" id="{1E48FD22-B829-8C56-2650-01A8CD5F214D}"/>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714364" y="2306320"/>
            <a:ext cx="3146676" cy="2915920"/>
          </a:xfrm>
          <a:prstGeom prst="rect">
            <a:avLst/>
          </a:prstGeom>
        </p:spPr>
      </p:pic>
    </p:spTree>
    <p:extLst>
      <p:ext uri="{BB962C8B-B14F-4D97-AF65-F5344CB8AC3E}">
        <p14:creationId xmlns:p14="http://schemas.microsoft.com/office/powerpoint/2010/main" val="1779808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000" b="1" dirty="0">
                <a:ea typeface="+mn-lt"/>
                <a:cs typeface="+mn-lt"/>
              </a:rPr>
              <a:t>Challenges faced while implementing</a:t>
            </a:r>
            <a:r>
              <a:rPr lang="en-US" sz="2000" b="1" dirty="0"/>
              <a:t>:</a:t>
            </a:r>
          </a:p>
          <a:p>
            <a:pPr marL="457200" lvl="1" indent="0">
              <a:buNone/>
            </a:pPr>
            <a:endParaRPr lang="en-US" sz="2000" dirty="0">
              <a:cs typeface="Arial"/>
            </a:endParaRPr>
          </a:p>
          <a:p>
            <a:pPr marL="0" indent="0">
              <a:buNone/>
            </a:pPr>
            <a:r>
              <a:rPr lang="en-US" sz="2000" dirty="0"/>
              <a:t>Incomplete Requirements: Unclear or missing specifications make comprehensive testing difficult.</a:t>
            </a:r>
          </a:p>
          <a:p>
            <a:pPr marL="0" indent="0">
              <a:buNone/>
            </a:pPr>
            <a:r>
              <a:rPr lang="en-US" sz="2000" dirty="0"/>
              <a:t>Time Constraints: Tight deadlines limit thorough testing, increasing the risk of missed defects.</a:t>
            </a:r>
          </a:p>
          <a:p>
            <a:pPr marL="0" indent="0">
              <a:buNone/>
            </a:pPr>
            <a:r>
              <a:rPr lang="en-US" sz="2000" dirty="0"/>
              <a:t>Environment/Tool Issues: Challenges in setting up testing environments and selecting appropriate tools.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person walking on a blue arrow over a word&#10;&#10;Description automatically generated">
            <a:extLst>
              <a:ext uri="{FF2B5EF4-FFF2-40B4-BE49-F238E27FC236}">
                <a16:creationId xmlns:a16="http://schemas.microsoft.com/office/drawing/2014/main" id="{A021F3E7-9961-2AA4-EAD4-321C28DF690F}"/>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465558" y="2438400"/>
            <a:ext cx="3714252" cy="2845117"/>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15</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000" b="1" dirty="0"/>
              <a:t>Challenges faced while implementing:</a:t>
            </a:r>
          </a:p>
          <a:p>
            <a:pPr marL="457200" lvl="1" indent="0">
              <a:buNone/>
            </a:pPr>
            <a:endParaRPr lang="en-US" sz="2000" dirty="0"/>
          </a:p>
          <a:p>
            <a:pPr marL="0" indent="0">
              <a:buNone/>
            </a:pPr>
            <a:r>
              <a:rPr lang="en-US" sz="2000" dirty="0"/>
              <a:t>Challenges in implementing the Software Testing Life Cycle (STLC):</a:t>
            </a:r>
          </a:p>
          <a:p>
            <a:pPr marL="0" indent="0">
              <a:buNone/>
            </a:pPr>
            <a:r>
              <a:rPr lang="en-US" sz="2000" dirty="0"/>
              <a:t>1. Changing Requirements: Incomplete or evolving requirements make it hard to plan and execute tests effectively.</a:t>
            </a:r>
          </a:p>
          <a:p>
            <a:pPr marL="0" indent="0">
              <a:buNone/>
            </a:pPr>
            <a:r>
              <a:rPr lang="en-US" sz="2000" dirty="0"/>
              <a:t>2. Resource Constraints: Limited time and resources can restrict thorough testing.</a:t>
            </a:r>
          </a:p>
          <a:p>
            <a:pPr marL="0" indent="0">
              <a:buNone/>
            </a:pPr>
            <a:r>
              <a:rPr lang="en-US" sz="2000" dirty="0"/>
              <a:t>3. Team Integration: Poor collaboration between testing and development teams can cause miscommunication and delays.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person walking on a blue arrow over a word&#10;&#10;Description automatically generated">
            <a:extLst>
              <a:ext uri="{FF2B5EF4-FFF2-40B4-BE49-F238E27FC236}">
                <a16:creationId xmlns:a16="http://schemas.microsoft.com/office/drawing/2014/main" id="{DEFB3256-24C6-DA75-B2DF-09EC1DCC197D}"/>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465558" y="2438400"/>
            <a:ext cx="3714252" cy="2845117"/>
          </a:xfrm>
          <a:prstGeom prst="rect">
            <a:avLst/>
          </a:prstGeom>
        </p:spPr>
      </p:pic>
    </p:spTree>
    <p:extLst>
      <p:ext uri="{BB962C8B-B14F-4D97-AF65-F5344CB8AC3E}">
        <p14:creationId xmlns:p14="http://schemas.microsoft.com/office/powerpoint/2010/main" val="270398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000" b="1" dirty="0"/>
              <a:t>Challenges faced while implementing:</a:t>
            </a:r>
            <a:endParaRPr lang="en-US" sz="2000" dirty="0"/>
          </a:p>
          <a:p>
            <a:pPr marL="0" indent="0">
              <a:buNone/>
            </a:pPr>
            <a:r>
              <a:rPr lang="en-US" sz="2000" dirty="0"/>
              <a:t>- Resource Allocation: Balancing limited resources effectively while meeting testing objectives can be challenging, requiring careful planning and prioritization.</a:t>
            </a:r>
          </a:p>
          <a:p>
            <a:pPr marL="0" indent="0">
              <a:buNone/>
            </a:pPr>
            <a:r>
              <a:rPr lang="en-US" sz="2000" dirty="0"/>
              <a:t>- Time Constraints: Ensuring thorough testing within a limited timeframe can be difficult, potentially leading to missed defects or incomplete coverage.</a:t>
            </a:r>
          </a:p>
          <a:p>
            <a:pPr marL="0" indent="0">
              <a:buNone/>
            </a:pPr>
            <a:r>
              <a:rPr lang="en-US" sz="2000" dirty="0"/>
              <a:t>- Requirement Analysis: Accurately analyzing and translating requirements into a test strategy can be complex, impacting the effectiveness of the testing framework.</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person walking on a blue arrow over a word&#10;&#10;Description automatically generated">
            <a:extLst>
              <a:ext uri="{FF2B5EF4-FFF2-40B4-BE49-F238E27FC236}">
                <a16:creationId xmlns:a16="http://schemas.microsoft.com/office/drawing/2014/main" id="{A5E8DFB6-C0B6-D8B6-9B58-9C7DF27B0907}"/>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465558" y="2438400"/>
            <a:ext cx="3714252" cy="2845117"/>
          </a:xfrm>
          <a:prstGeom prst="rect">
            <a:avLst/>
          </a:prstGeom>
        </p:spPr>
      </p:pic>
    </p:spTree>
    <p:extLst>
      <p:ext uri="{BB962C8B-B14F-4D97-AF65-F5344CB8AC3E}">
        <p14:creationId xmlns:p14="http://schemas.microsoft.com/office/powerpoint/2010/main" val="644646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17</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000" b="1" dirty="0"/>
              <a:t>Challenges faced while implementing:</a:t>
            </a:r>
          </a:p>
          <a:p>
            <a:pPr marL="457200" lvl="1" indent="0">
              <a:buNone/>
            </a:pPr>
            <a:endParaRPr lang="en-US" sz="2000" dirty="0"/>
          </a:p>
          <a:p>
            <a:pPr marL="0" indent="0">
              <a:buNone/>
            </a:pPr>
            <a:r>
              <a:rPr lang="en-US" sz="2000" dirty="0"/>
              <a:t>- Scope Definition: Clearly defining the scope and objectives can be challenging, leading to potential misalignment with project goals.</a:t>
            </a:r>
          </a:p>
          <a:p>
            <a:pPr marL="0" indent="0">
              <a:buNone/>
            </a:pPr>
            <a:r>
              <a:rPr lang="en-US" sz="2000" dirty="0"/>
              <a:t>- Resource Allocation: Estimating test effort and assigning appropriate roles may be difficult, affecting the plan's effectiveness.</a:t>
            </a:r>
          </a:p>
          <a:p>
            <a:pPr marL="0" indent="0">
              <a:buNone/>
            </a:pPr>
            <a:r>
              <a:rPr lang="en-US" sz="2000" dirty="0"/>
              <a:t>- Standard Compliance: Ensuring that the test plan meets all standard requirements can be complex and time-consuming.</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person walking on a blue arrow over a word&#10;&#10;Description automatically generated">
            <a:extLst>
              <a:ext uri="{FF2B5EF4-FFF2-40B4-BE49-F238E27FC236}">
                <a16:creationId xmlns:a16="http://schemas.microsoft.com/office/drawing/2014/main" id="{B5F34E25-4BB6-A9E2-C7FA-B10ECDB09AEE}"/>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465558" y="2438400"/>
            <a:ext cx="3714252" cy="2845117"/>
          </a:xfrm>
          <a:prstGeom prst="rect">
            <a:avLst/>
          </a:prstGeom>
        </p:spPr>
      </p:pic>
    </p:spTree>
    <p:extLst>
      <p:ext uri="{BB962C8B-B14F-4D97-AF65-F5344CB8AC3E}">
        <p14:creationId xmlns:p14="http://schemas.microsoft.com/office/powerpoint/2010/main" val="2301280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cs typeface="Arial"/>
              </a:rPr>
              <a:t>Learning more about Azure DevOps and creating the Agile projects in it.</a:t>
            </a:r>
          </a:p>
          <a:p>
            <a:r>
              <a:rPr lang="en-US" sz="2000" dirty="0">
                <a:effectLst>
                  <a:outerShdw blurRad="38100" dist="38100" dir="2700000" algn="tl">
                    <a:srgbClr val="000000">
                      <a:alpha val="43137"/>
                    </a:srgbClr>
                  </a:outerShdw>
                </a:effectLst>
                <a:cs typeface="Arial"/>
              </a:rPr>
              <a:t>Creating the Virtual Machine in Azure.</a:t>
            </a:r>
          </a:p>
          <a:p>
            <a:r>
              <a:rPr lang="en-US" sz="2000" dirty="0">
                <a:effectLst>
                  <a:outerShdw blurRad="38100" dist="38100" dir="2700000" algn="tl">
                    <a:srgbClr val="000000">
                      <a:alpha val="43137"/>
                    </a:srgbClr>
                  </a:outerShdw>
                </a:effectLst>
                <a:cs typeface="Arial"/>
              </a:rPr>
              <a:t>Setting up PostgreSQL and working on the SQL queries.</a:t>
            </a:r>
          </a:p>
          <a:p>
            <a:r>
              <a:rPr lang="en-US" sz="2000" dirty="0">
                <a:effectLst>
                  <a:outerShdw blurRad="38100" dist="38100" dir="2700000" algn="tl">
                    <a:srgbClr val="000000">
                      <a:alpha val="43137"/>
                    </a:srgbClr>
                  </a:outerShdw>
                </a:effectLst>
                <a:cs typeface="Arial"/>
              </a:rPr>
              <a:t>Networking with colleagues.</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effectLst>
                  <a:outerShdw blurRad="38100" dist="38100" dir="2700000" algn="tl">
                    <a:srgbClr val="000000">
                      <a:alpha val="43137"/>
                    </a:srgbClr>
                  </a:outerShdw>
                </a:effectLst>
              </a:rPr>
              <a:t>1 Week</a:t>
            </a:r>
            <a:endParaRPr lang="en-US" dirty="0"/>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effectLst>
                  <a:outerShdw blurRad="38100" dist="38100" dir="2700000" algn="tl">
                    <a:srgbClr val="000000">
                      <a:alpha val="43137"/>
                    </a:srgbClr>
                  </a:outerShdw>
                </a:effectLst>
              </a:rPr>
              <a:t>Ongoing</a:t>
            </a:r>
            <a:endParaRPr lang="en-US" dirty="0"/>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I am a cyber security enthusiast , Loyal , Teamwork .</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7" name="Picture 6" descr="A hand holding a padlock">
            <a:extLst>
              <a:ext uri="{FF2B5EF4-FFF2-40B4-BE49-F238E27FC236}">
                <a16:creationId xmlns:a16="http://schemas.microsoft.com/office/drawing/2014/main" id="{16F2E17D-08F5-CD02-4659-F7307E6623B8}"/>
              </a:ext>
            </a:extLst>
          </p:cNvPr>
          <p:cNvPicPr>
            <a:picLocks noChangeAspect="1"/>
          </p:cNvPicPr>
          <p:nvPr/>
        </p:nvPicPr>
        <p:blipFill>
          <a:blip r:embed="rId5" cstate="screen">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577314" y="2203965"/>
            <a:ext cx="4997678" cy="3331785"/>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21</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t>My learning was fun this week because of the following reasons:</a:t>
            </a:r>
          </a:p>
          <a:p>
            <a:pPr marL="0" indent="0">
              <a:buNone/>
            </a:pPr>
            <a:endParaRPr lang="en-US" sz="2000" dirty="0">
              <a:cs typeface="Arial"/>
            </a:endParaRPr>
          </a:p>
          <a:p>
            <a:r>
              <a:rPr lang="en-US" sz="2000" dirty="0">
                <a:cs typeface="Arial"/>
              </a:rPr>
              <a:t> In-class presentations</a:t>
            </a:r>
          </a:p>
          <a:p>
            <a:r>
              <a:rPr lang="en-US" sz="2000" dirty="0">
                <a:cs typeface="Arial"/>
              </a:rPr>
              <a:t>Assessments and Quiz</a:t>
            </a:r>
          </a:p>
          <a:p>
            <a:r>
              <a:rPr lang="en-US" sz="2000" dirty="0">
                <a:cs typeface="Arial"/>
              </a:rPr>
              <a:t>Playing Games</a:t>
            </a:r>
          </a:p>
          <a:p>
            <a:r>
              <a:rPr lang="en-US" sz="2000" dirty="0">
                <a:cs typeface="Arial"/>
              </a:rPr>
              <a:t>Networking with colleagues </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cs typeface="Arial"/>
            </a:endParaRPr>
          </a:p>
        </p:txBody>
      </p:sp>
      <p:pic>
        <p:nvPicPr>
          <p:cNvPr id="8" name="Picture 7">
            <a:extLst>
              <a:ext uri="{FF2B5EF4-FFF2-40B4-BE49-F238E27FC236}">
                <a16:creationId xmlns:a16="http://schemas.microsoft.com/office/drawing/2014/main" id="{E0512BD9-66D1-BAAE-BC64-E1A844DE55C9}"/>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171153" y="2110265"/>
            <a:ext cx="3810000" cy="3810000"/>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22</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pPr>
            <a:r>
              <a:rPr lang="en-US" sz="1800" dirty="0"/>
              <a:t>Software Testing: Integrate testing early and continuously throughout development to identify defects, reduce risks, and support defect-free software creation.</a:t>
            </a:r>
          </a:p>
          <a:p>
            <a:pPr marL="457200" indent="-457200">
              <a:lnSpc>
                <a:spcPct val="100000"/>
              </a:lnSpc>
            </a:pPr>
            <a:r>
              <a:rPr lang="en-US" sz="1800" dirty="0"/>
              <a:t>Software Testing Life Cycle (STLC): Follow a structured approach from the requirements phase to deployment, ensuring thorough validation at each stage.</a:t>
            </a:r>
          </a:p>
          <a:p>
            <a:pPr marL="457200" indent="-457200">
              <a:lnSpc>
                <a:spcPct val="100000"/>
              </a:lnSpc>
            </a:pPr>
            <a:r>
              <a:rPr lang="en-US" sz="1800" dirty="0"/>
              <a:t>Test Strategy: Develop a clear and efficient plan to meet testing objectives by analyzing requirements, optimizing resource use, and establishing a framework.</a:t>
            </a:r>
          </a:p>
          <a:p>
            <a:pPr marL="457200" indent="-457200">
              <a:lnSpc>
                <a:spcPct val="100000"/>
              </a:lnSpc>
            </a:pPr>
            <a:r>
              <a:rPr lang="en-US" sz="1800" dirty="0"/>
              <a:t>Test Plan: Create a comprehensive document detailing objectives, scope, approach, schedule, and roles to guide testing efforts, estimate resources, and ensure adherence to standards.</a:t>
            </a:r>
          </a:p>
        </p:txBody>
      </p:sp>
    </p:spTree>
    <p:extLst>
      <p:ext uri="{BB962C8B-B14F-4D97-AF65-F5344CB8AC3E}">
        <p14:creationId xmlns:p14="http://schemas.microsoft.com/office/powerpoint/2010/main" val="3865850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0495"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Key learning </a:t>
            </a:r>
          </a:p>
          <a:p>
            <a:pPr marL="0" indent="0">
              <a:buNone/>
            </a:pPr>
            <a:endParaRPr lang="en-US" sz="2000" dirty="0"/>
          </a:p>
          <a:p>
            <a:pPr marL="0" indent="0">
              <a:buNone/>
            </a:pPr>
            <a:r>
              <a:rPr lang="en-US" sz="2000" dirty="0"/>
              <a:t> Software Testing is an activity that helps in identifying bug/defects in a software system under development to detect the variations from specifications and to reduce the risk inherited.</a:t>
            </a:r>
          </a:p>
          <a:p>
            <a:pPr marL="0" indent="0">
              <a:buNone/>
            </a:pPr>
            <a:r>
              <a:rPr lang="en-US" sz="2000" dirty="0"/>
              <a:t>It supports the developers to build defect free software by identifying defects.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close-up of words&#10;&#10;Description automatically generated">
            <a:extLst>
              <a:ext uri="{FF2B5EF4-FFF2-40B4-BE49-F238E27FC236}">
                <a16:creationId xmlns:a16="http://schemas.microsoft.com/office/drawing/2014/main" id="{E09F3E0D-DF49-EB04-91F2-A41212CE3623}"/>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824092" y="2529840"/>
            <a:ext cx="4771007" cy="2603500"/>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r>
              <a:rPr lang="en-US" sz="2000" dirty="0"/>
              <a:t>Key learning</a:t>
            </a:r>
          </a:p>
          <a:p>
            <a:pPr marL="0" indent="0">
              <a:buNone/>
            </a:pPr>
            <a:r>
              <a:rPr lang="en-US" sz="2000" dirty="0"/>
              <a:t>Software testing life cycle</a:t>
            </a:r>
          </a:p>
          <a:p>
            <a:pPr>
              <a:buFontTx/>
              <a:buChar char="-"/>
            </a:pPr>
            <a:r>
              <a:rPr lang="en-US" sz="2000" dirty="0"/>
              <a:t>It defines the stages or phases in testing of software.</a:t>
            </a:r>
          </a:p>
          <a:p>
            <a:pPr>
              <a:buFontTx/>
              <a:buChar char="-"/>
            </a:pPr>
            <a:r>
              <a:rPr lang="en-US" sz="2000" dirty="0"/>
              <a:t>In general the software testing starts from the requirement phase and ends with deployment phase.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Colorful letters with different colors&#10;&#10;Description automatically generated with medium confidence">
            <a:extLst>
              <a:ext uri="{FF2B5EF4-FFF2-40B4-BE49-F238E27FC236}">
                <a16:creationId xmlns:a16="http://schemas.microsoft.com/office/drawing/2014/main" id="{F7BC7574-AF13-7A21-0B17-54A10B6D8857}"/>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514250" y="2604741"/>
            <a:ext cx="5026697" cy="2832426"/>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0495"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Key learning</a:t>
            </a:r>
          </a:p>
          <a:p>
            <a:pPr marL="0" indent="0">
              <a:buNone/>
            </a:pPr>
            <a:r>
              <a:rPr lang="en-US" sz="2000" dirty="0"/>
              <a:t> Test Strategy</a:t>
            </a:r>
          </a:p>
          <a:p>
            <a:pPr>
              <a:buFontTx/>
              <a:buChar char="-"/>
            </a:pPr>
            <a:r>
              <a:rPr lang="en-US" sz="2000" dirty="0"/>
              <a:t>A concise statement of how to meet the objectives of testing effectively in limited time by optimal use of resources.</a:t>
            </a:r>
          </a:p>
          <a:p>
            <a:pPr>
              <a:buFontTx/>
              <a:buChar char="-"/>
            </a:pPr>
            <a:r>
              <a:rPr lang="en-US" sz="2000" dirty="0"/>
              <a:t>Establish the framework for testing the system.</a:t>
            </a:r>
          </a:p>
          <a:p>
            <a:pPr>
              <a:buFontTx/>
              <a:buChar char="-"/>
            </a:pPr>
            <a:r>
              <a:rPr lang="en-US" sz="2000" dirty="0"/>
              <a:t>Requirements are analyzed.</a:t>
            </a:r>
          </a:p>
          <a:p>
            <a:pPr>
              <a:buFontTx/>
              <a:buChar char="-"/>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pile of red and white triangle signs&#10;&#10;Description automatically generated">
            <a:extLst>
              <a:ext uri="{FF2B5EF4-FFF2-40B4-BE49-F238E27FC236}">
                <a16:creationId xmlns:a16="http://schemas.microsoft.com/office/drawing/2014/main" id="{501E1E61-7715-03E6-CE37-BAA9222E1684}"/>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713952" y="2230809"/>
            <a:ext cx="4724400" cy="3336608"/>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0495"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Key learning</a:t>
            </a:r>
          </a:p>
          <a:p>
            <a:pPr marL="0" indent="0">
              <a:buNone/>
            </a:pPr>
            <a:r>
              <a:rPr lang="en-US" sz="2000" dirty="0"/>
              <a:t> Test Plan</a:t>
            </a:r>
          </a:p>
          <a:p>
            <a:pPr>
              <a:buFontTx/>
              <a:buChar char="-"/>
            </a:pPr>
            <a:r>
              <a:rPr lang="en-US" sz="2000" dirty="0"/>
              <a:t>A document that contains the objectives, scope of testing, approach to be followed, schedule, roles and responsibility.</a:t>
            </a:r>
          </a:p>
          <a:p>
            <a:pPr>
              <a:buFontTx/>
              <a:buChar char="-"/>
            </a:pPr>
            <a:r>
              <a:rPr lang="en-US" sz="2000" dirty="0"/>
              <a:t>Creates the test plan deliverable according to the standard.</a:t>
            </a:r>
          </a:p>
          <a:p>
            <a:pPr>
              <a:buFontTx/>
              <a:buChar char="-"/>
            </a:pPr>
            <a:r>
              <a:rPr lang="en-US" sz="2000" dirty="0"/>
              <a:t>Test effort estimation.</a:t>
            </a:r>
          </a:p>
          <a:p>
            <a:pPr>
              <a:buFontTx/>
              <a:buChar char="-"/>
            </a:pPr>
            <a:r>
              <a:rPr lang="en-US" sz="2000" dirty="0"/>
              <a:t>Determine roles and responsibilities.</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ADA28027-9E86-F9DF-0BBA-469C1E8E12D1}"/>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229188" y="2132115"/>
            <a:ext cx="3865876" cy="3533002"/>
          </a:xfrm>
          <a:prstGeom prst="rect">
            <a:avLst/>
          </a:prstGeom>
        </p:spPr>
      </p:pic>
    </p:spTree>
    <p:extLst>
      <p:ext uri="{BB962C8B-B14F-4D97-AF65-F5344CB8AC3E}">
        <p14:creationId xmlns:p14="http://schemas.microsoft.com/office/powerpoint/2010/main" val="173341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b="1" dirty="0"/>
              <a:t>How I feel Shell implements this learning</a:t>
            </a:r>
          </a:p>
          <a:p>
            <a:pPr marL="0" indent="0">
              <a:buNone/>
            </a:pPr>
            <a:endParaRPr lang="en-US" sz="2000" b="1" dirty="0"/>
          </a:p>
          <a:p>
            <a:pPr marL="0" indent="0">
              <a:buNone/>
            </a:pPr>
            <a:r>
              <a:rPr lang="en-US" sz="2000" dirty="0"/>
              <a:t>Shell implements effective software testing by integrating testing early in development, using automated tools, and maintaining defect-tracking systems. This approach helps identify and fix defects quickly, reduces risks, and supports building defect-free software. </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29E843F8-105C-9183-1ED0-04B07296168F}"/>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714364" y="2306320"/>
            <a:ext cx="3146676" cy="2915920"/>
          </a:xfrm>
          <a:prstGeom prst="rect">
            <a:avLst/>
          </a:prstGeom>
        </p:spPr>
      </p:pic>
    </p:spTree>
    <p:extLst>
      <p:ext uri="{BB962C8B-B14F-4D97-AF65-F5344CB8AC3E}">
        <p14:creationId xmlns:p14="http://schemas.microsoft.com/office/powerpoint/2010/main" val="39715123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19967</TotalTime>
  <Words>1009</Words>
  <Application>Microsoft Office PowerPoint</Application>
  <PresentationFormat>Widescreen</PresentationFormat>
  <Paragraphs>118</Paragraphs>
  <Slides>23</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7"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Learning 4 | My takeaways</vt:lpstr>
      <vt:lpstr>PowerPoint Presentation</vt:lpstr>
      <vt:lpstr>Learning 1 | Relevance for Shell</vt:lpstr>
      <vt:lpstr>Learning 2 | Relevance for Shell</vt:lpstr>
      <vt:lpstr>Learning 3 | Relevance for Shell</vt:lpstr>
      <vt:lpstr>Learning 4 | Relevance for Shell</vt:lpstr>
      <vt:lpstr>PowerPoint Presentation</vt:lpstr>
      <vt:lpstr>Challenge faced while implementing Learning 1</vt:lpstr>
      <vt:lpstr>Challenge faced while implementing Learning 2</vt:lpstr>
      <vt:lpstr>Challenge faced while implementing Learning 3</vt:lpstr>
      <vt:lpstr>Challenge faced while implementing Learning 4</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Jain, Atishay D SBOBNG-PTIV/ZSO</cp:lastModifiedBy>
  <cp:revision>503</cp:revision>
  <dcterms:created xsi:type="dcterms:W3CDTF">2022-01-18T12:35:56Z</dcterms:created>
  <dcterms:modified xsi:type="dcterms:W3CDTF">2024-09-07T05:04:02Z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