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1" r:id="rId2"/>
    <p:sldId id="261" r:id="rId3"/>
    <p:sldId id="280" r:id="rId4"/>
    <p:sldId id="281" r:id="rId5"/>
    <p:sldId id="303" r:id="rId6"/>
    <p:sldId id="295" r:id="rId7"/>
    <p:sldId id="282" r:id="rId8"/>
    <p:sldId id="302" r:id="rId9"/>
    <p:sldId id="307" r:id="rId10"/>
    <p:sldId id="309" r:id="rId11"/>
    <p:sldId id="283" r:id="rId12"/>
    <p:sldId id="284" r:id="rId13"/>
    <p:sldId id="277" r:id="rId14"/>
    <p:sldId id="260"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92E60-9238-44A4-950B-DC09E39981A3}" type="datetimeFigureOut">
              <a:rPr lang="en-US" smtClean="0"/>
              <a:pPr/>
              <a:t>11-May-21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BFC7A-5955-44D4-9E30-3C7F2779FEB0}" type="slidenum">
              <a:rPr lang="en-US" smtClean="0"/>
              <a:pPr/>
              <a:t>‹#›</a:t>
            </a:fld>
            <a:endParaRPr lang="en-US"/>
          </a:p>
        </p:txBody>
      </p:sp>
    </p:spTree>
    <p:extLst>
      <p:ext uri="{BB962C8B-B14F-4D97-AF65-F5344CB8AC3E}">
        <p14:creationId xmlns:p14="http://schemas.microsoft.com/office/powerpoint/2010/main" val="387159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DBFC7A-5955-44D4-9E30-3C7F2779FEB0}" type="slidenum">
              <a:rPr lang="en-US" smtClean="0"/>
              <a:pPr/>
              <a:t>14</a:t>
            </a:fld>
            <a:endParaRPr lang="en-US"/>
          </a:p>
        </p:txBody>
      </p:sp>
    </p:spTree>
    <p:extLst>
      <p:ext uri="{BB962C8B-B14F-4D97-AF65-F5344CB8AC3E}">
        <p14:creationId xmlns:p14="http://schemas.microsoft.com/office/powerpoint/2010/main" val="427531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B98046-1BAA-4EA8-A766-1CC1CDC45187}"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268837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98046-1BAA-4EA8-A766-1CC1CDC45187}"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358716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98046-1BAA-4EA8-A766-1CC1CDC45187}"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4430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98046-1BAA-4EA8-A766-1CC1CDC45187}"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B38FB-5E09-45DD-88C7-351600258995}"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6240" y="0"/>
            <a:ext cx="1455760" cy="1310185"/>
          </a:xfrm>
          <a:prstGeom prst="rect">
            <a:avLst/>
          </a:prstGeom>
        </p:spPr>
      </p:pic>
    </p:spTree>
    <p:extLst>
      <p:ext uri="{BB962C8B-B14F-4D97-AF65-F5344CB8AC3E}">
        <p14:creationId xmlns:p14="http://schemas.microsoft.com/office/powerpoint/2010/main" val="251958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98046-1BAA-4EA8-A766-1CC1CDC45187}"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319852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B98046-1BAA-4EA8-A766-1CC1CDC45187}" type="datetimeFigureOut">
              <a:rPr lang="en-US" smtClean="0"/>
              <a:pPr/>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267999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B98046-1BAA-4EA8-A766-1CC1CDC45187}" type="datetimeFigureOut">
              <a:rPr lang="en-US" smtClean="0"/>
              <a:pPr/>
              <a:t>11-May-21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215799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B98046-1BAA-4EA8-A766-1CC1CDC45187}" type="datetimeFigureOut">
              <a:rPr lang="en-US" smtClean="0"/>
              <a:pPr/>
              <a:t>11-May-21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420401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98046-1BAA-4EA8-A766-1CC1CDC45187}" type="datetimeFigureOut">
              <a:rPr lang="en-US" smtClean="0"/>
              <a:pPr/>
              <a:t>11-May-21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184993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98046-1BAA-4EA8-A766-1CC1CDC45187}" type="datetimeFigureOut">
              <a:rPr lang="en-US" smtClean="0"/>
              <a:pPr/>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353733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98046-1BAA-4EA8-A766-1CC1CDC45187}" type="datetimeFigureOut">
              <a:rPr lang="en-US" smtClean="0"/>
              <a:pPr/>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B38FB-5E09-45DD-88C7-351600258995}" type="slidenum">
              <a:rPr lang="en-US" smtClean="0"/>
              <a:pPr/>
              <a:t>‹#›</a:t>
            </a:fld>
            <a:endParaRPr lang="en-US"/>
          </a:p>
        </p:txBody>
      </p:sp>
    </p:spTree>
    <p:extLst>
      <p:ext uri="{BB962C8B-B14F-4D97-AF65-F5344CB8AC3E}">
        <p14:creationId xmlns:p14="http://schemas.microsoft.com/office/powerpoint/2010/main" val="173626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98046-1BAA-4EA8-A766-1CC1CDC45187}" type="datetimeFigureOut">
              <a:rPr lang="en-US" smtClean="0"/>
              <a:pPr/>
              <a:t>11-May-21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B38FB-5E09-45DD-88C7-351600258995}" type="slidenum">
              <a:rPr lang="en-US" smtClean="0"/>
              <a:pPr/>
              <a:t>‹#›</a:t>
            </a:fld>
            <a:endParaRPr lang="en-US"/>
          </a:p>
        </p:txBody>
      </p:sp>
    </p:spTree>
    <p:extLst>
      <p:ext uri="{BB962C8B-B14F-4D97-AF65-F5344CB8AC3E}">
        <p14:creationId xmlns:p14="http://schemas.microsoft.com/office/powerpoint/2010/main" val="282345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7C9A-D71C-47D9-BFE0-2C84DDAC1316}"/>
              </a:ext>
            </a:extLst>
          </p:cNvPr>
          <p:cNvSpPr>
            <a:spLocks noGrp="1"/>
          </p:cNvSpPr>
          <p:nvPr>
            <p:ph type="title"/>
          </p:nvPr>
        </p:nvSpPr>
        <p:spPr>
          <a:xfrm>
            <a:off x="707571" y="147410"/>
            <a:ext cx="10515600" cy="3644447"/>
          </a:xfrm>
        </p:spPr>
        <p:txBody>
          <a:bodyPr>
            <a:normAutofit/>
          </a:bodyPr>
          <a:lstStyle/>
          <a:p>
            <a:r>
              <a:rPr lang="en-US" sz="2000" b="1" dirty="0">
                <a:solidFill>
                  <a:schemeClr val="bg1"/>
                </a:solidFill>
                <a:latin typeface="+mn-lt"/>
              </a:rPr>
              <a:t>                                                               </a:t>
            </a:r>
            <a:r>
              <a:rPr lang="en-US" sz="2200" b="1" dirty="0">
                <a:solidFill>
                  <a:schemeClr val="bg1"/>
                </a:solidFill>
                <a:latin typeface="+mn-lt"/>
              </a:rPr>
              <a:t>North South University</a:t>
            </a:r>
            <a:br>
              <a:rPr lang="en-US" sz="2200" b="1" dirty="0">
                <a:solidFill>
                  <a:schemeClr val="bg1"/>
                </a:solidFill>
                <a:latin typeface="+mn-lt"/>
              </a:rPr>
            </a:br>
            <a:r>
              <a:rPr lang="en-US" sz="2200" b="1" dirty="0">
                <a:solidFill>
                  <a:schemeClr val="bg1"/>
                </a:solidFill>
                <a:latin typeface="+mn-lt"/>
              </a:rPr>
              <a:t>                                 Department of Electrical and Computer Engineering</a:t>
            </a:r>
            <a:br>
              <a:rPr lang="en-US" sz="2200" b="1" dirty="0">
                <a:solidFill>
                  <a:schemeClr val="bg1"/>
                </a:solidFill>
                <a:latin typeface="+mn-lt"/>
              </a:rPr>
            </a:br>
            <a:br>
              <a:rPr lang="en-US" sz="2200" dirty="0">
                <a:solidFill>
                  <a:schemeClr val="bg1"/>
                </a:solidFill>
                <a:latin typeface="+mn-lt"/>
              </a:rPr>
            </a:br>
            <a:r>
              <a:rPr lang="en-US" sz="2200" dirty="0">
                <a:solidFill>
                  <a:schemeClr val="bg1"/>
                </a:solidFill>
                <a:latin typeface="+mn-lt"/>
              </a:rPr>
              <a:t>                                                           </a:t>
            </a:r>
            <a:r>
              <a:rPr lang="en-US" sz="2200" b="1" dirty="0">
                <a:solidFill>
                  <a:schemeClr val="bg1"/>
                </a:solidFill>
                <a:effectLst/>
                <a:latin typeface="+mn-lt"/>
                <a:ea typeface="Times New Roman" panose="02020603050405020304" pitchFamily="18" charset="0"/>
              </a:rPr>
              <a:t>CSE/EEE/ETE-499B</a:t>
            </a:r>
            <a:br>
              <a:rPr lang="en-US" sz="2200" b="1" dirty="0">
                <a:solidFill>
                  <a:schemeClr val="bg1"/>
                </a:solidFill>
                <a:effectLst/>
                <a:latin typeface="+mn-lt"/>
                <a:ea typeface="Times New Roman" panose="02020603050405020304" pitchFamily="18" charset="0"/>
              </a:rPr>
            </a:br>
            <a:r>
              <a:rPr lang="en-US" sz="2200" b="1" dirty="0">
                <a:solidFill>
                  <a:schemeClr val="bg1"/>
                </a:solidFill>
                <a:effectLst/>
                <a:latin typeface="+mn-lt"/>
                <a:ea typeface="Times New Roman" panose="02020603050405020304" pitchFamily="18" charset="0"/>
              </a:rPr>
              <a:t>                                                           Senior Design Project</a:t>
            </a:r>
            <a:br>
              <a:rPr lang="en-US" sz="2200" b="1" dirty="0">
                <a:solidFill>
                  <a:schemeClr val="bg1"/>
                </a:solidFill>
                <a:effectLst/>
                <a:latin typeface="+mn-lt"/>
                <a:ea typeface="Times New Roman" panose="02020603050405020304" pitchFamily="18" charset="0"/>
              </a:rPr>
            </a:br>
            <a:r>
              <a:rPr lang="en-US" sz="2200" b="1" dirty="0">
                <a:solidFill>
                  <a:schemeClr val="bg1"/>
                </a:solidFill>
                <a:effectLst/>
                <a:latin typeface="+mn-lt"/>
                <a:ea typeface="Times New Roman" panose="02020603050405020304" pitchFamily="18" charset="0"/>
              </a:rPr>
              <a:t>                                                                Spring – 2021</a:t>
            </a:r>
            <a:br>
              <a:rPr lang="en-US" sz="2200" b="1" dirty="0">
                <a:solidFill>
                  <a:schemeClr val="bg1"/>
                </a:solidFill>
                <a:effectLst/>
                <a:latin typeface="+mn-lt"/>
                <a:ea typeface="Times New Roman" panose="02020603050405020304" pitchFamily="18" charset="0"/>
              </a:rPr>
            </a:br>
            <a:br>
              <a:rPr lang="en-US" sz="2000" b="1" dirty="0">
                <a:solidFill>
                  <a:schemeClr val="bg1"/>
                </a:solidFill>
                <a:effectLst/>
                <a:latin typeface="+mn-lt"/>
                <a:ea typeface="Times New Roman" panose="02020603050405020304" pitchFamily="18" charset="0"/>
              </a:rPr>
            </a:br>
            <a:r>
              <a:rPr lang="en-US" sz="2000" b="1" dirty="0">
                <a:solidFill>
                  <a:schemeClr val="bg1"/>
                </a:solidFill>
                <a:effectLst/>
                <a:latin typeface="+mn-lt"/>
                <a:ea typeface="Times New Roman" panose="02020603050405020304" pitchFamily="18" charset="0"/>
              </a:rPr>
              <a:t>                                                                       </a:t>
            </a:r>
            <a:r>
              <a:rPr lang="en-US" sz="2200" b="1" dirty="0">
                <a:solidFill>
                  <a:schemeClr val="bg1"/>
                </a:solidFill>
                <a:effectLst/>
                <a:latin typeface="Carlito"/>
                <a:ea typeface="Times New Roman" panose="02020603050405020304" pitchFamily="18" charset="0"/>
              </a:rPr>
              <a:t>Advisor</a:t>
            </a:r>
            <a:br>
              <a:rPr lang="en-US" sz="2200" b="1" dirty="0">
                <a:solidFill>
                  <a:schemeClr val="bg1"/>
                </a:solidFill>
                <a:effectLst/>
                <a:latin typeface="Carlito"/>
                <a:ea typeface="Times New Roman" panose="02020603050405020304" pitchFamily="18" charset="0"/>
              </a:rPr>
            </a:br>
            <a:r>
              <a:rPr lang="en-US" sz="2200" b="1" dirty="0">
                <a:solidFill>
                  <a:schemeClr val="bg1"/>
                </a:solidFill>
                <a:effectLst/>
                <a:latin typeface="Carlito"/>
                <a:ea typeface="Times New Roman" panose="02020603050405020304" pitchFamily="18" charset="0"/>
              </a:rPr>
              <a:t>                                                </a:t>
            </a:r>
            <a:r>
              <a:rPr lang="en-US" sz="2700" b="1" dirty="0">
                <a:solidFill>
                  <a:schemeClr val="bg1"/>
                </a:solidFill>
                <a:effectLst/>
                <a:latin typeface="Carlito"/>
                <a:ea typeface="Times New Roman" panose="02020603050405020304" pitchFamily="18" charset="0"/>
              </a:rPr>
              <a:t>DR. ATIQUR RAHMAN</a:t>
            </a:r>
            <a:br>
              <a:rPr lang="en-US" sz="2200" b="1" dirty="0">
                <a:solidFill>
                  <a:schemeClr val="bg1"/>
                </a:solidFill>
                <a:effectLst/>
                <a:latin typeface="Times New Roman" panose="02020603050405020304" pitchFamily="18" charset="0"/>
                <a:ea typeface="Times New Roman" panose="02020603050405020304" pitchFamily="18" charset="0"/>
              </a:rPr>
            </a:br>
            <a:r>
              <a:rPr lang="en-US" sz="2200" b="1"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latin typeface="+mn-lt"/>
                <a:ea typeface="Times New Roman" panose="02020603050405020304" pitchFamily="18" charset="0"/>
              </a:rPr>
              <a:t>Associate Professor</a:t>
            </a:r>
            <a:br>
              <a:rPr lang="en-US" sz="1800" b="1" dirty="0">
                <a:solidFill>
                  <a:schemeClr val="bg1"/>
                </a:solidFill>
                <a:latin typeface="+mn-lt"/>
                <a:ea typeface="Times New Roman" panose="02020603050405020304" pitchFamily="18" charset="0"/>
              </a:rPr>
            </a:br>
            <a:r>
              <a:rPr lang="en-US" sz="1800" b="1" dirty="0">
                <a:solidFill>
                  <a:schemeClr val="bg1"/>
                </a:solidFill>
                <a:latin typeface="+mn-lt"/>
                <a:ea typeface="Times New Roman" panose="02020603050405020304" pitchFamily="18" charset="0"/>
              </a:rPr>
              <a:t>                                          Department of Electrical and Computer Engineering</a:t>
            </a:r>
            <a:endParaRPr lang="en-US" sz="1800" dirty="0">
              <a:solidFill>
                <a:schemeClr val="bg1"/>
              </a:solidFill>
              <a:latin typeface="+mn-lt"/>
            </a:endParaRPr>
          </a:p>
        </p:txBody>
      </p:sp>
      <p:graphicFrame>
        <p:nvGraphicFramePr>
          <p:cNvPr id="4" name="Table 3">
            <a:extLst>
              <a:ext uri="{FF2B5EF4-FFF2-40B4-BE49-F238E27FC236}">
                <a16:creationId xmlns:a16="http://schemas.microsoft.com/office/drawing/2014/main" id="{99A39E80-3724-4CAC-A4F8-48D9A71A50E7}"/>
              </a:ext>
            </a:extLst>
          </p:cNvPr>
          <p:cNvGraphicFramePr>
            <a:graphicFrameLocks noGrp="1"/>
          </p:cNvGraphicFramePr>
          <p:nvPr>
            <p:extLst>
              <p:ext uri="{D42A27DB-BD31-4B8C-83A1-F6EECF244321}">
                <p14:modId xmlns:p14="http://schemas.microsoft.com/office/powerpoint/2010/main" val="2262750265"/>
              </p:ext>
            </p:extLst>
          </p:nvPr>
        </p:nvGraphicFramePr>
        <p:xfrm>
          <a:off x="1709057" y="4176939"/>
          <a:ext cx="8290048" cy="2155758"/>
        </p:xfrm>
        <a:graphic>
          <a:graphicData uri="http://schemas.openxmlformats.org/drawingml/2006/table">
            <a:tbl>
              <a:tblPr firstRow="1" bandRow="1">
                <a:tableStyleId>{5C22544A-7EE6-4342-B048-85BDC9FD1C3A}</a:tableStyleId>
              </a:tblPr>
              <a:tblGrid>
                <a:gridCol w="4145024">
                  <a:extLst>
                    <a:ext uri="{9D8B030D-6E8A-4147-A177-3AD203B41FA5}">
                      <a16:colId xmlns:a16="http://schemas.microsoft.com/office/drawing/2014/main" val="2303596021"/>
                    </a:ext>
                  </a:extLst>
                </a:gridCol>
                <a:gridCol w="4145024">
                  <a:extLst>
                    <a:ext uri="{9D8B030D-6E8A-4147-A177-3AD203B41FA5}">
                      <a16:colId xmlns:a16="http://schemas.microsoft.com/office/drawing/2014/main" val="3350881740"/>
                    </a:ext>
                  </a:extLst>
                </a:gridCol>
              </a:tblGrid>
              <a:tr h="496906">
                <a:tc>
                  <a:txBody>
                    <a:bodyPr/>
                    <a:lstStyle/>
                    <a:p>
                      <a:r>
                        <a:rPr lang="en-US" sz="2000" dirty="0"/>
                        <a:t>                             Name </a:t>
                      </a:r>
                    </a:p>
                  </a:txBody>
                  <a:tcPr/>
                </a:tc>
                <a:tc>
                  <a:txBody>
                    <a:bodyPr/>
                    <a:lstStyle/>
                    <a:p>
                      <a:r>
                        <a:rPr lang="en-US" sz="2000" dirty="0"/>
                        <a:t>                              ID</a:t>
                      </a:r>
                    </a:p>
                  </a:txBody>
                  <a:tcPr/>
                </a:tc>
                <a:extLst>
                  <a:ext uri="{0D108BD9-81ED-4DB2-BD59-A6C34878D82A}">
                    <a16:rowId xmlns:a16="http://schemas.microsoft.com/office/drawing/2014/main" val="1160348139"/>
                  </a:ext>
                </a:extLst>
              </a:tr>
              <a:tr h="665040">
                <a:tc>
                  <a:txBody>
                    <a:bodyPr/>
                    <a:lstStyle/>
                    <a:p>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Muhtasim</a:t>
                      </a:r>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Rafid</a:t>
                      </a:r>
                      <a:r>
                        <a:rPr lang="en-US" sz="2000" kern="1200" dirty="0">
                          <a:solidFill>
                            <a:schemeClr val="dk1"/>
                          </a:solidFill>
                          <a:effectLst/>
                          <a:latin typeface="+mn-lt"/>
                          <a:ea typeface="+mn-ea"/>
                          <a:cs typeface="+mn-cs"/>
                        </a:rPr>
                        <a:t> Ahmed</a:t>
                      </a:r>
                      <a:endParaRPr lang="en-US" sz="2000" dirty="0"/>
                    </a:p>
                  </a:txBody>
                  <a:tcPr/>
                </a:tc>
                <a:tc>
                  <a:txBody>
                    <a:bodyPr/>
                    <a:lstStyle/>
                    <a:p>
                      <a:pPr marL="0" marR="0" algn="l">
                        <a:spcBef>
                          <a:spcPts val="55"/>
                        </a:spcBef>
                        <a:spcAft>
                          <a:spcPts val="0"/>
                        </a:spcAft>
                      </a:pPr>
                      <a:r>
                        <a:rPr lang="en-US" sz="2000" dirty="0">
                          <a:effectLst/>
                          <a:latin typeface="Times New Roman" panose="02020603050405020304" pitchFamily="18" charset="0"/>
                          <a:ea typeface="Carlito"/>
                          <a:cs typeface="Carlito"/>
                        </a:rPr>
                        <a:t>                    1530194043</a:t>
                      </a:r>
                      <a:endParaRPr lang="en-US" sz="2000" dirty="0">
                        <a:effectLst/>
                        <a:latin typeface="Carlito"/>
                        <a:ea typeface="Carlito"/>
                        <a:cs typeface="Carlito"/>
                      </a:endParaRPr>
                    </a:p>
                    <a:p>
                      <a:pPr marL="57150" marR="280670" algn="ctr">
                        <a:spcBef>
                          <a:spcPts val="0"/>
                        </a:spcBef>
                        <a:spcAft>
                          <a:spcPts val="0"/>
                        </a:spcAft>
                      </a:pPr>
                      <a:r>
                        <a:rPr lang="en-US" sz="2000" dirty="0">
                          <a:effectLst/>
                          <a:latin typeface="Times New Roman" panose="02020603050405020304" pitchFamily="18" charset="0"/>
                          <a:ea typeface="Carlito"/>
                          <a:cs typeface="Carlito"/>
                        </a:rPr>
                        <a:t>  </a:t>
                      </a:r>
                      <a:endParaRPr lang="en-US" sz="2000" dirty="0">
                        <a:effectLst/>
                        <a:latin typeface="Carlito"/>
                        <a:ea typeface="Carlito"/>
                        <a:cs typeface="Carlito"/>
                      </a:endParaRPr>
                    </a:p>
                  </a:txBody>
                  <a:tcPr marL="0" marR="0" marT="0" marB="0"/>
                </a:tc>
                <a:extLst>
                  <a:ext uri="{0D108BD9-81ED-4DB2-BD59-A6C34878D82A}">
                    <a16:rowId xmlns:a16="http://schemas.microsoft.com/office/drawing/2014/main" val="3792312820"/>
                  </a:ext>
                </a:extLst>
              </a:tr>
              <a:tr h="496906">
                <a:tc>
                  <a:txBody>
                    <a:bodyPr/>
                    <a:lstStyle/>
                    <a:p>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Atik</a:t>
                      </a:r>
                      <a:r>
                        <a:rPr lang="en-US" sz="2000" kern="1200" dirty="0">
                          <a:solidFill>
                            <a:schemeClr val="dk1"/>
                          </a:solidFill>
                          <a:effectLst/>
                          <a:latin typeface="+mn-lt"/>
                          <a:ea typeface="+mn-ea"/>
                          <a:cs typeface="+mn-cs"/>
                        </a:rPr>
                        <a:t> Mahmud</a:t>
                      </a:r>
                      <a:endParaRPr lang="en-US" sz="2000" dirty="0"/>
                    </a:p>
                  </a:txBody>
                  <a:tcPr/>
                </a:tc>
                <a:tc>
                  <a:txBody>
                    <a:bodyPr/>
                    <a:lstStyle/>
                    <a:p>
                      <a:r>
                        <a:rPr lang="en-US" sz="1800" kern="1200" dirty="0">
                          <a:solidFill>
                            <a:schemeClr val="dk1"/>
                          </a:solidFill>
                          <a:effectLst/>
                          <a:latin typeface="+mn-lt"/>
                          <a:ea typeface="+mn-ea"/>
                          <a:cs typeface="+mn-cs"/>
                        </a:rPr>
                        <a:t>                       1711633042</a:t>
                      </a:r>
                      <a:endParaRPr lang="en-US" dirty="0"/>
                    </a:p>
                  </a:txBody>
                  <a:tcPr/>
                </a:tc>
                <a:extLst>
                  <a:ext uri="{0D108BD9-81ED-4DB2-BD59-A6C34878D82A}">
                    <a16:rowId xmlns:a16="http://schemas.microsoft.com/office/drawing/2014/main" val="855989191"/>
                  </a:ext>
                </a:extLst>
              </a:tr>
              <a:tr h="496906">
                <a:tc>
                  <a:txBody>
                    <a:bodyPr/>
                    <a:lstStyle/>
                    <a:p>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Fareeza</a:t>
                      </a:r>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Sharara</a:t>
                      </a:r>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karim</a:t>
                      </a:r>
                      <a:endParaRPr lang="en-US" sz="2000" dirty="0"/>
                    </a:p>
                  </a:txBody>
                  <a:tcPr/>
                </a:tc>
                <a:tc>
                  <a:txBody>
                    <a:bodyPr/>
                    <a:lstStyle/>
                    <a:p>
                      <a:r>
                        <a:rPr lang="en-US" sz="1800" kern="1200" dirty="0">
                          <a:solidFill>
                            <a:schemeClr val="dk1"/>
                          </a:solidFill>
                          <a:effectLst/>
                          <a:latin typeface="+mn-lt"/>
                          <a:ea typeface="+mn-ea"/>
                          <a:cs typeface="+mn-cs"/>
                        </a:rPr>
                        <a:t>                        1631847645</a:t>
                      </a:r>
                      <a:endParaRPr lang="en-US" dirty="0"/>
                    </a:p>
                  </a:txBody>
                  <a:tcPr/>
                </a:tc>
                <a:extLst>
                  <a:ext uri="{0D108BD9-81ED-4DB2-BD59-A6C34878D82A}">
                    <a16:rowId xmlns:a16="http://schemas.microsoft.com/office/drawing/2014/main" val="4276900952"/>
                  </a:ext>
                </a:extLst>
              </a:tr>
            </a:tbl>
          </a:graphicData>
        </a:graphic>
      </p:graphicFrame>
    </p:spTree>
    <p:extLst>
      <p:ext uri="{BB962C8B-B14F-4D97-AF65-F5344CB8AC3E}">
        <p14:creationId xmlns:p14="http://schemas.microsoft.com/office/powerpoint/2010/main" val="395324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7" y="407328"/>
            <a:ext cx="10515600" cy="1325563"/>
          </a:xfrm>
        </p:spPr>
        <p:txBody>
          <a:bodyPr>
            <a:normAutofit/>
          </a:bodyPr>
          <a:lstStyle/>
          <a:p>
            <a:pPr algn="ctr"/>
            <a:r>
              <a:rPr lang="en-US" sz="3200" b="1" dirty="0">
                <a:solidFill>
                  <a:srgbClr val="FFC000"/>
                </a:solidFill>
              </a:rPr>
              <a:t>Output</a:t>
            </a:r>
          </a:p>
        </p:txBody>
      </p:sp>
      <p:graphicFrame>
        <p:nvGraphicFramePr>
          <p:cNvPr id="4" name="Table 3"/>
          <p:cNvGraphicFramePr>
            <a:graphicFrameLocks noGrp="1"/>
          </p:cNvGraphicFramePr>
          <p:nvPr>
            <p:extLst>
              <p:ext uri="{D42A27DB-BD31-4B8C-83A1-F6EECF244321}">
                <p14:modId xmlns:p14="http://schemas.microsoft.com/office/powerpoint/2010/main" val="4061995241"/>
              </p:ext>
            </p:extLst>
          </p:nvPr>
        </p:nvGraphicFramePr>
        <p:xfrm>
          <a:off x="1627414" y="2586607"/>
          <a:ext cx="8937172" cy="2538503"/>
        </p:xfrm>
        <a:graphic>
          <a:graphicData uri="http://schemas.openxmlformats.org/drawingml/2006/table">
            <a:tbl>
              <a:tblPr firstRow="1" firstCol="1" bandRow="1">
                <a:tableStyleId>{5C22544A-7EE6-4342-B048-85BDC9FD1C3A}</a:tableStyleId>
              </a:tblPr>
              <a:tblGrid>
                <a:gridCol w="1062174">
                  <a:extLst>
                    <a:ext uri="{9D8B030D-6E8A-4147-A177-3AD203B41FA5}">
                      <a16:colId xmlns:a16="http://schemas.microsoft.com/office/drawing/2014/main" val="20000"/>
                    </a:ext>
                  </a:extLst>
                </a:gridCol>
                <a:gridCol w="836001">
                  <a:extLst>
                    <a:ext uri="{9D8B030D-6E8A-4147-A177-3AD203B41FA5}">
                      <a16:colId xmlns:a16="http://schemas.microsoft.com/office/drawing/2014/main" val="20001"/>
                    </a:ext>
                  </a:extLst>
                </a:gridCol>
                <a:gridCol w="849404">
                  <a:extLst>
                    <a:ext uri="{9D8B030D-6E8A-4147-A177-3AD203B41FA5}">
                      <a16:colId xmlns:a16="http://schemas.microsoft.com/office/drawing/2014/main" val="20002"/>
                    </a:ext>
                  </a:extLst>
                </a:gridCol>
                <a:gridCol w="793280">
                  <a:extLst>
                    <a:ext uri="{9D8B030D-6E8A-4147-A177-3AD203B41FA5}">
                      <a16:colId xmlns:a16="http://schemas.microsoft.com/office/drawing/2014/main" val="20003"/>
                    </a:ext>
                  </a:extLst>
                </a:gridCol>
                <a:gridCol w="933172">
                  <a:extLst>
                    <a:ext uri="{9D8B030D-6E8A-4147-A177-3AD203B41FA5}">
                      <a16:colId xmlns:a16="http://schemas.microsoft.com/office/drawing/2014/main" val="20004"/>
                    </a:ext>
                  </a:extLst>
                </a:gridCol>
                <a:gridCol w="835164">
                  <a:extLst>
                    <a:ext uri="{9D8B030D-6E8A-4147-A177-3AD203B41FA5}">
                      <a16:colId xmlns:a16="http://schemas.microsoft.com/office/drawing/2014/main" val="20005"/>
                    </a:ext>
                  </a:extLst>
                </a:gridCol>
                <a:gridCol w="3627977">
                  <a:extLst>
                    <a:ext uri="{9D8B030D-6E8A-4147-A177-3AD203B41FA5}">
                      <a16:colId xmlns:a16="http://schemas.microsoft.com/office/drawing/2014/main" val="20006"/>
                    </a:ext>
                  </a:extLst>
                </a:gridCol>
              </a:tblGrid>
              <a:tr h="511495">
                <a:tc>
                  <a:txBody>
                    <a:bodyPr/>
                    <a:lstStyle/>
                    <a:p>
                      <a:pPr marL="0" marR="0" algn="ctr">
                        <a:lnSpc>
                          <a:spcPct val="200000"/>
                        </a:lnSpc>
                        <a:spcBef>
                          <a:spcPts val="0"/>
                        </a:spcBef>
                        <a:spcAft>
                          <a:spcPts val="0"/>
                        </a:spcAft>
                      </a:pPr>
                      <a:r>
                        <a:rPr lang="ru-RU" sz="1400" dirty="0">
                          <a:effectLst/>
                        </a:rPr>
                        <a:t>SN</a:t>
                      </a:r>
                      <a:endParaRPr lang="en-US" sz="1200" dirty="0">
                        <a:effectLst/>
                      </a:endParaRPr>
                    </a:p>
                    <a:p>
                      <a:pPr marL="0" marR="0" algn="ctr">
                        <a:lnSpc>
                          <a:spcPct val="200000"/>
                        </a:lnSpc>
                        <a:spcBef>
                          <a:spcPts val="0"/>
                        </a:spcBef>
                        <a:spcAft>
                          <a:spcPts val="0"/>
                        </a:spcAft>
                      </a:pPr>
                      <a:r>
                        <a:rPr lang="en-US" sz="1400" u="none" strike="noStrike" dirty="0">
                          <a:effectLst/>
                        </a:rPr>
                        <a:t> </a:t>
                      </a:r>
                      <a:endParaRPr lang="en-US" sz="1100" dirty="0">
                        <a:effectLst/>
                        <a:latin typeface="Calibri"/>
                        <a:ea typeface="Calibri"/>
                        <a:cs typeface="Times New Roman"/>
                      </a:endParaRPr>
                    </a:p>
                  </a:txBody>
                  <a:tcPr marL="68580" marR="68580" marT="0" marB="0"/>
                </a:tc>
                <a:tc gridSpan="5">
                  <a:txBody>
                    <a:bodyPr/>
                    <a:lstStyle/>
                    <a:p>
                      <a:pPr marL="0" marR="0" algn="ctr">
                        <a:lnSpc>
                          <a:spcPct val="200000"/>
                        </a:lnSpc>
                        <a:spcBef>
                          <a:spcPts val="0"/>
                        </a:spcBef>
                        <a:spcAft>
                          <a:spcPts val="0"/>
                        </a:spcAft>
                      </a:pPr>
                      <a:r>
                        <a:rPr lang="ru-RU" sz="1400">
                          <a:effectLst/>
                        </a:rPr>
                        <a:t>8 bit Logic</a:t>
                      </a:r>
                      <a:endParaRPr lang="en-US" sz="1200">
                        <a:effectLst/>
                      </a:endParaRPr>
                    </a:p>
                    <a:p>
                      <a:pPr marL="0" marR="0" algn="ctr">
                        <a:lnSpc>
                          <a:spcPct val="200000"/>
                        </a:lnSpc>
                        <a:spcBef>
                          <a:spcPts val="0"/>
                        </a:spcBef>
                        <a:spcAft>
                          <a:spcPts val="0"/>
                        </a:spcAft>
                      </a:pPr>
                      <a:r>
                        <a:rPr lang="en-US" sz="1400" u="none" strike="noStrike">
                          <a:effectLst/>
                        </a:rPr>
                        <a:t> </a:t>
                      </a:r>
                      <a:endParaRPr lang="en-US" sz="11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200000"/>
                        </a:lnSpc>
                        <a:spcBef>
                          <a:spcPts val="0"/>
                        </a:spcBef>
                        <a:spcAft>
                          <a:spcPts val="0"/>
                        </a:spcAft>
                      </a:pPr>
                      <a:r>
                        <a:rPr lang="ru-RU" sz="1400" dirty="0">
                          <a:effectLst/>
                        </a:rPr>
                        <a:t>Out put</a:t>
                      </a:r>
                      <a:endParaRPr lang="en-US" sz="1200" dirty="0">
                        <a:effectLst/>
                      </a:endParaRPr>
                    </a:p>
                    <a:p>
                      <a:pPr marL="0" marR="0" algn="ctr">
                        <a:lnSpc>
                          <a:spcPct val="200000"/>
                        </a:lnSpc>
                        <a:spcBef>
                          <a:spcPts val="0"/>
                        </a:spcBef>
                        <a:spcAft>
                          <a:spcPts val="0"/>
                        </a:spcAft>
                      </a:pPr>
                      <a:r>
                        <a:rPr lang="en-US" sz="1400" u="none" strike="noStrike"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30255">
                <a:tc>
                  <a:txBody>
                    <a:bodyPr/>
                    <a:lstStyle/>
                    <a:p>
                      <a:pPr marL="0" marR="0" algn="ctr">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mn-ea"/>
                          <a:cs typeface="+mn-cs"/>
                        </a:rPr>
                        <a:t>Asslamu Alikum ,Sir</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35966">
                <a:tc>
                  <a:txBody>
                    <a:bodyPr/>
                    <a:lstStyle/>
                    <a:p>
                      <a:pPr marL="0" marR="0" algn="ctr">
                        <a:lnSpc>
                          <a:spcPct val="115000"/>
                        </a:lnSpc>
                        <a:spcBef>
                          <a:spcPts val="0"/>
                        </a:spcBef>
                        <a:spcAft>
                          <a:spcPts val="0"/>
                        </a:spcAft>
                      </a:pPr>
                      <a:r>
                        <a:rPr lang="en-US" sz="1400">
                          <a:effectLst/>
                        </a:rPr>
                        <a:t>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Calibri"/>
                          <a:cs typeface="Times New Roman"/>
                        </a:rPr>
                        <a:t>I Feel Bad, Need Help</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35966">
                <a:tc>
                  <a:txBody>
                    <a:bodyPr/>
                    <a:lstStyle/>
                    <a:p>
                      <a:pPr marL="0" marR="0" algn="ctr">
                        <a:lnSpc>
                          <a:spcPct val="115000"/>
                        </a:lnSpc>
                        <a:spcBef>
                          <a:spcPts val="0"/>
                        </a:spcBef>
                        <a:spcAft>
                          <a:spcPts val="0"/>
                        </a:spcAft>
                      </a:pPr>
                      <a:r>
                        <a:rPr lang="en-US" sz="1400">
                          <a:effectLst/>
                        </a:rPr>
                        <a:t>3</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Calibri"/>
                          <a:cs typeface="Times New Roman"/>
                        </a:rPr>
                        <a:t>Thank you ,Sir</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629">
                <a:tc>
                  <a:txBody>
                    <a:bodyPr/>
                    <a:lstStyle/>
                    <a:p>
                      <a:pPr marL="0" marR="0" algn="ctr">
                        <a:lnSpc>
                          <a:spcPct val="115000"/>
                        </a:lnSpc>
                        <a:spcBef>
                          <a:spcPts val="0"/>
                        </a:spcBef>
                        <a:spcAft>
                          <a:spcPts val="0"/>
                        </a:spcAft>
                      </a:pPr>
                      <a:r>
                        <a:rPr lang="en-US" sz="14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latin typeface="+mn-lt"/>
                          <a:ea typeface="Calibri"/>
                          <a:cs typeface="Times New Roman"/>
                        </a:rPr>
                        <a:t>I  Sense  problem  ahead</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960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524000" y="820737"/>
            <a:ext cx="9144000" cy="647700"/>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en-US" dirty="0"/>
              <a:t>Methodology used</a:t>
            </a:r>
          </a:p>
        </p:txBody>
      </p:sp>
      <p:sp>
        <p:nvSpPr>
          <p:cNvPr id="5" name="Content Placeholder 2"/>
          <p:cNvSpPr>
            <a:spLocks noGrp="1"/>
          </p:cNvSpPr>
          <p:nvPr/>
        </p:nvSpPr>
        <p:spPr bwMode="auto">
          <a:xfrm>
            <a:off x="2135944" y="2547938"/>
            <a:ext cx="5051425"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 typeface="Wingdings" pitchFamily="2" charset="2"/>
              <a:buChar char="v"/>
            </a:pPr>
            <a:r>
              <a:rPr lang="en-US" altLang="en-US" sz="2400" dirty="0">
                <a:solidFill>
                  <a:srgbClr val="FFFF00"/>
                </a:solidFill>
              </a:rPr>
              <a:t>Controller </a:t>
            </a:r>
            <a:r>
              <a:rPr lang="en-US" altLang="en-US" sz="2400" dirty="0" err="1">
                <a:solidFill>
                  <a:srgbClr val="FFFF00"/>
                </a:solidFill>
              </a:rPr>
              <a:t>Arduino</a:t>
            </a:r>
            <a:endParaRPr lang="en-US" altLang="en-US" sz="2400" dirty="0">
              <a:solidFill>
                <a:srgbClr val="FFFF00"/>
              </a:solidFill>
            </a:endParaRPr>
          </a:p>
          <a:p>
            <a:pPr>
              <a:buFont typeface="Wingdings" pitchFamily="2" charset="2"/>
              <a:buChar char="v"/>
            </a:pPr>
            <a:r>
              <a:rPr lang="en-US" altLang="en-US" sz="2400" dirty="0" err="1">
                <a:solidFill>
                  <a:srgbClr val="FFFF00"/>
                </a:solidFill>
              </a:rPr>
              <a:t>GitHub</a:t>
            </a:r>
            <a:r>
              <a:rPr lang="en-US" altLang="en-US" sz="2400" dirty="0">
                <a:solidFill>
                  <a:srgbClr val="FFFF00"/>
                </a:solidFill>
              </a:rPr>
              <a:t> methods</a:t>
            </a:r>
          </a:p>
          <a:p>
            <a:pPr>
              <a:buFont typeface="Wingdings" pitchFamily="2" charset="2"/>
              <a:buChar char="v"/>
            </a:pPr>
            <a:r>
              <a:rPr lang="en-US" altLang="en-US" sz="2400" dirty="0">
                <a:solidFill>
                  <a:srgbClr val="FFFF00"/>
                </a:solidFill>
              </a:rPr>
              <a:t>Flex sensor </a:t>
            </a:r>
          </a:p>
          <a:p>
            <a:pPr>
              <a:buFont typeface="Wingdings" pitchFamily="2" charset="2"/>
              <a:buChar char="v"/>
            </a:pPr>
            <a:r>
              <a:rPr lang="en-US" altLang="en-US" sz="2400" dirty="0">
                <a:solidFill>
                  <a:srgbClr val="FFFF00"/>
                </a:solidFill>
              </a:rPr>
              <a:t>Frequency converter </a:t>
            </a:r>
          </a:p>
        </p:txBody>
      </p:sp>
    </p:spTree>
    <p:extLst>
      <p:ext uri="{BB962C8B-B14F-4D97-AF65-F5344CB8AC3E}">
        <p14:creationId xmlns:p14="http://schemas.microsoft.com/office/powerpoint/2010/main" val="200271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3636168" y="804069"/>
            <a:ext cx="5494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3600" dirty="0">
                <a:solidFill>
                  <a:srgbClr val="FFFF00"/>
                </a:solidFill>
              </a:rPr>
              <a:t>Features and Applications</a:t>
            </a:r>
          </a:p>
        </p:txBody>
      </p:sp>
      <p:sp>
        <p:nvSpPr>
          <p:cNvPr id="5" name="TextBox 2"/>
          <p:cNvSpPr txBox="1">
            <a:spLocks noChangeArrowheads="1"/>
          </p:cNvSpPr>
          <p:nvPr/>
        </p:nvSpPr>
        <p:spPr bwMode="auto">
          <a:xfrm>
            <a:off x="2570162" y="2366962"/>
            <a:ext cx="19111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2400" b="1" dirty="0">
                <a:solidFill>
                  <a:srgbClr val="FFFF00"/>
                </a:solidFill>
              </a:rPr>
              <a:t>    Features:</a:t>
            </a:r>
          </a:p>
        </p:txBody>
      </p:sp>
      <p:sp>
        <p:nvSpPr>
          <p:cNvPr id="6" name="TextBox 26"/>
          <p:cNvSpPr txBox="1">
            <a:spLocks noChangeArrowheads="1"/>
          </p:cNvSpPr>
          <p:nvPr/>
        </p:nvSpPr>
        <p:spPr bwMode="auto">
          <a:xfrm>
            <a:off x="2570162" y="4367212"/>
            <a:ext cx="213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2400" b="1">
                <a:solidFill>
                  <a:srgbClr val="FFFF00"/>
                </a:solidFill>
              </a:rPr>
              <a:t>Applications:</a:t>
            </a:r>
          </a:p>
        </p:txBody>
      </p:sp>
      <p:sp>
        <p:nvSpPr>
          <p:cNvPr id="7" name="TextBox 6"/>
          <p:cNvSpPr txBox="1">
            <a:spLocks noChangeArrowheads="1"/>
          </p:cNvSpPr>
          <p:nvPr/>
        </p:nvSpPr>
        <p:spPr bwMode="auto">
          <a:xfrm>
            <a:off x="4792662" y="2828925"/>
            <a:ext cx="46260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buFont typeface="Wingdings" pitchFamily="2" charset="2"/>
              <a:buChar char="q"/>
            </a:pPr>
            <a:r>
              <a:rPr lang="en-US" altLang="en-US" sz="1800" dirty="0">
                <a:solidFill>
                  <a:srgbClr val="FFFF00"/>
                </a:solidFill>
              </a:rPr>
              <a:t> Low cost</a:t>
            </a:r>
          </a:p>
          <a:p>
            <a:pPr eaLnBrk="1" hangingPunct="1">
              <a:buFont typeface="Wingdings" pitchFamily="2" charset="2"/>
              <a:buChar char="q"/>
            </a:pPr>
            <a:r>
              <a:rPr lang="en-US" altLang="en-US" sz="1800" dirty="0">
                <a:solidFill>
                  <a:srgbClr val="FFFF00"/>
                </a:solidFill>
              </a:rPr>
              <a:t> Compact System</a:t>
            </a:r>
          </a:p>
          <a:p>
            <a:pPr eaLnBrk="1" hangingPunct="1">
              <a:buFont typeface="Wingdings" pitchFamily="2" charset="2"/>
              <a:buChar char="q"/>
            </a:pPr>
            <a:r>
              <a:rPr lang="en-US" altLang="en-US" sz="1800" dirty="0">
                <a:solidFill>
                  <a:srgbClr val="FFFF00"/>
                </a:solidFill>
              </a:rPr>
              <a:t> Flexible to users</a:t>
            </a:r>
          </a:p>
          <a:p>
            <a:pPr eaLnBrk="1" hangingPunct="1">
              <a:buFont typeface="Wingdings" pitchFamily="2" charset="2"/>
              <a:buChar char="q"/>
            </a:pPr>
            <a:r>
              <a:rPr lang="en-US" altLang="en-US" sz="1800" dirty="0">
                <a:solidFill>
                  <a:srgbClr val="FFFF00"/>
                </a:solidFill>
              </a:rPr>
              <a:t> It takes less power to operate the system</a:t>
            </a:r>
          </a:p>
        </p:txBody>
      </p:sp>
      <p:sp>
        <p:nvSpPr>
          <p:cNvPr id="8" name="TextBox 28"/>
          <p:cNvSpPr txBox="1">
            <a:spLocks noChangeArrowheads="1"/>
          </p:cNvSpPr>
          <p:nvPr/>
        </p:nvSpPr>
        <p:spPr bwMode="auto">
          <a:xfrm>
            <a:off x="4702174" y="5084762"/>
            <a:ext cx="4679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buFont typeface="Wingdings" pitchFamily="2" charset="2"/>
              <a:buChar char="q"/>
            </a:pPr>
            <a:r>
              <a:rPr lang="en-US" altLang="en-US" sz="1800" dirty="0">
                <a:solidFill>
                  <a:srgbClr val="FFFF00"/>
                </a:solidFill>
              </a:rPr>
              <a:t> Physically challenged persons.</a:t>
            </a:r>
          </a:p>
          <a:p>
            <a:pPr eaLnBrk="1" hangingPunct="1">
              <a:buFont typeface="Wingdings" pitchFamily="2" charset="2"/>
              <a:buChar char="q"/>
            </a:pPr>
            <a:r>
              <a:rPr lang="en-US" altLang="en-US" sz="1800" dirty="0">
                <a:solidFill>
                  <a:srgbClr val="FFFF00"/>
                </a:solidFill>
              </a:rPr>
              <a:t> Conveying information related operations</a:t>
            </a:r>
          </a:p>
        </p:txBody>
      </p:sp>
    </p:spTree>
    <p:extLst>
      <p:ext uri="{BB962C8B-B14F-4D97-AF65-F5344CB8AC3E}">
        <p14:creationId xmlns:p14="http://schemas.microsoft.com/office/powerpoint/2010/main" val="332761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26" y="230236"/>
            <a:ext cx="10515600" cy="774358"/>
          </a:xfrm>
        </p:spPr>
        <p:txBody>
          <a:bodyPr/>
          <a:lstStyle/>
          <a:p>
            <a:r>
              <a:rPr lang="en-US" dirty="0">
                <a:solidFill>
                  <a:schemeClr val="bg1"/>
                </a:solidFill>
              </a:rPr>
              <a:t>                      </a:t>
            </a:r>
            <a:r>
              <a:rPr lang="en-US" b="1" dirty="0">
                <a:solidFill>
                  <a:schemeClr val="bg1"/>
                </a:solidFill>
              </a:rPr>
              <a:t>Project Implementation</a:t>
            </a:r>
          </a:p>
        </p:txBody>
      </p:sp>
      <p:pic>
        <p:nvPicPr>
          <p:cNvPr id="7" name="Content Placeholder 6">
            <a:extLst>
              <a:ext uri="{FF2B5EF4-FFF2-40B4-BE49-F238E27FC236}">
                <a16:creationId xmlns:a16="http://schemas.microsoft.com/office/drawing/2014/main" id="{ED258787-AAFA-4A6B-BC31-705487873E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8425" y="1235746"/>
            <a:ext cx="3560298" cy="4611523"/>
          </a:xfrm>
        </p:spPr>
      </p:pic>
      <p:pic>
        <p:nvPicPr>
          <p:cNvPr id="9" name="Picture 8">
            <a:extLst>
              <a:ext uri="{FF2B5EF4-FFF2-40B4-BE49-F238E27FC236}">
                <a16:creationId xmlns:a16="http://schemas.microsoft.com/office/drawing/2014/main" id="{A55C4E93-4000-416A-A219-F476C55DFD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566" y="1253331"/>
            <a:ext cx="5523859" cy="4611524"/>
          </a:xfrm>
          <a:prstGeom prst="rect">
            <a:avLst/>
          </a:prstGeom>
        </p:spPr>
      </p:pic>
    </p:spTree>
    <p:extLst>
      <p:ext uri="{BB962C8B-B14F-4D97-AF65-F5344CB8AC3E}">
        <p14:creationId xmlns:p14="http://schemas.microsoft.com/office/powerpoint/2010/main" val="157005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335"/>
            <a:ext cx="10515600" cy="1021487"/>
          </a:xfrm>
        </p:spPr>
        <p:txBody>
          <a:bodyPr>
            <a:normAutofit/>
          </a:bodyPr>
          <a:lstStyle/>
          <a:p>
            <a:r>
              <a:rPr lang="en-US" sz="4800" dirty="0">
                <a:solidFill>
                  <a:schemeClr val="bg1"/>
                </a:solidFill>
              </a:rPr>
              <a:t>                          </a:t>
            </a:r>
            <a:r>
              <a:rPr lang="en-US" sz="4800" b="1" dirty="0">
                <a:solidFill>
                  <a:schemeClr val="bg1"/>
                </a:solidFill>
              </a:rPr>
              <a:t>Conclusion</a:t>
            </a:r>
          </a:p>
        </p:txBody>
      </p:sp>
      <p:sp>
        <p:nvSpPr>
          <p:cNvPr id="3" name="Content Placeholder 2"/>
          <p:cNvSpPr>
            <a:spLocks noGrp="1"/>
          </p:cNvSpPr>
          <p:nvPr>
            <p:ph idx="1"/>
          </p:nvPr>
        </p:nvSpPr>
        <p:spPr>
          <a:xfrm>
            <a:off x="838200" y="1253331"/>
            <a:ext cx="10515600" cy="4809844"/>
          </a:xfrm>
        </p:spPr>
        <p:txBody>
          <a:bodyPr>
            <a:normAutofit/>
          </a:bodyPr>
          <a:lstStyle/>
          <a:p>
            <a:pPr>
              <a:buFont typeface="Wingdings" panose="05000000000000000000" pitchFamily="2" charset="2"/>
              <a:buChar char="§"/>
            </a:pPr>
            <a:r>
              <a:rPr lang="en-US" sz="3200" dirty="0">
                <a:solidFill>
                  <a:srgbClr val="FFFF00"/>
                </a:solidFill>
                <a:latin typeface="Times New Roman" panose="02020603050405020304" pitchFamily="18" charset="0"/>
              </a:rPr>
              <a:t>The system is designed to facilitate a communication way of the deaf / mute people. Deaf people can easily communicate with normal people, easy to accomplish, easy to make change of sensor windows according to wearing hand, portable design use a 12V Lithium Ion battery and it produced an audio output.</a:t>
            </a:r>
          </a:p>
          <a:p>
            <a:pPr>
              <a:buFont typeface="Wingdings" panose="05000000000000000000" pitchFamily="2" charset="2"/>
              <a:buChar char="§"/>
            </a:pPr>
            <a:endParaRPr lang="en-US" sz="3200" dirty="0">
              <a:solidFill>
                <a:srgbClr val="FFFF00"/>
              </a:solidFill>
              <a:latin typeface="Times New Roman" panose="02020603050405020304" pitchFamily="18" charset="0"/>
            </a:endParaRPr>
          </a:p>
          <a:p>
            <a:pPr>
              <a:buFont typeface="Wingdings" panose="05000000000000000000" pitchFamily="2" charset="2"/>
              <a:buChar char="§"/>
            </a:pPr>
            <a:r>
              <a:rPr lang="en-US" sz="3200" dirty="0">
                <a:solidFill>
                  <a:srgbClr val="FFFF00"/>
                </a:solidFill>
                <a:latin typeface="Times New Roman" panose="02020603050405020304" pitchFamily="18" charset="0"/>
              </a:rPr>
              <a:t>In 499A, the device was not portable. In 499B, we tried to make the device portable so that movement can be easier and less complex.  </a:t>
            </a:r>
          </a:p>
        </p:txBody>
      </p:sp>
    </p:spTree>
    <p:extLst>
      <p:ext uri="{BB962C8B-B14F-4D97-AF65-F5344CB8AC3E}">
        <p14:creationId xmlns:p14="http://schemas.microsoft.com/office/powerpoint/2010/main" val="256948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28;p39"/>
          <p:cNvSpPr>
            <a:spLocks/>
          </p:cNvSpPr>
          <p:nvPr/>
        </p:nvSpPr>
        <p:spPr bwMode="auto">
          <a:xfrm>
            <a:off x="2756693" y="1773238"/>
            <a:ext cx="6129338" cy="5011737"/>
          </a:xfrm>
          <a:custGeom>
            <a:avLst/>
            <a:gdLst>
              <a:gd name="T0" fmla="*/ 2147483646 w 143434"/>
              <a:gd name="T1" fmla="*/ 2147483646 h 111665"/>
              <a:gd name="T2" fmla="*/ 2147483646 w 143434"/>
              <a:gd name="T3" fmla="*/ 2147483646 h 111665"/>
              <a:gd name="T4" fmla="*/ 2147483646 w 143434"/>
              <a:gd name="T5" fmla="*/ 2147483646 h 111665"/>
              <a:gd name="T6" fmla="*/ 2147483646 w 143434"/>
              <a:gd name="T7" fmla="*/ 2147483646 h 111665"/>
              <a:gd name="T8" fmla="*/ 2147483646 w 143434"/>
              <a:gd name="T9" fmla="*/ 2147483646 h 111665"/>
              <a:gd name="T10" fmla="*/ 2147483646 w 143434"/>
              <a:gd name="T11" fmla="*/ 2147483646 h 111665"/>
              <a:gd name="T12" fmla="*/ 2147483646 w 143434"/>
              <a:gd name="T13" fmla="*/ 2147483646 h 111665"/>
              <a:gd name="T14" fmla="*/ 2147483646 w 143434"/>
              <a:gd name="T15" fmla="*/ 2147483646 h 111665"/>
              <a:gd name="T16" fmla="*/ 2147483646 w 143434"/>
              <a:gd name="T17" fmla="*/ 2147483646 h 111665"/>
              <a:gd name="T18" fmla="*/ 2147483646 w 143434"/>
              <a:gd name="T19" fmla="*/ 2147483646 h 111665"/>
              <a:gd name="T20" fmla="*/ 2147483646 w 143434"/>
              <a:gd name="T21" fmla="*/ 2147483646 h 111665"/>
              <a:gd name="T22" fmla="*/ 2147483646 w 143434"/>
              <a:gd name="T23" fmla="*/ 2147483646 h 111665"/>
              <a:gd name="T24" fmla="*/ 2147483646 w 143434"/>
              <a:gd name="T25" fmla="*/ 2147483646 h 111665"/>
              <a:gd name="T26" fmla="*/ 2147483646 w 143434"/>
              <a:gd name="T27" fmla="*/ 2147483646 h 111665"/>
              <a:gd name="T28" fmla="*/ 2147483646 w 143434"/>
              <a:gd name="T29" fmla="*/ 2147483646 h 111665"/>
              <a:gd name="T30" fmla="*/ 2147483646 w 143434"/>
              <a:gd name="T31" fmla="*/ 2147483646 h 111665"/>
              <a:gd name="T32" fmla="*/ 2147483646 w 143434"/>
              <a:gd name="T33" fmla="*/ 2147483646 h 111665"/>
              <a:gd name="T34" fmla="*/ 2147483646 w 143434"/>
              <a:gd name="T35" fmla="*/ 2147483646 h 111665"/>
              <a:gd name="T36" fmla="*/ 2147483646 w 143434"/>
              <a:gd name="T37" fmla="*/ 2147483646 h 111665"/>
              <a:gd name="T38" fmla="*/ 2147483646 w 143434"/>
              <a:gd name="T39" fmla="*/ 2147483646 h 111665"/>
              <a:gd name="T40" fmla="*/ 2147483646 w 143434"/>
              <a:gd name="T41" fmla="*/ 2147483646 h 111665"/>
              <a:gd name="T42" fmla="*/ 2147483646 w 143434"/>
              <a:gd name="T43" fmla="*/ 2147483646 h 111665"/>
              <a:gd name="T44" fmla="*/ 2147483646 w 143434"/>
              <a:gd name="T45" fmla="*/ 2147483646 h 111665"/>
              <a:gd name="T46" fmla="*/ 2147483646 w 143434"/>
              <a:gd name="T47" fmla="*/ 2147483646 h 111665"/>
              <a:gd name="T48" fmla="*/ 2147483646 w 143434"/>
              <a:gd name="T49" fmla="*/ 2147483646 h 111665"/>
              <a:gd name="T50" fmla="*/ 2147483646 w 143434"/>
              <a:gd name="T51" fmla="*/ 2147483646 h 111665"/>
              <a:gd name="T52" fmla="*/ 2147483646 w 143434"/>
              <a:gd name="T53" fmla="*/ 2147483646 h 111665"/>
              <a:gd name="T54" fmla="*/ 2147483646 w 143434"/>
              <a:gd name="T55" fmla="*/ 2147483646 h 111665"/>
              <a:gd name="T56" fmla="*/ 2147483646 w 143434"/>
              <a:gd name="T57" fmla="*/ 2147483646 h 111665"/>
              <a:gd name="T58" fmla="*/ 2147483646 w 143434"/>
              <a:gd name="T59" fmla="*/ 2147483646 h 111665"/>
              <a:gd name="T60" fmla="*/ 2147483646 w 143434"/>
              <a:gd name="T61" fmla="*/ 2147483646 h 111665"/>
              <a:gd name="T62" fmla="*/ 2147483646 w 143434"/>
              <a:gd name="T63" fmla="*/ 2147483646 h 111665"/>
              <a:gd name="T64" fmla="*/ 2147483646 w 143434"/>
              <a:gd name="T65" fmla="*/ 2147483646 h 111665"/>
              <a:gd name="T66" fmla="*/ 2147483646 w 143434"/>
              <a:gd name="T67" fmla="*/ 2147483646 h 111665"/>
              <a:gd name="T68" fmla="*/ 2147483646 w 143434"/>
              <a:gd name="T69" fmla="*/ 2147483646 h 111665"/>
              <a:gd name="T70" fmla="*/ 2147483646 w 143434"/>
              <a:gd name="T71" fmla="*/ 2147483646 h 111665"/>
              <a:gd name="T72" fmla="*/ 2147483646 w 143434"/>
              <a:gd name="T73" fmla="*/ 2147483646 h 111665"/>
              <a:gd name="T74" fmla="*/ 2147483646 w 143434"/>
              <a:gd name="T75" fmla="*/ 2147483646 h 111665"/>
              <a:gd name="T76" fmla="*/ 2147483646 w 143434"/>
              <a:gd name="T77" fmla="*/ 2147483646 h 111665"/>
              <a:gd name="T78" fmla="*/ 2147483646 w 143434"/>
              <a:gd name="T79" fmla="*/ 2147483646 h 111665"/>
              <a:gd name="T80" fmla="*/ 2147483646 w 143434"/>
              <a:gd name="T81" fmla="*/ 2147483646 h 111665"/>
              <a:gd name="T82" fmla="*/ 2147483646 w 143434"/>
              <a:gd name="T83" fmla="*/ 2147483646 h 111665"/>
              <a:gd name="T84" fmla="*/ 2147483646 w 143434"/>
              <a:gd name="T85" fmla="*/ 2147483646 h 111665"/>
              <a:gd name="T86" fmla="*/ 2147483646 w 143434"/>
              <a:gd name="T87" fmla="*/ 2147483646 h 1116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lnTo>
                  <a:pt x="137528"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lnTo>
                  <a:pt x="3530"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lnTo>
                  <a:pt x="55324"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lnTo>
                  <a:pt x="47450" y="111054"/>
                </a:lnTo>
                <a:close/>
              </a:path>
            </a:pathLst>
          </a:custGeom>
          <a:solidFill>
            <a:srgbClr val="FFFFFF"/>
          </a:solidFill>
          <a:ln w="9525" cap="flat" cmpd="sng">
            <a:solidFill>
              <a:srgbClr val="002E8C"/>
            </a:solidFill>
            <a:prstDash val="solid"/>
            <a:round/>
            <a:headEnd type="none" w="sm" len="sm"/>
            <a:tailEnd type="none" w="sm" len="sm"/>
          </a:ln>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rgbClr val="FFFF00"/>
              </a:solidFill>
            </a:endParaRPr>
          </a:p>
        </p:txBody>
      </p:sp>
      <p:sp>
        <p:nvSpPr>
          <p:cNvPr id="6" name="Google Shape;529;p39"/>
          <p:cNvSpPr>
            <a:spLocks noChangeArrowheads="1"/>
          </p:cNvSpPr>
          <p:nvPr/>
        </p:nvSpPr>
        <p:spPr bwMode="auto">
          <a:xfrm>
            <a:off x="4261643" y="1263650"/>
            <a:ext cx="442277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endParaRPr lang="en-US" altLang="en-US" sz="1000">
              <a:solidFill>
                <a:srgbClr val="FFFF00"/>
              </a:solidFill>
              <a:latin typeface="Fira Sans Light"/>
              <a:sym typeface="Fira Sans Light"/>
            </a:endParaRPr>
          </a:p>
        </p:txBody>
      </p:sp>
      <p:sp>
        <p:nvSpPr>
          <p:cNvPr id="8" name="TextBox 1"/>
          <p:cNvSpPr txBox="1">
            <a:spLocks noChangeArrowheads="1"/>
          </p:cNvSpPr>
          <p:nvPr/>
        </p:nvSpPr>
        <p:spPr bwMode="auto">
          <a:xfrm>
            <a:off x="3263106" y="2349500"/>
            <a:ext cx="51847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8000">
                <a:solidFill>
                  <a:srgbClr val="FFFF00"/>
                </a:solidFill>
              </a:rPr>
              <a:t>Thank   </a:t>
            </a:r>
          </a:p>
          <a:p>
            <a:pPr eaLnBrk="1" hangingPunct="1"/>
            <a:r>
              <a:rPr lang="en-US" altLang="en-US" sz="8000">
                <a:solidFill>
                  <a:srgbClr val="FFFF00"/>
                </a:solidFill>
              </a:rPr>
              <a:t>         You</a:t>
            </a:r>
          </a:p>
        </p:txBody>
      </p:sp>
    </p:spTree>
    <p:extLst>
      <p:ext uri="{BB962C8B-B14F-4D97-AF65-F5344CB8AC3E}">
        <p14:creationId xmlns:p14="http://schemas.microsoft.com/office/powerpoint/2010/main" val="3915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5170" y="655092"/>
            <a:ext cx="9144000" cy="859809"/>
          </a:xfrm>
        </p:spPr>
        <p:txBody>
          <a:bodyPr>
            <a:normAutofit/>
          </a:bodyPr>
          <a:lstStyle/>
          <a:p>
            <a:pPr algn="l"/>
            <a:r>
              <a:rPr lang="en-US" sz="5400" dirty="0">
                <a:solidFill>
                  <a:schemeClr val="bg1"/>
                </a:solidFill>
              </a:rPr>
              <a:t>                   </a:t>
            </a:r>
            <a:r>
              <a:rPr lang="en-US" sz="5400" b="1" dirty="0">
                <a:solidFill>
                  <a:schemeClr val="bg1"/>
                </a:solidFill>
              </a:rPr>
              <a:t>Introduction</a:t>
            </a:r>
          </a:p>
        </p:txBody>
      </p:sp>
      <p:sp>
        <p:nvSpPr>
          <p:cNvPr id="3" name="Subtitle 2"/>
          <p:cNvSpPr>
            <a:spLocks noGrp="1"/>
          </p:cNvSpPr>
          <p:nvPr>
            <p:ph type="subTitle" idx="1"/>
          </p:nvPr>
        </p:nvSpPr>
        <p:spPr>
          <a:xfrm>
            <a:off x="382137" y="1514901"/>
            <a:ext cx="11081983" cy="5172502"/>
          </a:xfrm>
        </p:spPr>
        <p:txBody>
          <a:bodyPr>
            <a:normAutofit/>
          </a:bodyPr>
          <a:lstStyle/>
          <a:p>
            <a:pPr lvl="1" algn="l"/>
            <a:endParaRPr lang="en-US" sz="2400" dirty="0">
              <a:solidFill>
                <a:srgbClr val="FFFF00"/>
              </a:solidFill>
            </a:endParaRPr>
          </a:p>
          <a:p>
            <a:pPr marL="800100" lvl="1" indent="-342900" algn="l">
              <a:buFont typeface="Arial" panose="020B0604020202020204" pitchFamily="34" charset="0"/>
              <a:buChar char="•"/>
            </a:pPr>
            <a:r>
              <a:rPr lang="en-US" sz="2400" dirty="0">
                <a:solidFill>
                  <a:srgbClr val="FFFF00"/>
                </a:solidFill>
              </a:rPr>
              <a:t>Basically a wearable hardware based project  is developed which is for mute, deaf and disable people using standard ASL 30 sign language.</a:t>
            </a:r>
          </a:p>
          <a:p>
            <a:pPr marL="800100" lvl="1" indent="-342900" algn="l">
              <a:buFont typeface="Arial" panose="020B0604020202020204" pitchFamily="34" charset="0"/>
              <a:buChar char="•"/>
            </a:pPr>
            <a:endParaRPr lang="en-US" sz="2400" dirty="0">
              <a:solidFill>
                <a:srgbClr val="FFFF00"/>
              </a:solidFill>
            </a:endParaRPr>
          </a:p>
          <a:p>
            <a:pPr marL="800100" lvl="1" indent="-342900" algn="l">
              <a:buFont typeface="Arial" panose="020B0604020202020204" pitchFamily="34" charset="0"/>
              <a:buChar char="•"/>
            </a:pPr>
            <a:r>
              <a:rPr lang="en-US" sz="2400" dirty="0">
                <a:solidFill>
                  <a:srgbClr val="FFFF00"/>
                </a:solidFill>
              </a:rPr>
              <a:t>When he/she wear the gloves then he/she moves his/her hand according  to sign language then it is converting into English and the output will come through the speaker</a:t>
            </a:r>
          </a:p>
          <a:p>
            <a:pPr marL="800100" lvl="1" indent="-342900" algn="l">
              <a:buFont typeface="Arial" panose="020B0604020202020204" pitchFamily="34" charset="0"/>
              <a:buChar char="•"/>
            </a:pPr>
            <a:endParaRPr lang="en-US" sz="2400" dirty="0">
              <a:solidFill>
                <a:srgbClr val="FFFF00"/>
              </a:solidFill>
            </a:endParaRPr>
          </a:p>
          <a:p>
            <a:pPr marL="800100" lvl="1" indent="-342900" algn="l">
              <a:buFont typeface="Arial" panose="020B0604020202020204" pitchFamily="34" charset="0"/>
              <a:buChar char="•"/>
            </a:pPr>
            <a:r>
              <a:rPr lang="en-US" sz="2400" dirty="0">
                <a:solidFill>
                  <a:srgbClr val="FFFF00"/>
                </a:solidFill>
              </a:rPr>
              <a:t>Through this project those unable people can share anything and the most important  parts are medical and educational site. They can be educated and in emergency case for medical issue they can co-operate with doctor.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6240" y="0"/>
            <a:ext cx="1455760" cy="1310185"/>
          </a:xfrm>
          <a:prstGeom prst="rect">
            <a:avLst/>
          </a:prstGeom>
        </p:spPr>
      </p:pic>
    </p:spTree>
    <p:extLst>
      <p:ext uri="{BB962C8B-B14F-4D97-AF65-F5344CB8AC3E}">
        <p14:creationId xmlns:p14="http://schemas.microsoft.com/office/powerpoint/2010/main" val="52540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nvSpPr>
        <p:spPr bwMode="auto">
          <a:xfrm>
            <a:off x="10067925" y="700091"/>
            <a:ext cx="54768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algn="r" rtl="0" eaLnBrk="1" fontAlgn="base" hangingPunct="1">
              <a:spcBef>
                <a:spcPct val="0"/>
              </a:spcBef>
              <a:spcAft>
                <a:spcPct val="0"/>
              </a:spcAft>
              <a:defRPr sz="1400"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FBFC4D0-C16C-4FE9-B6B2-122BC4358DAF}" type="slidenum">
              <a:rPr lang="en-US" altLang="en-US" sz="1400"/>
              <a:pPr/>
              <a:t>3</a:t>
            </a:fld>
            <a:endParaRPr lang="en-US" altLang="en-US" sz="1400"/>
          </a:p>
        </p:txBody>
      </p:sp>
      <p:sp>
        <p:nvSpPr>
          <p:cNvPr id="6" name="Google Shape;455;p34"/>
          <p:cNvSpPr txBox="1">
            <a:spLocks/>
          </p:cNvSpPr>
          <p:nvPr/>
        </p:nvSpPr>
        <p:spPr bwMode="auto">
          <a:xfrm>
            <a:off x="10067925" y="700091"/>
            <a:ext cx="5476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eaLnBrk="1" hangingPunct="1">
              <a:buClr>
                <a:srgbClr val="000000"/>
              </a:buClr>
            </a:pPr>
            <a:fld id="{5D95FB52-D593-4023-A43E-5A541A5B0F12}" type="slidenum">
              <a:rPr lang="en-US" altLang="en-US" sz="1200">
                <a:solidFill>
                  <a:srgbClr val="FFFFFF"/>
                </a:solidFill>
                <a:latin typeface="Fira Sans Light"/>
                <a:sym typeface="Fira Sans Light"/>
              </a:rPr>
              <a:pPr algn="r" eaLnBrk="1" hangingPunct="1">
                <a:buClr>
                  <a:srgbClr val="000000"/>
                </a:buClr>
              </a:pPr>
              <a:t>3</a:t>
            </a:fld>
            <a:endParaRPr lang="en-US" altLang="en-US" sz="1200">
              <a:solidFill>
                <a:srgbClr val="FFFFFF"/>
              </a:solidFill>
              <a:latin typeface="Fira Sans Light"/>
              <a:sym typeface="Fira Sans Light"/>
            </a:endParaRPr>
          </a:p>
        </p:txBody>
      </p:sp>
      <p:grpSp>
        <p:nvGrpSpPr>
          <p:cNvPr id="7" name="Google Shape;456;p34"/>
          <p:cNvGrpSpPr>
            <a:grpSpLocks/>
          </p:cNvGrpSpPr>
          <p:nvPr/>
        </p:nvGrpSpPr>
        <p:grpSpPr bwMode="auto">
          <a:xfrm>
            <a:off x="1851025" y="3349625"/>
            <a:ext cx="2951163" cy="1719262"/>
            <a:chOff x="323513" y="1986800"/>
            <a:chExt cx="2952125" cy="1289700"/>
          </a:xfrm>
        </p:grpSpPr>
        <p:sp>
          <p:nvSpPr>
            <p:cNvPr id="8" name="Google Shape;457;p34"/>
            <p:cNvSpPr txBox="1">
              <a:spLocks noChangeArrowheads="1"/>
            </p:cNvSpPr>
            <p:nvPr/>
          </p:nvSpPr>
          <p:spPr bwMode="auto">
            <a:xfrm>
              <a:off x="323513" y="1986800"/>
              <a:ext cx="2124000" cy="12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eaLnBrk="1" hangingPunct="1"/>
              <a:r>
                <a:rPr lang="en-US" altLang="en-US" sz="800">
                  <a:solidFill>
                    <a:srgbClr val="FFFFFF"/>
                  </a:solidFill>
                  <a:latin typeface="Fira Sans Light"/>
                  <a:sym typeface="Fira Sans Light"/>
                </a:rPr>
                <a:t>.</a:t>
              </a:r>
            </a:p>
          </p:txBody>
        </p:sp>
        <p:cxnSp>
          <p:nvCxnSpPr>
            <p:cNvPr id="9" name="Google Shape;458;p34"/>
            <p:cNvCxnSpPr>
              <a:cxnSpLocks noChangeShapeType="1"/>
            </p:cNvCxnSpPr>
            <p:nvPr/>
          </p:nvCxnSpPr>
          <p:spPr bwMode="auto">
            <a:xfrm rot="10800000">
              <a:off x="2642038" y="2647950"/>
              <a:ext cx="633600" cy="0"/>
            </a:xfrm>
            <a:prstGeom prst="straightConnector1">
              <a:avLst/>
            </a:prstGeom>
            <a:noFill/>
            <a:ln w="9525">
              <a:solidFill>
                <a:srgbClr val="FFE599"/>
              </a:solidFill>
              <a:round/>
              <a:headEnd type="none" w="sm" len="sm"/>
              <a:tailEnd type="oval" w="med" len="med"/>
            </a:ln>
            <a:extLst>
              <a:ext uri="{909E8E84-426E-40DD-AFC4-6F175D3DCCD1}">
                <a14:hiddenFill xmlns:a14="http://schemas.microsoft.com/office/drawing/2010/main">
                  <a:noFill/>
                </a14:hiddenFill>
              </a:ext>
            </a:extLst>
          </p:spPr>
        </p:cxnSp>
      </p:grpSp>
      <p:grpSp>
        <p:nvGrpSpPr>
          <p:cNvPr id="10" name="Google Shape;459;p34"/>
          <p:cNvGrpSpPr>
            <a:grpSpLocks/>
          </p:cNvGrpSpPr>
          <p:nvPr/>
        </p:nvGrpSpPr>
        <p:grpSpPr bwMode="auto">
          <a:xfrm>
            <a:off x="6613527" y="2114550"/>
            <a:ext cx="3609975" cy="1719262"/>
            <a:chOff x="5209838" y="1060350"/>
            <a:chExt cx="3610650" cy="1289700"/>
          </a:xfrm>
        </p:grpSpPr>
        <p:sp>
          <p:nvSpPr>
            <p:cNvPr id="11" name="Google Shape;460;p34"/>
            <p:cNvSpPr txBox="1">
              <a:spLocks noChangeArrowheads="1"/>
            </p:cNvSpPr>
            <p:nvPr/>
          </p:nvSpPr>
          <p:spPr bwMode="auto">
            <a:xfrm>
              <a:off x="6696488" y="1060350"/>
              <a:ext cx="2124000" cy="12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endParaRPr lang="en-US" altLang="en-US" sz="800">
                <a:solidFill>
                  <a:srgbClr val="FFFFFF"/>
                </a:solidFill>
                <a:latin typeface="Fira Sans Light"/>
                <a:sym typeface="Fira Sans Light"/>
              </a:endParaRPr>
            </a:p>
          </p:txBody>
        </p:sp>
        <p:cxnSp>
          <p:nvCxnSpPr>
            <p:cNvPr id="12" name="Google Shape;461;p34"/>
            <p:cNvCxnSpPr>
              <a:cxnSpLocks noChangeShapeType="1"/>
            </p:cNvCxnSpPr>
            <p:nvPr/>
          </p:nvCxnSpPr>
          <p:spPr bwMode="auto">
            <a:xfrm>
              <a:off x="5209838" y="1705200"/>
              <a:ext cx="1286700" cy="0"/>
            </a:xfrm>
            <a:prstGeom prst="straightConnector1">
              <a:avLst/>
            </a:prstGeom>
            <a:noFill/>
            <a:ln w="9525">
              <a:solidFill>
                <a:srgbClr val="E06666"/>
              </a:solidFill>
              <a:round/>
              <a:headEnd type="none" w="sm" len="sm"/>
              <a:tailEnd type="oval" w="med" len="med"/>
            </a:ln>
            <a:extLst>
              <a:ext uri="{909E8E84-426E-40DD-AFC4-6F175D3DCCD1}">
                <a14:hiddenFill xmlns:a14="http://schemas.microsoft.com/office/drawing/2010/main">
                  <a:noFill/>
                </a14:hiddenFill>
              </a:ext>
            </a:extLst>
          </p:spPr>
        </p:cxnSp>
      </p:grpSp>
      <p:grpSp>
        <p:nvGrpSpPr>
          <p:cNvPr id="13" name="Google Shape;462;p34"/>
          <p:cNvGrpSpPr>
            <a:grpSpLocks/>
          </p:cNvGrpSpPr>
          <p:nvPr/>
        </p:nvGrpSpPr>
        <p:grpSpPr bwMode="auto">
          <a:xfrm>
            <a:off x="6770690" y="4438650"/>
            <a:ext cx="3611561" cy="1719262"/>
            <a:chOff x="5209838" y="3020450"/>
            <a:chExt cx="3610650" cy="1289700"/>
          </a:xfrm>
        </p:grpSpPr>
        <p:sp>
          <p:nvSpPr>
            <p:cNvPr id="14" name="Google Shape;463;p34"/>
            <p:cNvSpPr txBox="1">
              <a:spLocks noChangeArrowheads="1"/>
            </p:cNvSpPr>
            <p:nvPr/>
          </p:nvSpPr>
          <p:spPr bwMode="auto">
            <a:xfrm>
              <a:off x="6696488" y="3020450"/>
              <a:ext cx="2124000" cy="12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endParaRPr lang="en-US" altLang="en-US" sz="800">
                <a:solidFill>
                  <a:srgbClr val="FFFFFF"/>
                </a:solidFill>
                <a:latin typeface="Fira Sans Light"/>
                <a:sym typeface="Fira Sans Light"/>
              </a:endParaRPr>
            </a:p>
          </p:txBody>
        </p:sp>
        <p:cxnSp>
          <p:nvCxnSpPr>
            <p:cNvPr id="15" name="Google Shape;464;p34"/>
            <p:cNvCxnSpPr>
              <a:cxnSpLocks noChangeShapeType="1"/>
            </p:cNvCxnSpPr>
            <p:nvPr/>
          </p:nvCxnSpPr>
          <p:spPr bwMode="auto">
            <a:xfrm>
              <a:off x="5209838" y="3648300"/>
              <a:ext cx="1286700" cy="0"/>
            </a:xfrm>
            <a:prstGeom prst="straightConnector1">
              <a:avLst/>
            </a:prstGeom>
            <a:noFill/>
            <a:ln w="9525">
              <a:solidFill>
                <a:srgbClr val="FFA41C"/>
              </a:solidFill>
              <a:round/>
              <a:headEnd type="none" w="sm" len="sm"/>
              <a:tailEnd type="oval" w="med" len="med"/>
            </a:ln>
            <a:extLst>
              <a:ext uri="{909E8E84-426E-40DD-AFC4-6F175D3DCCD1}">
                <a14:hiddenFill xmlns:a14="http://schemas.microsoft.com/office/drawing/2010/main">
                  <a:noFill/>
                </a14:hiddenFill>
              </a:ext>
            </a:extLst>
          </p:spPr>
        </p:cxnSp>
      </p:grpSp>
      <p:grpSp>
        <p:nvGrpSpPr>
          <p:cNvPr id="16" name="Google Shape;465;p34"/>
          <p:cNvGrpSpPr>
            <a:grpSpLocks/>
          </p:cNvGrpSpPr>
          <p:nvPr/>
        </p:nvGrpSpPr>
        <p:grpSpPr bwMode="auto">
          <a:xfrm rot="6548032">
            <a:off x="4213377" y="2609595"/>
            <a:ext cx="3087387" cy="3186757"/>
            <a:chOff x="3167080" y="1110103"/>
            <a:chExt cx="2797583" cy="2857933"/>
          </a:xfrm>
        </p:grpSpPr>
        <p:sp>
          <p:nvSpPr>
            <p:cNvPr id="17" name="Google Shape;466;p34"/>
            <p:cNvSpPr/>
            <p:nvPr/>
          </p:nvSpPr>
          <p:spPr>
            <a:xfrm rot="3600185">
              <a:off x="3167110" y="1193226"/>
              <a:ext cx="2774780" cy="2774839"/>
            </a:xfrm>
            <a:prstGeom prst="blockArc">
              <a:avLst>
                <a:gd name="adj1" fmla="val 12622480"/>
                <a:gd name="adj2" fmla="val 19781569"/>
                <a:gd name="adj3" fmla="val 20773"/>
              </a:avLst>
            </a:prstGeom>
            <a:solidFill>
              <a:srgbClr val="E06666"/>
            </a:solidFill>
            <a:ln>
              <a:noFill/>
            </a:ln>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sp>
          <p:nvSpPr>
            <p:cNvPr id="18" name="Google Shape;467;p34"/>
            <p:cNvSpPr/>
            <p:nvPr/>
          </p:nvSpPr>
          <p:spPr>
            <a:xfrm rot="10800000">
              <a:off x="3183111" y="1165147"/>
              <a:ext cx="2774840" cy="2774781"/>
            </a:xfrm>
            <a:prstGeom prst="blockArc">
              <a:avLst>
                <a:gd name="adj1" fmla="val 12622480"/>
                <a:gd name="adj2" fmla="val 19662822"/>
                <a:gd name="adj3" fmla="val 20729"/>
              </a:avLst>
            </a:prstGeom>
            <a:solidFill>
              <a:srgbClr val="FFA41C"/>
            </a:solidFill>
            <a:ln>
              <a:noFill/>
            </a:ln>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sp>
          <p:nvSpPr>
            <p:cNvPr id="19" name="Google Shape;468;p34"/>
            <p:cNvSpPr/>
            <p:nvPr/>
          </p:nvSpPr>
          <p:spPr>
            <a:xfrm rot="-3600185">
              <a:off x="3189852" y="1192951"/>
              <a:ext cx="2774781" cy="2774840"/>
            </a:xfrm>
            <a:prstGeom prst="blockArc">
              <a:avLst>
                <a:gd name="adj1" fmla="val 12622480"/>
                <a:gd name="adj2" fmla="val 19703271"/>
                <a:gd name="adj3" fmla="val 20851"/>
              </a:avLst>
            </a:prstGeom>
            <a:solidFill>
              <a:srgbClr val="FFE599"/>
            </a:solidFill>
            <a:ln>
              <a:noFill/>
            </a:ln>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grpSp>
          <p:nvGrpSpPr>
            <p:cNvPr id="20" name="Google Shape;469;p34"/>
            <p:cNvGrpSpPr>
              <a:grpSpLocks/>
            </p:cNvGrpSpPr>
            <p:nvPr/>
          </p:nvGrpSpPr>
          <p:grpSpPr bwMode="auto">
            <a:xfrm rot="-7200165">
              <a:off x="3333056" y="2849383"/>
              <a:ext cx="580868" cy="579711"/>
              <a:chOff x="1955941" y="799428"/>
              <a:chExt cx="583836" cy="582150"/>
            </a:xfrm>
          </p:grpSpPr>
          <p:sp>
            <p:nvSpPr>
              <p:cNvPr id="30" name="Google Shape;470;p34"/>
              <p:cNvSpPr/>
              <p:nvPr/>
            </p:nvSpPr>
            <p:spPr>
              <a:xfrm rot="39023">
                <a:off x="1955941" y="799428"/>
                <a:ext cx="583836" cy="582150"/>
              </a:xfrm>
              <a:prstGeom prst="pie">
                <a:avLst>
                  <a:gd name="adj1" fmla="val 6190354"/>
                  <a:gd name="adj2" fmla="val 14996165"/>
                </a:avLst>
              </a:prstGeom>
              <a:solidFill>
                <a:srgbClr val="FFE599"/>
              </a:solidFill>
              <a:ln>
                <a:noFill/>
              </a:ln>
              <a:effectLst>
                <a:outerShdw blurRad="142875" algn="bl" rotWithShape="0">
                  <a:srgbClr val="000000">
                    <a:alpha val="43000"/>
                  </a:srgbClr>
                </a:outerShdw>
              </a:effectLst>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sp>
            <p:nvSpPr>
              <p:cNvPr id="31" name="Google Shape;471;p34"/>
              <p:cNvSpPr/>
              <p:nvPr/>
            </p:nvSpPr>
            <p:spPr>
              <a:xfrm rot="10800000">
                <a:off x="1955941" y="799428"/>
                <a:ext cx="583836" cy="582150"/>
              </a:xfrm>
              <a:prstGeom prst="pie">
                <a:avLst>
                  <a:gd name="adj1" fmla="val 4028252"/>
                  <a:gd name="adj2" fmla="val 17183677"/>
                </a:avLst>
              </a:prstGeom>
              <a:solidFill>
                <a:srgbClr val="FFE599"/>
              </a:solidFill>
              <a:ln>
                <a:noFill/>
              </a:ln>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grpSp>
        <p:grpSp>
          <p:nvGrpSpPr>
            <p:cNvPr id="21" name="Google Shape;472;p34"/>
            <p:cNvGrpSpPr>
              <a:grpSpLocks/>
            </p:cNvGrpSpPr>
            <p:nvPr/>
          </p:nvGrpSpPr>
          <p:grpSpPr bwMode="auto">
            <a:xfrm>
              <a:off x="4270425" y="1193283"/>
              <a:ext cx="571078" cy="576597"/>
              <a:chOff x="1976410" y="824619"/>
              <a:chExt cx="574006" cy="579029"/>
            </a:xfrm>
          </p:grpSpPr>
          <p:sp>
            <p:nvSpPr>
              <p:cNvPr id="28" name="Google Shape;473;p34"/>
              <p:cNvSpPr/>
              <p:nvPr/>
            </p:nvSpPr>
            <p:spPr>
              <a:xfrm rot="39023">
                <a:off x="1976410" y="824619"/>
                <a:ext cx="574006" cy="579029"/>
              </a:xfrm>
              <a:prstGeom prst="pie">
                <a:avLst>
                  <a:gd name="adj1" fmla="val 6190354"/>
                  <a:gd name="adj2" fmla="val 14996165"/>
                </a:avLst>
              </a:prstGeom>
              <a:solidFill>
                <a:srgbClr val="E06666"/>
              </a:solidFill>
              <a:ln>
                <a:noFill/>
              </a:ln>
              <a:effectLst>
                <a:outerShdw blurRad="142875" algn="bl" rotWithShape="0">
                  <a:srgbClr val="000000">
                    <a:alpha val="43000"/>
                  </a:srgbClr>
                </a:outerShdw>
              </a:effectLst>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sp>
            <p:nvSpPr>
              <p:cNvPr id="29" name="Google Shape;474;p34"/>
              <p:cNvSpPr/>
              <p:nvPr/>
            </p:nvSpPr>
            <p:spPr>
              <a:xfrm rot="10800000">
                <a:off x="1976410" y="824619"/>
                <a:ext cx="574006" cy="579029"/>
              </a:xfrm>
              <a:prstGeom prst="pie">
                <a:avLst>
                  <a:gd name="adj1" fmla="val 4028252"/>
                  <a:gd name="adj2" fmla="val 17183677"/>
                </a:avLst>
              </a:prstGeom>
              <a:solidFill>
                <a:srgbClr val="E06666"/>
              </a:solidFill>
              <a:ln>
                <a:noFill/>
              </a:ln>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grpSp>
        <p:grpSp>
          <p:nvGrpSpPr>
            <p:cNvPr id="22" name="Google Shape;475;p34"/>
            <p:cNvGrpSpPr>
              <a:grpSpLocks/>
            </p:cNvGrpSpPr>
            <p:nvPr/>
          </p:nvGrpSpPr>
          <p:grpSpPr bwMode="auto">
            <a:xfrm rot="7200165">
              <a:off x="5225349" y="2819934"/>
              <a:ext cx="579443" cy="579711"/>
              <a:chOff x="1994298" y="814799"/>
              <a:chExt cx="582404" cy="582150"/>
            </a:xfrm>
          </p:grpSpPr>
          <p:sp>
            <p:nvSpPr>
              <p:cNvPr id="26" name="Google Shape;476;p34"/>
              <p:cNvSpPr/>
              <p:nvPr/>
            </p:nvSpPr>
            <p:spPr>
              <a:xfrm rot="39023">
                <a:off x="1994298" y="814799"/>
                <a:ext cx="582404" cy="582150"/>
              </a:xfrm>
              <a:prstGeom prst="pie">
                <a:avLst>
                  <a:gd name="adj1" fmla="val 6190354"/>
                  <a:gd name="adj2" fmla="val 14996165"/>
                </a:avLst>
              </a:prstGeom>
              <a:solidFill>
                <a:srgbClr val="FFA41C"/>
              </a:solidFill>
              <a:ln>
                <a:noFill/>
              </a:ln>
              <a:effectLst>
                <a:outerShdw blurRad="142875" algn="bl" rotWithShape="0">
                  <a:srgbClr val="000000">
                    <a:alpha val="43000"/>
                  </a:srgbClr>
                </a:outerShdw>
              </a:effectLst>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sp>
            <p:nvSpPr>
              <p:cNvPr id="27" name="Google Shape;477;p34"/>
              <p:cNvSpPr/>
              <p:nvPr/>
            </p:nvSpPr>
            <p:spPr>
              <a:xfrm rot="10800000">
                <a:off x="1994298" y="814799"/>
                <a:ext cx="582404" cy="582150"/>
              </a:xfrm>
              <a:prstGeom prst="pie">
                <a:avLst>
                  <a:gd name="adj1" fmla="val 4028252"/>
                  <a:gd name="adj2" fmla="val 17183677"/>
                </a:avLst>
              </a:prstGeom>
              <a:solidFill>
                <a:srgbClr val="FFA41C"/>
              </a:solidFill>
              <a:ln>
                <a:noFill/>
              </a:ln>
            </p:spPr>
            <p:txBody>
              <a:bodyPr spcFirstLastPara="1" lIns="91425" tIns="91425" rIns="91425" bIns="91425" anchor="ct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spcBef>
                    <a:spcPts val="0"/>
                  </a:spcBef>
                  <a:spcAft>
                    <a:spcPts val="0"/>
                  </a:spcAft>
                  <a:defRPr/>
                </a:pPr>
                <a:endParaRPr>
                  <a:latin typeface="Arial" charset="0"/>
                  <a:cs typeface="Arial" charset="0"/>
                </a:endParaRPr>
              </a:p>
            </p:txBody>
          </p:sp>
        </p:grpSp>
        <p:sp>
          <p:nvSpPr>
            <p:cNvPr id="23" name="Google Shape;478;p34"/>
            <p:cNvSpPr txBox="1"/>
            <p:nvPr/>
          </p:nvSpPr>
          <p:spPr>
            <a:xfrm rot="15282852">
              <a:off x="4729108" y="3329949"/>
              <a:ext cx="498293" cy="493400"/>
            </a:xfrm>
            <a:prstGeom prst="rect">
              <a:avLst/>
            </a:prstGeom>
            <a:noFill/>
            <a:ln>
              <a:noFill/>
            </a:ln>
          </p:spPr>
          <p:txBody>
            <a:bodyPr spcFirstLastPara="1" lIns="91425" tIns="91425" rIns="91425" bIns="91425"/>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spcBef>
                  <a:spcPts val="0"/>
                </a:spcBef>
                <a:spcAft>
                  <a:spcPts val="0"/>
                </a:spcAft>
                <a:defRPr/>
              </a:pPr>
              <a:r>
                <a:rPr lang="en" sz="1600" b="1" dirty="0">
                  <a:solidFill>
                    <a:schemeClr val="tx1">
                      <a:lumMod val="95000"/>
                      <a:lumOff val="5000"/>
                    </a:schemeClr>
                  </a:solidFill>
                  <a:latin typeface="Fira Sans"/>
                  <a:ea typeface="Fira Sans"/>
                  <a:cs typeface="Fira Sans"/>
                  <a:sym typeface="Fira Sans"/>
                </a:rPr>
                <a:t>03</a:t>
              </a:r>
              <a:r>
                <a:rPr lang="en" sz="1600" b="1" dirty="0">
                  <a:solidFill>
                    <a:srgbClr val="FFFFFF"/>
                  </a:solidFill>
                  <a:latin typeface="Fira Sans"/>
                  <a:ea typeface="Fira Sans"/>
                  <a:cs typeface="Fira Sans"/>
                  <a:sym typeface="Fira Sans"/>
                </a:rPr>
                <a:t> </a:t>
              </a:r>
              <a:endParaRPr sz="1600" b="1" dirty="0">
                <a:solidFill>
                  <a:srgbClr val="FFFFFF"/>
                </a:solidFill>
                <a:latin typeface="Fira Sans"/>
                <a:ea typeface="Fira Sans"/>
                <a:cs typeface="Fira Sans"/>
                <a:sym typeface="Fira Sans"/>
              </a:endParaRPr>
            </a:p>
          </p:txBody>
        </p:sp>
        <p:sp>
          <p:nvSpPr>
            <p:cNvPr id="24" name="Google Shape;479;p34"/>
            <p:cNvSpPr txBox="1"/>
            <p:nvPr/>
          </p:nvSpPr>
          <p:spPr>
            <a:xfrm rot="15283897">
              <a:off x="3159043" y="2721954"/>
              <a:ext cx="942486" cy="486208"/>
            </a:xfrm>
            <a:prstGeom prst="rect">
              <a:avLst/>
            </a:prstGeom>
            <a:noFill/>
            <a:ln>
              <a:noFill/>
            </a:ln>
          </p:spPr>
          <p:txBody>
            <a:bodyPr spcFirstLastPara="1" lIns="91425" tIns="91425" rIns="91425" bIns="91425"/>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spcBef>
                  <a:spcPts val="0"/>
                </a:spcBef>
                <a:spcAft>
                  <a:spcPts val="0"/>
                </a:spcAft>
                <a:defRPr/>
              </a:pPr>
              <a:r>
                <a:rPr lang="en" sz="1600" b="1" dirty="0">
                  <a:solidFill>
                    <a:schemeClr val="tx1">
                      <a:lumMod val="95000"/>
                      <a:lumOff val="5000"/>
                    </a:schemeClr>
                  </a:solidFill>
                  <a:latin typeface="Fira Sans"/>
                  <a:ea typeface="Fira Sans"/>
                  <a:cs typeface="Fira Sans"/>
                  <a:sym typeface="Fira Sans"/>
                </a:rPr>
                <a:t>01 </a:t>
              </a:r>
              <a:endParaRPr sz="1600" b="1" dirty="0">
                <a:solidFill>
                  <a:schemeClr val="tx1">
                    <a:lumMod val="95000"/>
                    <a:lumOff val="5000"/>
                  </a:schemeClr>
                </a:solidFill>
                <a:latin typeface="Fira Sans"/>
                <a:ea typeface="Fira Sans"/>
                <a:cs typeface="Fira Sans"/>
                <a:sym typeface="Fira Sans"/>
              </a:endParaRPr>
            </a:p>
          </p:txBody>
        </p:sp>
        <p:sp>
          <p:nvSpPr>
            <p:cNvPr id="25" name="Google Shape;480;p34"/>
            <p:cNvSpPr txBox="1"/>
            <p:nvPr/>
          </p:nvSpPr>
          <p:spPr>
            <a:xfrm rot="14772754">
              <a:off x="4730309" y="1363075"/>
              <a:ext cx="1007976" cy="502032"/>
            </a:xfrm>
            <a:prstGeom prst="rect">
              <a:avLst/>
            </a:prstGeom>
            <a:noFill/>
            <a:ln>
              <a:noFill/>
            </a:ln>
          </p:spPr>
          <p:txBody>
            <a:bodyPr spcFirstLastPara="1" lIns="91425" tIns="91425" rIns="91425" bIns="91425"/>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spcBef>
                  <a:spcPts val="0"/>
                </a:spcBef>
                <a:spcAft>
                  <a:spcPts val="0"/>
                </a:spcAft>
                <a:defRPr/>
              </a:pPr>
              <a:r>
                <a:rPr lang="en" sz="1600" b="1" dirty="0">
                  <a:solidFill>
                    <a:schemeClr val="tx1">
                      <a:lumMod val="95000"/>
                      <a:lumOff val="5000"/>
                    </a:schemeClr>
                  </a:solidFill>
                  <a:latin typeface="Fira Sans"/>
                  <a:ea typeface="Fira Sans"/>
                  <a:cs typeface="Fira Sans"/>
                  <a:sym typeface="Fira Sans"/>
                </a:rPr>
                <a:t>02</a:t>
              </a:r>
              <a:r>
                <a:rPr lang="en" sz="1600" b="1" dirty="0">
                  <a:solidFill>
                    <a:srgbClr val="FFFFFF"/>
                  </a:solidFill>
                  <a:latin typeface="Fira Sans"/>
                  <a:ea typeface="Fira Sans"/>
                  <a:cs typeface="Fira Sans"/>
                  <a:sym typeface="Fira Sans"/>
                </a:rPr>
                <a:t> </a:t>
              </a:r>
              <a:endParaRPr sz="1600" b="1" dirty="0">
                <a:solidFill>
                  <a:srgbClr val="FFFFFF"/>
                </a:solidFill>
                <a:latin typeface="Fira Sans"/>
                <a:ea typeface="Fira Sans"/>
                <a:cs typeface="Fira Sans"/>
                <a:sym typeface="Fira Sans"/>
              </a:endParaRPr>
            </a:p>
          </p:txBody>
        </p:sp>
      </p:grpSp>
      <p:sp>
        <p:nvSpPr>
          <p:cNvPr id="32" name="TextBox 62"/>
          <p:cNvSpPr txBox="1"/>
          <p:nvPr/>
        </p:nvSpPr>
        <p:spPr>
          <a:xfrm>
            <a:off x="7969249" y="2703516"/>
            <a:ext cx="2254251" cy="70802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defPPr>
              <a:defRPr lang="es-E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2000" dirty="0"/>
              <a:t>Create sign language </a:t>
            </a:r>
          </a:p>
        </p:txBody>
      </p:sp>
      <p:sp>
        <p:nvSpPr>
          <p:cNvPr id="33" name="TextBox 63"/>
          <p:cNvSpPr txBox="1"/>
          <p:nvPr/>
        </p:nvSpPr>
        <p:spPr>
          <a:xfrm>
            <a:off x="8099428" y="5105400"/>
            <a:ext cx="2730868"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defPPr>
              <a:defRPr lang="es-E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2000" dirty="0"/>
              <a:t>Display The Language</a:t>
            </a:r>
          </a:p>
        </p:txBody>
      </p:sp>
      <p:sp>
        <p:nvSpPr>
          <p:cNvPr id="34" name="TextBox 64"/>
          <p:cNvSpPr txBox="1"/>
          <p:nvPr/>
        </p:nvSpPr>
        <p:spPr>
          <a:xfrm>
            <a:off x="676894" y="3633787"/>
            <a:ext cx="306166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defPPr>
              <a:defRPr lang="es-E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US" sz="2000" dirty="0"/>
              <a:t>Create language  Sound </a:t>
            </a:r>
          </a:p>
        </p:txBody>
      </p:sp>
      <p:cxnSp>
        <p:nvCxnSpPr>
          <p:cNvPr id="35" name="Google Shape;464;p34"/>
          <p:cNvCxnSpPr>
            <a:cxnSpLocks noChangeShapeType="1"/>
          </p:cNvCxnSpPr>
          <p:nvPr/>
        </p:nvCxnSpPr>
        <p:spPr bwMode="auto">
          <a:xfrm flipH="1">
            <a:off x="3738565" y="3833812"/>
            <a:ext cx="601663" cy="0"/>
          </a:xfrm>
          <a:prstGeom prst="straightConnector1">
            <a:avLst/>
          </a:prstGeom>
          <a:noFill/>
          <a:ln w="9525">
            <a:solidFill>
              <a:srgbClr val="FFA41C"/>
            </a:solidFill>
            <a:round/>
            <a:headEnd type="none" w="sm" len="sm"/>
            <a:tailEnd type="oval" w="med" len="med"/>
          </a:ln>
          <a:extLst>
            <a:ext uri="{909E8E84-426E-40DD-AFC4-6F175D3DCCD1}">
              <a14:hiddenFill xmlns:a14="http://schemas.microsoft.com/office/drawing/2010/main">
                <a:noFill/>
              </a14:hiddenFill>
            </a:ext>
          </a:extLst>
        </p:spPr>
      </p:cxnSp>
      <p:sp>
        <p:nvSpPr>
          <p:cNvPr id="36" name="TextBox 35"/>
          <p:cNvSpPr txBox="1"/>
          <p:nvPr/>
        </p:nvSpPr>
        <p:spPr>
          <a:xfrm>
            <a:off x="2810532" y="630671"/>
            <a:ext cx="6061275" cy="461665"/>
          </a:xfrm>
          <a:prstGeom prst="rect">
            <a:avLst/>
          </a:prstGeom>
          <a:noFill/>
        </p:spPr>
        <p:txBody>
          <a:bodyPr wrap="none" rtlCol="0">
            <a:spAutoFit/>
          </a:bodyPr>
          <a:lstStyle/>
          <a:p>
            <a:r>
              <a:rPr lang="en-US" sz="2400" dirty="0">
                <a:solidFill>
                  <a:srgbClr val="FFC000"/>
                </a:solidFill>
              </a:rPr>
              <a:t>Speaking System  For physically Disable people </a:t>
            </a:r>
          </a:p>
        </p:txBody>
      </p:sp>
    </p:spTree>
    <p:extLst>
      <p:ext uri="{BB962C8B-B14F-4D97-AF65-F5344CB8AC3E}">
        <p14:creationId xmlns:p14="http://schemas.microsoft.com/office/powerpoint/2010/main" val="376283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0515600" cy="1064957"/>
          </a:xfrm>
        </p:spPr>
        <p:txBody>
          <a:bodyPr/>
          <a:lstStyle/>
          <a:p>
            <a:r>
              <a:rPr lang="en-US" dirty="0">
                <a:solidFill>
                  <a:srgbClr val="FFFF00"/>
                </a:solidFill>
              </a:rPr>
              <a:t>                               </a:t>
            </a:r>
            <a:r>
              <a:rPr lang="en-US" sz="4400" dirty="0">
                <a:solidFill>
                  <a:srgbClr val="FFFF00"/>
                </a:solidFill>
              </a:rPr>
              <a:t>Equipment’s</a:t>
            </a:r>
            <a:r>
              <a:rPr lang="en-US" sz="3200" dirty="0">
                <a:solidFill>
                  <a:srgbClr val="FFFF00"/>
                </a:solidFill>
              </a:rPr>
              <a:t> </a:t>
            </a:r>
            <a:r>
              <a:rPr lang="en-US" sz="4000" dirty="0">
                <a:solidFill>
                  <a:srgbClr val="FFFF00"/>
                </a:solidFill>
              </a:rPr>
              <a:t>list</a:t>
            </a:r>
            <a:endParaRPr lang="en-US" b="1" dirty="0">
              <a:solidFill>
                <a:srgbClr val="FFFF00"/>
              </a:solidFill>
            </a:endParaRPr>
          </a:p>
        </p:txBody>
      </p:sp>
      <p:sp>
        <p:nvSpPr>
          <p:cNvPr id="5" name="Content Placeholder 2"/>
          <p:cNvSpPr>
            <a:spLocks noGrp="1"/>
          </p:cNvSpPr>
          <p:nvPr>
            <p:ph idx="1"/>
          </p:nvPr>
        </p:nvSpPr>
        <p:spPr>
          <a:xfrm>
            <a:off x="1676400" y="1351805"/>
            <a:ext cx="10515600" cy="4809844"/>
          </a:xfrm>
        </p:spPr>
        <p:txBody>
          <a:bodyPr>
            <a:normAutofit lnSpcReduction="10000"/>
          </a:bodyPr>
          <a:lstStyle/>
          <a:p>
            <a:pPr>
              <a:buFont typeface="Wingdings" pitchFamily="2" charset="2"/>
              <a:buChar char="ü"/>
            </a:pPr>
            <a:r>
              <a:rPr lang="en-US" dirty="0" err="1">
                <a:solidFill>
                  <a:srgbClr val="FFFF00"/>
                </a:solidFill>
              </a:rPr>
              <a:t>Arduino</a:t>
            </a:r>
            <a:r>
              <a:rPr lang="en-US" dirty="0">
                <a:solidFill>
                  <a:srgbClr val="FFFF00"/>
                </a:solidFill>
              </a:rPr>
              <a:t> Uno  </a:t>
            </a:r>
          </a:p>
          <a:p>
            <a:pPr>
              <a:buFont typeface="Wingdings" pitchFamily="2" charset="2"/>
              <a:buChar char="ü"/>
            </a:pPr>
            <a:r>
              <a:rPr lang="en-US" dirty="0">
                <a:solidFill>
                  <a:srgbClr val="FFFF00"/>
                </a:solidFill>
              </a:rPr>
              <a:t>Flex sensors</a:t>
            </a:r>
          </a:p>
          <a:p>
            <a:pPr>
              <a:buFont typeface="Wingdings" pitchFamily="2" charset="2"/>
              <a:buChar char="ü"/>
            </a:pPr>
            <a:r>
              <a:rPr lang="en-US" dirty="0">
                <a:solidFill>
                  <a:srgbClr val="FFFF00"/>
                </a:solidFill>
              </a:rPr>
              <a:t>Speaker module</a:t>
            </a:r>
          </a:p>
          <a:p>
            <a:pPr>
              <a:buFont typeface="Wingdings" pitchFamily="2" charset="2"/>
              <a:buChar char="ü"/>
            </a:pPr>
            <a:r>
              <a:rPr lang="en-US" dirty="0">
                <a:solidFill>
                  <a:srgbClr val="FFFF00"/>
                </a:solidFill>
              </a:rPr>
              <a:t>Gloves</a:t>
            </a:r>
          </a:p>
          <a:p>
            <a:pPr>
              <a:buFont typeface="Wingdings" pitchFamily="2" charset="2"/>
              <a:buChar char="ü"/>
            </a:pPr>
            <a:r>
              <a:rPr lang="en-US" dirty="0">
                <a:solidFill>
                  <a:srgbClr val="FFFF00"/>
                </a:solidFill>
              </a:rPr>
              <a:t>Bread board, wire, clips, resistors</a:t>
            </a:r>
          </a:p>
          <a:p>
            <a:pPr>
              <a:buFont typeface="Wingdings" pitchFamily="2" charset="2"/>
              <a:buChar char="ü"/>
            </a:pPr>
            <a:r>
              <a:rPr lang="en-US" dirty="0">
                <a:solidFill>
                  <a:srgbClr val="FFFF00"/>
                </a:solidFill>
              </a:rPr>
              <a:t>Buck Converter</a:t>
            </a:r>
          </a:p>
          <a:p>
            <a:pPr>
              <a:buFont typeface="Wingdings" pitchFamily="2" charset="2"/>
              <a:buChar char="ü"/>
            </a:pPr>
            <a:r>
              <a:rPr lang="en-US" dirty="0" err="1">
                <a:solidFill>
                  <a:srgbClr val="FFFF00"/>
                </a:solidFill>
              </a:rPr>
              <a:t>Arduino</a:t>
            </a:r>
            <a:r>
              <a:rPr lang="en-US" dirty="0">
                <a:solidFill>
                  <a:srgbClr val="FFFF00"/>
                </a:solidFill>
              </a:rPr>
              <a:t> software (IDE)</a:t>
            </a:r>
          </a:p>
          <a:p>
            <a:pPr>
              <a:buFont typeface="Wingdings" pitchFamily="2" charset="2"/>
              <a:buChar char="ü"/>
            </a:pPr>
            <a:r>
              <a:rPr lang="en-US" dirty="0">
                <a:solidFill>
                  <a:srgbClr val="FFFF00"/>
                </a:solidFill>
              </a:rPr>
              <a:t>12V Lithium Ion Battery </a:t>
            </a:r>
          </a:p>
          <a:p>
            <a:pPr>
              <a:buFont typeface="Wingdings" pitchFamily="2" charset="2"/>
              <a:buChar char="ü"/>
            </a:pPr>
            <a:r>
              <a:rPr lang="en-US" dirty="0">
                <a:solidFill>
                  <a:srgbClr val="FFFF00"/>
                </a:solidFill>
              </a:rPr>
              <a:t>Amplifier</a:t>
            </a:r>
          </a:p>
          <a:p>
            <a:pPr>
              <a:buFont typeface="Wingdings" pitchFamily="2" charset="2"/>
              <a:buChar char="ü"/>
            </a:pPr>
            <a:r>
              <a:rPr lang="en-US" dirty="0">
                <a:solidFill>
                  <a:srgbClr val="FFFF00"/>
                </a:solidFill>
              </a:rPr>
              <a:t>Switch</a:t>
            </a:r>
          </a:p>
        </p:txBody>
      </p:sp>
    </p:spTree>
    <p:extLst>
      <p:ext uri="{BB962C8B-B14F-4D97-AF65-F5344CB8AC3E}">
        <p14:creationId xmlns:p14="http://schemas.microsoft.com/office/powerpoint/2010/main" val="165381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3" y="154114"/>
            <a:ext cx="10515600" cy="999441"/>
          </a:xfrm>
        </p:spPr>
        <p:txBody>
          <a:bodyPr/>
          <a:lstStyle/>
          <a:p>
            <a:r>
              <a:rPr lang="en-US" dirty="0">
                <a:solidFill>
                  <a:schemeClr val="bg1"/>
                </a:solidFill>
              </a:rPr>
              <a:t>                               </a:t>
            </a:r>
            <a:r>
              <a:rPr lang="en-US" b="1" dirty="0">
                <a:solidFill>
                  <a:schemeClr val="bg1"/>
                </a:solidFill>
              </a:rPr>
              <a:t>Circuit Setup</a:t>
            </a:r>
          </a:p>
        </p:txBody>
      </p:sp>
      <p:pic>
        <p:nvPicPr>
          <p:cNvPr id="4" name="Picture 2" descr="K:\EEE-499(rafeed)\circuit.PNG">
            <a:extLst>
              <a:ext uri="{FF2B5EF4-FFF2-40B4-BE49-F238E27FC236}">
                <a16:creationId xmlns:a16="http://schemas.microsoft.com/office/drawing/2014/main" id="{CF2E634E-F926-48F7-8F5E-134ADF62E5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2205" y="1153551"/>
            <a:ext cx="9577763" cy="509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64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495" y="-54680"/>
            <a:ext cx="10515600" cy="1325563"/>
          </a:xfrm>
        </p:spPr>
        <p:txBody>
          <a:bodyPr>
            <a:normAutofit/>
          </a:bodyPr>
          <a:lstStyle/>
          <a:p>
            <a:r>
              <a:rPr lang="en-US" dirty="0">
                <a:solidFill>
                  <a:schemeClr val="bg1"/>
                </a:solidFill>
              </a:rPr>
              <a:t>Some pictures of the tools and technologies</a:t>
            </a:r>
          </a:p>
        </p:txBody>
      </p:sp>
      <p:pic>
        <p:nvPicPr>
          <p:cNvPr id="1030" name="Picture 6" descr="Arduino Lilypad-AT Mega328P - Eee Box BD || Online Shop Anytime Anywher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3876" y="1406034"/>
            <a:ext cx="1969477" cy="195201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3871" y="968947"/>
            <a:ext cx="1867384" cy="707886"/>
          </a:xfrm>
          <a:prstGeom prst="rect">
            <a:avLst/>
          </a:prstGeom>
        </p:spPr>
        <p:txBody>
          <a:bodyPr wrap="square">
            <a:spAutoFit/>
          </a:bodyPr>
          <a:lstStyle/>
          <a:p>
            <a:r>
              <a:rPr lang="en-US" dirty="0">
                <a:solidFill>
                  <a:srgbClr val="FFFF00"/>
                </a:solidFill>
              </a:rPr>
              <a:t> </a:t>
            </a:r>
            <a:r>
              <a:rPr lang="en-US" sz="2000" dirty="0" err="1">
                <a:solidFill>
                  <a:srgbClr val="FFFF00"/>
                </a:solidFill>
              </a:rPr>
              <a:t>Arduino</a:t>
            </a:r>
            <a:r>
              <a:rPr lang="en-US" sz="2000" dirty="0">
                <a:solidFill>
                  <a:srgbClr val="FFFF00"/>
                </a:solidFill>
              </a:rPr>
              <a:t> </a:t>
            </a:r>
            <a:r>
              <a:rPr lang="en-US" sz="2000" dirty="0" err="1">
                <a:solidFill>
                  <a:srgbClr val="FFFF00"/>
                </a:solidFill>
              </a:rPr>
              <a:t>Lilypad</a:t>
            </a:r>
            <a:endParaRPr lang="en-US" sz="2000" dirty="0">
              <a:solidFill>
                <a:srgbClr val="FFFF00"/>
              </a:solidFill>
            </a:endParaRPr>
          </a:p>
        </p:txBody>
      </p:sp>
      <p:pic>
        <p:nvPicPr>
          <p:cNvPr id="1038" name="Picture 14" descr="In-Depth: Interfacing Flex Sensor with 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675" y="1421450"/>
            <a:ext cx="1363736" cy="2441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173537" y="970876"/>
            <a:ext cx="1401347" cy="400110"/>
          </a:xfrm>
          <a:prstGeom prst="rect">
            <a:avLst/>
          </a:prstGeom>
        </p:spPr>
        <p:txBody>
          <a:bodyPr wrap="square">
            <a:spAutoFit/>
          </a:bodyPr>
          <a:lstStyle/>
          <a:p>
            <a:r>
              <a:rPr lang="en-US" sz="2000" u="sng" dirty="0">
                <a:solidFill>
                  <a:srgbClr val="FFFF00"/>
                </a:solidFill>
                <a:latin typeface="Times New Roman" panose="02020603050405020304" pitchFamily="18" charset="0"/>
              </a:rPr>
              <a:t>Amplifier</a:t>
            </a:r>
            <a:endParaRPr lang="en-US" sz="2000" dirty="0">
              <a:solidFill>
                <a:srgbClr val="FFFF00"/>
              </a:solidFill>
            </a:endParaRPr>
          </a:p>
        </p:txBody>
      </p:sp>
      <p:sp>
        <p:nvSpPr>
          <p:cNvPr id="11" name="Rectangle 10"/>
          <p:cNvSpPr/>
          <p:nvPr/>
        </p:nvSpPr>
        <p:spPr>
          <a:xfrm>
            <a:off x="9151043" y="1509439"/>
            <a:ext cx="2067997" cy="646331"/>
          </a:xfrm>
          <a:prstGeom prst="rect">
            <a:avLst/>
          </a:prstGeom>
        </p:spPr>
        <p:txBody>
          <a:bodyPr wrap="square">
            <a:spAutoFit/>
          </a:bodyPr>
          <a:lstStyle/>
          <a:p>
            <a:endParaRPr lang="en-US" dirty="0">
              <a:solidFill>
                <a:srgbClr val="FFFF00"/>
              </a:solidFill>
            </a:endParaRPr>
          </a:p>
          <a:p>
            <a:endParaRPr lang="en-US" dirty="0"/>
          </a:p>
        </p:txBody>
      </p:sp>
      <p:pic>
        <p:nvPicPr>
          <p:cNvPr id="1044" name="Picture 20" descr="Big speaker module with power amplifier music playing horn board ywrobot  for arduino - products that work with official arduino boards Sale -  Banggood.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76" y="4140263"/>
            <a:ext cx="2417103" cy="241710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38434" y="3704947"/>
            <a:ext cx="2031325" cy="400110"/>
          </a:xfrm>
          <a:prstGeom prst="rect">
            <a:avLst/>
          </a:prstGeom>
        </p:spPr>
        <p:txBody>
          <a:bodyPr wrap="none">
            <a:spAutoFit/>
          </a:bodyPr>
          <a:lstStyle/>
          <a:p>
            <a:r>
              <a:rPr lang="en-US" sz="2000" dirty="0">
                <a:solidFill>
                  <a:srgbClr val="FFFF00"/>
                </a:solidFill>
              </a:rPr>
              <a:t>Speaker module</a:t>
            </a:r>
          </a:p>
        </p:txBody>
      </p:sp>
      <p:sp>
        <p:nvSpPr>
          <p:cNvPr id="14" name="Rectangle 13"/>
          <p:cNvSpPr/>
          <p:nvPr/>
        </p:nvSpPr>
        <p:spPr>
          <a:xfrm>
            <a:off x="6241843" y="3834675"/>
            <a:ext cx="1231363" cy="400110"/>
          </a:xfrm>
          <a:prstGeom prst="rect">
            <a:avLst/>
          </a:prstGeom>
        </p:spPr>
        <p:txBody>
          <a:bodyPr wrap="none">
            <a:spAutoFit/>
          </a:bodyPr>
          <a:lstStyle/>
          <a:p>
            <a:r>
              <a:rPr lang="en-US" sz="2000" dirty="0">
                <a:solidFill>
                  <a:srgbClr val="FFFF00"/>
                </a:solidFill>
              </a:rPr>
              <a:t>Controller</a:t>
            </a:r>
          </a:p>
        </p:txBody>
      </p:sp>
      <p:pic>
        <p:nvPicPr>
          <p:cNvPr id="25" name="Picture 24">
            <a:extLst>
              <a:ext uri="{FF2B5EF4-FFF2-40B4-BE49-F238E27FC236}">
                <a16:creationId xmlns:a16="http://schemas.microsoft.com/office/drawing/2014/main" id="{94939D24-339A-4DDC-B838-E840E9578F06}"/>
              </a:ext>
            </a:extLst>
          </p:cNvPr>
          <p:cNvPicPr>
            <a:picLocks noChangeAspect="1"/>
          </p:cNvPicPr>
          <p:nvPr/>
        </p:nvPicPr>
        <p:blipFill rotWithShape="1">
          <a:blip r:embed="rId5">
            <a:extLst>
              <a:ext uri="{28A0092B-C50C-407E-A947-70E740481C1C}">
                <a14:useLocalDpi xmlns:a14="http://schemas.microsoft.com/office/drawing/2010/main" val="0"/>
              </a:ext>
            </a:extLst>
          </a:blip>
          <a:srcRect l="13654" r="1503" b="2154"/>
          <a:stretch/>
        </p:blipFill>
        <p:spPr>
          <a:xfrm>
            <a:off x="5565392" y="4257311"/>
            <a:ext cx="2518949" cy="2418638"/>
          </a:xfrm>
          <a:prstGeom prst="rect">
            <a:avLst/>
          </a:prstGeom>
        </p:spPr>
      </p:pic>
      <p:pic>
        <p:nvPicPr>
          <p:cNvPr id="34" name="Picture 33">
            <a:extLst>
              <a:ext uri="{FF2B5EF4-FFF2-40B4-BE49-F238E27FC236}">
                <a16:creationId xmlns:a16="http://schemas.microsoft.com/office/drawing/2014/main" id="{0E2571F1-AD3A-432D-909D-3D0ECE2B9E4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445" t="21383" r="6511" b="9034"/>
          <a:stretch/>
        </p:blipFill>
        <p:spPr>
          <a:xfrm>
            <a:off x="5565391" y="1393511"/>
            <a:ext cx="2502984" cy="2418638"/>
          </a:xfrm>
          <a:prstGeom prst="rect">
            <a:avLst/>
          </a:prstGeom>
        </p:spPr>
      </p:pic>
      <p:sp>
        <p:nvSpPr>
          <p:cNvPr id="39" name="Rectangle 38">
            <a:extLst>
              <a:ext uri="{FF2B5EF4-FFF2-40B4-BE49-F238E27FC236}">
                <a16:creationId xmlns:a16="http://schemas.microsoft.com/office/drawing/2014/main" id="{0B547B28-258A-41D3-8DB4-0CA240061106}"/>
              </a:ext>
            </a:extLst>
          </p:cNvPr>
          <p:cNvSpPr/>
          <p:nvPr/>
        </p:nvSpPr>
        <p:spPr>
          <a:xfrm>
            <a:off x="3141030" y="958761"/>
            <a:ext cx="1401346" cy="400110"/>
          </a:xfrm>
          <a:prstGeom prst="rect">
            <a:avLst/>
          </a:prstGeom>
        </p:spPr>
        <p:txBody>
          <a:bodyPr wrap="none">
            <a:spAutoFit/>
          </a:bodyPr>
          <a:lstStyle/>
          <a:p>
            <a:r>
              <a:rPr lang="en-US" sz="2000" u="sng" dirty="0">
                <a:solidFill>
                  <a:srgbClr val="FFFF00"/>
                </a:solidFill>
                <a:effectLst/>
                <a:latin typeface="Times New Roman" panose="02020603050405020304" pitchFamily="18" charset="0"/>
                <a:ea typeface="Calibri" panose="020F0502020204030204" pitchFamily="34" charset="0"/>
              </a:rPr>
              <a:t>Flex Sensor</a:t>
            </a:r>
            <a:endParaRPr lang="en-US" sz="2000" dirty="0">
              <a:solidFill>
                <a:srgbClr val="FFFF00"/>
              </a:solidFill>
            </a:endParaRPr>
          </a:p>
        </p:txBody>
      </p:sp>
      <p:pic>
        <p:nvPicPr>
          <p:cNvPr id="36" name="Picture 35">
            <a:extLst>
              <a:ext uri="{FF2B5EF4-FFF2-40B4-BE49-F238E27FC236}">
                <a16:creationId xmlns:a16="http://schemas.microsoft.com/office/drawing/2014/main" id="{AC03EFA3-86D1-46F0-911A-CC5F85664F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0885" y="1421454"/>
            <a:ext cx="2381251" cy="2283497"/>
          </a:xfrm>
          <a:prstGeom prst="rect">
            <a:avLst/>
          </a:prstGeom>
        </p:spPr>
      </p:pic>
      <p:sp>
        <p:nvSpPr>
          <p:cNvPr id="42" name="Rectangle 41">
            <a:extLst>
              <a:ext uri="{FF2B5EF4-FFF2-40B4-BE49-F238E27FC236}">
                <a16:creationId xmlns:a16="http://schemas.microsoft.com/office/drawing/2014/main" id="{6E58B8BA-6A17-4070-B323-3A09D1A6DEFB}"/>
              </a:ext>
            </a:extLst>
          </p:cNvPr>
          <p:cNvSpPr/>
          <p:nvPr/>
        </p:nvSpPr>
        <p:spPr>
          <a:xfrm>
            <a:off x="9481777" y="1004200"/>
            <a:ext cx="1406523" cy="400110"/>
          </a:xfrm>
          <a:prstGeom prst="rect">
            <a:avLst/>
          </a:prstGeom>
        </p:spPr>
        <p:txBody>
          <a:bodyPr wrap="square">
            <a:spAutoFit/>
          </a:bodyPr>
          <a:lstStyle/>
          <a:p>
            <a:r>
              <a:rPr lang="en-US" sz="2000" u="sng" dirty="0">
                <a:solidFill>
                  <a:srgbClr val="FFFF00"/>
                </a:solidFill>
                <a:latin typeface="Times New Roman" panose="02020603050405020304" pitchFamily="18" charset="0"/>
              </a:rPr>
              <a:t>Battery</a:t>
            </a:r>
            <a:endParaRPr lang="en-US" sz="2000" dirty="0">
              <a:solidFill>
                <a:srgbClr val="FFFF00"/>
              </a:solidFill>
            </a:endParaRPr>
          </a:p>
        </p:txBody>
      </p:sp>
    </p:spTree>
    <p:extLst>
      <p:ext uri="{BB962C8B-B14F-4D97-AF65-F5344CB8AC3E}">
        <p14:creationId xmlns:p14="http://schemas.microsoft.com/office/powerpoint/2010/main" val="359590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nvSpPr>
        <p:spPr bwMode="auto">
          <a:xfrm>
            <a:off x="9981407" y="355604"/>
            <a:ext cx="547688"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5" tIns="91425" rIns="91425" bIns="91425" numCol="1" anchor="ctr" anchorCtr="0" compatLnSpc="1">
            <a:prstTxWarp prst="textNoShape">
              <a:avLst/>
            </a:prstTxWarp>
            <a:noAutofit/>
          </a:bodyPr>
          <a:lstStyle>
            <a:defPPr>
              <a:defRPr lang="es-ES"/>
            </a:defPPr>
            <a:lvl1pPr algn="r" rtl="0" eaLnBrk="1" fontAlgn="base" hangingPunct="1">
              <a:spcBef>
                <a:spcPct val="0"/>
              </a:spcBef>
              <a:spcAft>
                <a:spcPct val="0"/>
              </a:spcAft>
              <a:defRPr sz="1400"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kern="1200">
                <a:solidFill>
                  <a:schemeClr val="tx1"/>
                </a:solidFill>
                <a:latin typeface="Arial" pitchFamily="34" charset="0"/>
                <a:ea typeface="+mn-ea"/>
                <a:cs typeface="Arial" pitchFamily="34" charset="0"/>
              </a:defRPr>
            </a:lvl9pPr>
          </a:lstStyle>
          <a:p>
            <a:fld id="{B8117E80-C2DE-47FC-A789-0B761FE47741}" type="slidenum">
              <a:rPr lang="en-US" altLang="en-US" sz="1400"/>
              <a:pPr/>
              <a:t>7</a:t>
            </a:fld>
            <a:endParaRPr lang="en-US" altLang="en-US" sz="1400"/>
          </a:p>
        </p:txBody>
      </p:sp>
      <p:sp>
        <p:nvSpPr>
          <p:cNvPr id="6" name="Oval 5"/>
          <p:cNvSpPr/>
          <p:nvPr/>
        </p:nvSpPr>
        <p:spPr>
          <a:xfrm>
            <a:off x="8100222" y="1984375"/>
            <a:ext cx="1800225"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2400" dirty="0">
                <a:solidFill>
                  <a:schemeClr val="tx1"/>
                </a:solidFill>
              </a:rPr>
              <a:t>Display</a:t>
            </a:r>
            <a:r>
              <a:rPr lang="en-US" dirty="0"/>
              <a:t> </a:t>
            </a:r>
          </a:p>
        </p:txBody>
      </p:sp>
      <p:sp>
        <p:nvSpPr>
          <p:cNvPr id="7" name="Rounded Rectangle 6"/>
          <p:cNvSpPr/>
          <p:nvPr/>
        </p:nvSpPr>
        <p:spPr>
          <a:xfrm>
            <a:off x="4933158" y="3281367"/>
            <a:ext cx="1943100" cy="936625"/>
          </a:xfrm>
          <a:prstGeom prst="roundRect">
            <a:avLst/>
          </a:prstGeom>
        </p:spPr>
        <p:style>
          <a:lnRef idx="1">
            <a:schemeClr val="dk1"/>
          </a:lnRef>
          <a:fillRef idx="2">
            <a:schemeClr val="dk1"/>
          </a:fillRef>
          <a:effectRef idx="1">
            <a:schemeClr val="dk1"/>
          </a:effectRef>
          <a:fontRef idx="minor">
            <a:schemeClr val="dk1"/>
          </a:fontRef>
        </p:style>
        <p:txBody>
          <a:bodyPr anchor="ctr"/>
          <a:lstStyle>
            <a:defPPr>
              <a:defRPr lang="es-E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1" hangingPunct="1">
              <a:defRPr/>
            </a:pPr>
            <a:r>
              <a:rPr lang="en-US" sz="2800" dirty="0">
                <a:solidFill>
                  <a:schemeClr val="tx1"/>
                </a:solidFill>
              </a:rPr>
              <a:t>Controller </a:t>
            </a:r>
          </a:p>
        </p:txBody>
      </p:sp>
      <p:sp>
        <p:nvSpPr>
          <p:cNvPr id="8" name="Oval 7"/>
          <p:cNvSpPr/>
          <p:nvPr/>
        </p:nvSpPr>
        <p:spPr>
          <a:xfrm>
            <a:off x="8181184" y="3349625"/>
            <a:ext cx="1800225" cy="863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dirty="0"/>
              <a:t>Sound System</a:t>
            </a:r>
          </a:p>
        </p:txBody>
      </p:sp>
      <p:sp>
        <p:nvSpPr>
          <p:cNvPr id="9" name="Oval 8"/>
          <p:cNvSpPr/>
          <p:nvPr/>
        </p:nvSpPr>
        <p:spPr>
          <a:xfrm>
            <a:off x="8316122" y="4884742"/>
            <a:ext cx="1800225" cy="865187"/>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dirty="0"/>
              <a:t>Hardware</a:t>
            </a:r>
          </a:p>
          <a:p>
            <a:pPr algn="ctr" eaLnBrk="1" hangingPunct="1">
              <a:defRPr/>
            </a:pPr>
            <a:r>
              <a:rPr lang="en-US" dirty="0"/>
              <a:t>system</a:t>
            </a:r>
          </a:p>
        </p:txBody>
      </p:sp>
      <p:cxnSp>
        <p:nvCxnSpPr>
          <p:cNvPr id="10" name="Elbow Connector 9"/>
          <p:cNvCxnSpPr>
            <a:endCxn id="6" idx="2"/>
          </p:cNvCxnSpPr>
          <p:nvPr/>
        </p:nvCxnSpPr>
        <p:spPr>
          <a:xfrm flipV="1">
            <a:off x="6876257" y="2416175"/>
            <a:ext cx="1223963" cy="1112838"/>
          </a:xfrm>
          <a:prstGeom prst="bentConnector3">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1" name="Elbow Connector 10"/>
          <p:cNvCxnSpPr>
            <a:endCxn id="9" idx="2"/>
          </p:cNvCxnSpPr>
          <p:nvPr/>
        </p:nvCxnSpPr>
        <p:spPr>
          <a:xfrm>
            <a:off x="6876259" y="4030667"/>
            <a:ext cx="1439863" cy="1285875"/>
          </a:xfrm>
          <a:prstGeom prst="bentConnector3">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7" idx="3"/>
            <a:endCxn id="8" idx="2"/>
          </p:cNvCxnSpPr>
          <p:nvPr/>
        </p:nvCxnSpPr>
        <p:spPr>
          <a:xfrm>
            <a:off x="6876256" y="3749675"/>
            <a:ext cx="1304925" cy="31750"/>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sp>
        <p:nvSpPr>
          <p:cNvPr id="13" name="Flowchart: Terminator 12"/>
          <p:cNvSpPr/>
          <p:nvPr/>
        </p:nvSpPr>
        <p:spPr>
          <a:xfrm>
            <a:off x="1662907" y="2455863"/>
            <a:ext cx="1943100" cy="3603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dirty="0">
                <a:solidFill>
                  <a:schemeClr val="tx1"/>
                </a:solidFill>
              </a:rPr>
              <a:t>Power system</a:t>
            </a:r>
          </a:p>
        </p:txBody>
      </p:sp>
      <p:sp>
        <p:nvSpPr>
          <p:cNvPr id="14" name="TextBox 21"/>
          <p:cNvSpPr txBox="1">
            <a:spLocks noChangeArrowheads="1"/>
          </p:cNvSpPr>
          <p:nvPr/>
        </p:nvSpPr>
        <p:spPr bwMode="auto">
          <a:xfrm>
            <a:off x="1770857" y="3844926"/>
            <a:ext cx="1557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1800" dirty="0">
                <a:solidFill>
                  <a:srgbClr val="00B050"/>
                </a:solidFill>
              </a:rPr>
              <a:t>Input signal 1</a:t>
            </a:r>
          </a:p>
        </p:txBody>
      </p:sp>
      <p:sp>
        <p:nvSpPr>
          <p:cNvPr id="15" name="TextBox 28"/>
          <p:cNvSpPr txBox="1">
            <a:spLocks noChangeArrowheads="1"/>
          </p:cNvSpPr>
          <p:nvPr/>
        </p:nvSpPr>
        <p:spPr bwMode="auto">
          <a:xfrm>
            <a:off x="1758156" y="4194175"/>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1800">
                <a:solidFill>
                  <a:srgbClr val="00B050"/>
                </a:solidFill>
              </a:rPr>
              <a:t>Input signal 2</a:t>
            </a:r>
          </a:p>
        </p:txBody>
      </p:sp>
      <p:sp>
        <p:nvSpPr>
          <p:cNvPr id="16" name="TextBox 29"/>
          <p:cNvSpPr txBox="1">
            <a:spLocks noChangeArrowheads="1"/>
          </p:cNvSpPr>
          <p:nvPr/>
        </p:nvSpPr>
        <p:spPr bwMode="auto">
          <a:xfrm>
            <a:off x="1758156" y="4594225"/>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1800">
                <a:solidFill>
                  <a:srgbClr val="00B050"/>
                </a:solidFill>
              </a:rPr>
              <a:t>Input signal 3</a:t>
            </a:r>
          </a:p>
        </p:txBody>
      </p:sp>
      <p:sp>
        <p:nvSpPr>
          <p:cNvPr id="17" name="TextBox 31"/>
          <p:cNvSpPr txBox="1">
            <a:spLocks noChangeArrowheads="1"/>
          </p:cNvSpPr>
          <p:nvPr/>
        </p:nvSpPr>
        <p:spPr bwMode="auto">
          <a:xfrm>
            <a:off x="1758156" y="4995864"/>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sz="1800">
                <a:solidFill>
                  <a:srgbClr val="00B050"/>
                </a:solidFill>
              </a:rPr>
              <a:t>Input signal 4</a:t>
            </a:r>
          </a:p>
        </p:txBody>
      </p:sp>
      <p:cxnSp>
        <p:nvCxnSpPr>
          <p:cNvPr id="18" name="Straight Connector 17"/>
          <p:cNvCxnSpPr/>
          <p:nvPr/>
        </p:nvCxnSpPr>
        <p:spPr>
          <a:xfrm>
            <a:off x="3816909" y="3318450"/>
            <a:ext cx="0" cy="2339975"/>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3"/>
          </p:cNvCxnSpPr>
          <p:nvPr/>
        </p:nvCxnSpPr>
        <p:spPr>
          <a:xfrm>
            <a:off x="3328196" y="4029592"/>
            <a:ext cx="523875"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312321" y="4378325"/>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99621" y="4779963"/>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99621" y="5180013"/>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flipV="1">
            <a:off x="3852071" y="4030663"/>
            <a:ext cx="1081087" cy="749300"/>
          </a:xfrm>
          <a:prstGeom prst="bentConnector3">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Elbow Connector 23"/>
          <p:cNvCxnSpPr>
            <a:stCxn id="13" idx="3"/>
          </p:cNvCxnSpPr>
          <p:nvPr/>
        </p:nvCxnSpPr>
        <p:spPr>
          <a:xfrm>
            <a:off x="3606007" y="2636842"/>
            <a:ext cx="1327151" cy="936625"/>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sp>
        <p:nvSpPr>
          <p:cNvPr id="25" name="TextBox 15360"/>
          <p:cNvSpPr txBox="1"/>
          <p:nvPr/>
        </p:nvSpPr>
        <p:spPr>
          <a:xfrm>
            <a:off x="3534162" y="811280"/>
            <a:ext cx="4951423" cy="523220"/>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defRPr/>
            </a:pPr>
            <a:r>
              <a:rPr lang="en-US" sz="2800" dirty="0"/>
              <a:t>Block Diagram</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8819" y="6167438"/>
            <a:ext cx="15478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55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641"/>
            <a:ext cx="10515600" cy="977046"/>
          </a:xfrm>
        </p:spPr>
        <p:txBody>
          <a:bodyPr/>
          <a:lstStyle/>
          <a:p>
            <a:r>
              <a:rPr lang="en-US" dirty="0">
                <a:solidFill>
                  <a:srgbClr val="FFC000"/>
                </a:solidFill>
              </a:rPr>
              <a:t>                            </a:t>
            </a:r>
            <a:r>
              <a:rPr lang="en-US" b="1" dirty="0">
                <a:solidFill>
                  <a:srgbClr val="FFC000"/>
                </a:solidFill>
              </a:rPr>
              <a:t>Flow Chart</a:t>
            </a:r>
          </a:p>
        </p:txBody>
      </p:sp>
      <p:pic>
        <p:nvPicPr>
          <p:cNvPr id="4" name="Picture 2" descr="K:\EEE-499(rafeed)\block.PNG">
            <a:extLst>
              <a:ext uri="{FF2B5EF4-FFF2-40B4-BE49-F238E27FC236}">
                <a16:creationId xmlns:a16="http://schemas.microsoft.com/office/drawing/2014/main" id="{8FD8F43B-A5C8-4F45-88BF-6D75E1685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2443" y="1144574"/>
            <a:ext cx="3805299" cy="550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86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3005902" y="191819"/>
            <a:ext cx="5554759" cy="7402071"/>
          </a:xfrm>
        </p:spPr>
      </p:pic>
      <p:sp>
        <p:nvSpPr>
          <p:cNvPr id="5" name="TextBox 4"/>
          <p:cNvSpPr txBox="1"/>
          <p:nvPr/>
        </p:nvSpPr>
        <p:spPr>
          <a:xfrm>
            <a:off x="4291924" y="187766"/>
            <a:ext cx="3954484" cy="523220"/>
          </a:xfrm>
          <a:prstGeom prst="rect">
            <a:avLst/>
          </a:prstGeom>
          <a:noFill/>
        </p:spPr>
        <p:txBody>
          <a:bodyPr wrap="square" rtlCol="0">
            <a:spAutoFit/>
          </a:bodyPr>
          <a:lstStyle/>
          <a:p>
            <a:pPr algn="ctr"/>
            <a:r>
              <a:rPr lang="en-US" sz="2800" b="1" dirty="0">
                <a:solidFill>
                  <a:srgbClr val="FFC000"/>
                </a:solidFill>
              </a:rPr>
              <a:t>Hardware Setup</a:t>
            </a:r>
          </a:p>
        </p:txBody>
      </p:sp>
    </p:spTree>
    <p:extLst>
      <p:ext uri="{BB962C8B-B14F-4D97-AF65-F5344CB8AC3E}">
        <p14:creationId xmlns:p14="http://schemas.microsoft.com/office/powerpoint/2010/main" val="330781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483</Words>
  <Application>Microsoft Office PowerPoint</Application>
  <PresentationFormat>Widescreen</PresentationFormat>
  <Paragraphs>117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Carlito</vt:lpstr>
      <vt:lpstr>Fira Sans</vt:lpstr>
      <vt:lpstr>Fira Sans Light</vt:lpstr>
      <vt:lpstr>Times New Roman</vt:lpstr>
      <vt:lpstr>Wingdings</vt:lpstr>
      <vt:lpstr>Office Theme</vt:lpstr>
      <vt:lpstr>                                                               North South University                                  Department of Electrical and Computer Engineering                                                             CSE/EEE/ETE-499B                                                            Senior Design Project                                                                 Spring – 2021                                                                         Advisor                                                 DR. ATIQUR RAHMAN                                                      Associate Professor                                           Department of Electrical and Computer Engineering</vt:lpstr>
      <vt:lpstr>                   Introduction</vt:lpstr>
      <vt:lpstr>PowerPoint Presentation</vt:lpstr>
      <vt:lpstr>                               Equipment’s list</vt:lpstr>
      <vt:lpstr>                               Circuit Setup</vt:lpstr>
      <vt:lpstr>Some pictures of the tools and technologies</vt:lpstr>
      <vt:lpstr>PowerPoint Presentation</vt:lpstr>
      <vt:lpstr>                            Flow Chart</vt:lpstr>
      <vt:lpstr>PowerPoint Presentation</vt:lpstr>
      <vt:lpstr>Output</vt:lpstr>
      <vt:lpstr>PowerPoint Presentation</vt:lpstr>
      <vt:lpstr>PowerPoint Presentation</vt:lpstr>
      <vt:lpstr>                      Project Implementation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HP</cp:lastModifiedBy>
  <cp:revision>80</cp:revision>
  <dcterms:created xsi:type="dcterms:W3CDTF">2020-12-20T19:08:18Z</dcterms:created>
  <dcterms:modified xsi:type="dcterms:W3CDTF">2021-05-11T07:24:26Z</dcterms:modified>
</cp:coreProperties>
</file>