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3" r:id="rId3"/>
    <p:sldId id="257" r:id="rId4"/>
    <p:sldId id="261" r:id="rId5"/>
    <p:sldId id="266" r:id="rId6"/>
    <p:sldId id="259" r:id="rId7"/>
    <p:sldId id="272" r:id="rId8"/>
    <p:sldId id="273" r:id="rId9"/>
    <p:sldId id="271" r:id="rId10"/>
    <p:sldId id="274" r:id="rId11"/>
    <p:sldId id="275" r:id="rId12"/>
    <p:sldId id="276" r:id="rId13"/>
    <p:sldId id="277" r:id="rId14"/>
    <p:sldId id="284" r:id="rId15"/>
    <p:sldId id="285" r:id="rId16"/>
    <p:sldId id="286" r:id="rId17"/>
    <p:sldId id="264" r:id="rId18"/>
    <p:sldId id="287" r:id="rId19"/>
    <p:sldId id="278" r:id="rId20"/>
    <p:sldId id="280" r:id="rId21"/>
    <p:sldId id="281" r:id="rId22"/>
    <p:sldId id="288" r:id="rId23"/>
    <p:sldId id="282" r:id="rId24"/>
    <p:sldId id="289" r:id="rId25"/>
    <p:sldId id="279" r:id="rId26"/>
    <p:sldId id="283" r:id="rId27"/>
    <p:sldId id="291"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5C013-5FB9-C848-8213-DC5DFDFF1E9E}" v="412" dt="2021-01-10T19:41:30.378"/>
    <p1510:client id="{47F2EC16-47F1-F940-DE58-8525C07591E4}" v="566" dt="2021-01-10T18:30:15.629"/>
    <p1510:client id="{65E6DFE8-59D9-9D55-9BFC-ED8E8FCB4FDA}" v="872" dt="2021-01-09T18:24:54.769"/>
    <p1510:client id="{74C3724C-6686-62F4-7EC0-CF6328FB9DC1}" v="154" dt="2021-01-10T22:59:07.732"/>
    <p1510:client id="{C07A33BB-C97B-51A3-2624-1EADE2BC8781}" v="1223" dt="2021-01-10T11:48:59.966"/>
    <p1510:client id="{EB660C48-4A1F-7F3F-B9B9-4A4500E5EEA6}" v="3" dt="2021-01-09T20:35:14.471"/>
    <p1510:client id="{F73A0EA1-DAB5-3CA9-9F1E-14380419C770}" v="436" dt="2021-01-10T15:36:01.10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429615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22206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37529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5289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49482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00648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98598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29465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47070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3705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45134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1301165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163ABD3A-FE35-47A7-99D5-1A4B5985D456}"/>
              </a:ext>
            </a:extLst>
          </p:cNvPr>
          <p:cNvSpPr>
            <a:spLocks noGrp="1"/>
          </p:cNvSpPr>
          <p:nvPr>
            <p:ph type="ctrTitle"/>
          </p:nvPr>
        </p:nvSpPr>
        <p:spPr>
          <a:xfrm>
            <a:off x="3045543" y="1334291"/>
            <a:ext cx="6110206" cy="2513516"/>
          </a:xfrm>
        </p:spPr>
        <p:txBody>
          <a:bodyPr>
            <a:normAutofit/>
          </a:bodyPr>
          <a:lstStyle/>
          <a:p>
            <a:r>
              <a:rPr lang="en-GB"/>
              <a:t>Dataset Analysis  - Drug Consumption</a:t>
            </a:r>
          </a:p>
        </p:txBody>
      </p:sp>
      <p:sp>
        <p:nvSpPr>
          <p:cNvPr id="3" name="Sous-titre 2">
            <a:extLst>
              <a:ext uri="{FF2B5EF4-FFF2-40B4-BE49-F238E27FC236}">
                <a16:creationId xmlns:a16="http://schemas.microsoft.com/office/drawing/2014/main" id="{1B13282D-35F9-477C-A984-A963A10F4945}"/>
              </a:ext>
            </a:extLst>
          </p:cNvPr>
          <p:cNvSpPr>
            <a:spLocks noGrp="1"/>
          </p:cNvSpPr>
          <p:nvPr>
            <p:ph type="subTitle" idx="1"/>
          </p:nvPr>
        </p:nvSpPr>
        <p:spPr>
          <a:xfrm>
            <a:off x="3315031" y="4076802"/>
            <a:ext cx="5561938" cy="1534587"/>
          </a:xfrm>
        </p:spPr>
        <p:txBody>
          <a:bodyPr vert="horz" lIns="91440" tIns="45720" rIns="91440" bIns="45720" rtlCol="0" anchor="t">
            <a:normAutofit/>
          </a:bodyPr>
          <a:lstStyle/>
          <a:p>
            <a:r>
              <a:rPr lang="en-GB" sz="1900"/>
              <a:t>Python for Data Analysis – DIA4</a:t>
            </a:r>
            <a:endParaRPr lang="fr-FR" sz="1900"/>
          </a:p>
          <a:p>
            <a:endParaRPr lang="en-GB" sz="1900">
              <a:cs typeface="Calibri"/>
            </a:endParaRPr>
          </a:p>
          <a:p>
            <a:r>
              <a:rPr lang="en-GB" sz="1900"/>
              <a:t>Jesse OHOUENS</a:t>
            </a:r>
            <a:endParaRPr lang="en-GB" sz="1900">
              <a:cs typeface="Calibri"/>
            </a:endParaRPr>
          </a:p>
          <a:p>
            <a:r>
              <a:rPr lang="en-GB" sz="1900"/>
              <a:t>Atik MOHAMED MOUKTAR</a:t>
            </a:r>
            <a:endParaRPr lang="en-GB" sz="1900">
              <a:cs typeface="Calibri"/>
            </a:endParaRPr>
          </a:p>
        </p:txBody>
      </p:sp>
      <p:sp>
        <p:nvSpPr>
          <p:cNvPr id="17"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905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573269"/>
            <a:ext cx="10839420" cy="1190546"/>
          </a:xfrm>
        </p:spPr>
        <p:txBody>
          <a:bodyPr vert="horz" lIns="91440" tIns="45720" rIns="91440" bIns="45720" rtlCol="0" anchor="t">
            <a:noAutofit/>
          </a:bodyPr>
          <a:lstStyle/>
          <a:p>
            <a:r>
              <a:rPr lang="en-US" sz="2400">
                <a:ea typeface="+mn-lt"/>
                <a:cs typeface="+mn-lt"/>
              </a:rPr>
              <a:t>Here is a graph of the distribution of individuals according to their age group. </a:t>
            </a:r>
          </a:p>
          <a:p>
            <a:r>
              <a:rPr lang="en-US" sz="2400">
                <a:ea typeface="+mn-lt"/>
                <a:cs typeface="+mn-lt"/>
              </a:rPr>
              <a:t>Most of the individuals interviewed are rather young, they are between 18 and 34 years old.</a:t>
            </a:r>
            <a:endParaRPr lang="fr-FR" sz="2600">
              <a:ea typeface="+mn-lt"/>
              <a:cs typeface="+mn-lt"/>
            </a:endParaRPr>
          </a:p>
        </p:txBody>
      </p:sp>
      <p:pic>
        <p:nvPicPr>
          <p:cNvPr id="4" name="Image 5">
            <a:extLst>
              <a:ext uri="{FF2B5EF4-FFF2-40B4-BE49-F238E27FC236}">
                <a16:creationId xmlns:a16="http://schemas.microsoft.com/office/drawing/2014/main" id="{D0219CAB-9844-42C3-BA80-65F775C78BDA}"/>
              </a:ext>
            </a:extLst>
          </p:cNvPr>
          <p:cNvPicPr>
            <a:picLocks noChangeAspect="1"/>
          </p:cNvPicPr>
          <p:nvPr/>
        </p:nvPicPr>
        <p:blipFill>
          <a:blip r:embed="rId2"/>
          <a:stretch>
            <a:fillRect/>
          </a:stretch>
        </p:blipFill>
        <p:spPr>
          <a:xfrm>
            <a:off x="4380570" y="3693057"/>
            <a:ext cx="3421565" cy="3077447"/>
          </a:xfrm>
          <a:prstGeom prst="rect">
            <a:avLst/>
          </a:prstGeom>
        </p:spPr>
      </p:pic>
    </p:spTree>
    <p:extLst>
      <p:ext uri="{BB962C8B-B14F-4D97-AF65-F5344CB8AC3E}">
        <p14:creationId xmlns:p14="http://schemas.microsoft.com/office/powerpoint/2010/main" val="343654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573269"/>
            <a:ext cx="6072273" cy="3866838"/>
          </a:xfrm>
        </p:spPr>
        <p:txBody>
          <a:bodyPr vert="horz" lIns="91440" tIns="45720" rIns="91440" bIns="45720" rtlCol="0" anchor="t">
            <a:normAutofit/>
          </a:bodyPr>
          <a:lstStyle/>
          <a:p>
            <a:r>
              <a:rPr lang="en-US" sz="2400">
                <a:ea typeface="+mn-lt"/>
                <a:cs typeface="+mn-lt"/>
              </a:rPr>
              <a:t>Here is a graph of correlations between the different personality attributes of an individual.</a:t>
            </a:r>
          </a:p>
          <a:p>
            <a:r>
              <a:rPr lang="en-US" sz="2400">
                <a:ea typeface="+mn-lt"/>
                <a:cs typeface="+mn-lt"/>
              </a:rPr>
              <a:t>In particular, we can see that neuroticism is negatively correlated with extraversion and conscientiousness.</a:t>
            </a:r>
            <a:endParaRPr lang="fr-FR" sz="2600">
              <a:ea typeface="+mn-lt"/>
              <a:cs typeface="+mn-lt"/>
            </a:endParaRPr>
          </a:p>
        </p:txBody>
      </p:sp>
      <p:pic>
        <p:nvPicPr>
          <p:cNvPr id="5" name="Image 5">
            <a:extLst>
              <a:ext uri="{FF2B5EF4-FFF2-40B4-BE49-F238E27FC236}">
                <a16:creationId xmlns:a16="http://schemas.microsoft.com/office/drawing/2014/main" id="{4ABABE85-7CD5-45C4-8634-F0A4036AA002}"/>
              </a:ext>
            </a:extLst>
          </p:cNvPr>
          <p:cNvPicPr>
            <a:picLocks noChangeAspect="1"/>
          </p:cNvPicPr>
          <p:nvPr/>
        </p:nvPicPr>
        <p:blipFill rotWithShape="1">
          <a:blip r:embed="rId2"/>
          <a:srcRect r="4255" b="-234"/>
          <a:stretch/>
        </p:blipFill>
        <p:spPr>
          <a:xfrm>
            <a:off x="6911052" y="1491089"/>
            <a:ext cx="4249173" cy="3988931"/>
          </a:xfrm>
          <a:prstGeom prst="rect">
            <a:avLst/>
          </a:prstGeom>
        </p:spPr>
      </p:pic>
    </p:spTree>
    <p:extLst>
      <p:ext uri="{BB962C8B-B14F-4D97-AF65-F5344CB8AC3E}">
        <p14:creationId xmlns:p14="http://schemas.microsoft.com/office/powerpoint/2010/main" val="416239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573269"/>
            <a:ext cx="5338153" cy="3866838"/>
          </a:xfrm>
        </p:spPr>
        <p:txBody>
          <a:bodyPr vert="horz" lIns="91440" tIns="45720" rIns="91440" bIns="45720" rtlCol="0" anchor="t">
            <a:normAutofit/>
          </a:bodyPr>
          <a:lstStyle/>
          <a:p>
            <a:r>
              <a:rPr lang="en-US" sz="2400">
                <a:ea typeface="+mn-lt"/>
                <a:cs typeface="+mn-lt"/>
              </a:rPr>
              <a:t>Here is a graph of cannabis use by gender.</a:t>
            </a:r>
          </a:p>
          <a:p>
            <a:r>
              <a:rPr lang="en-US" sz="2400">
                <a:ea typeface="+mn-lt"/>
                <a:cs typeface="+mn-lt"/>
              </a:rPr>
              <a:t>It can be seen that men use more cannabis than women.</a:t>
            </a:r>
          </a:p>
          <a:p>
            <a:r>
              <a:rPr lang="en-US" sz="2400">
                <a:ea typeface="+mn-lt"/>
                <a:cs typeface="+mn-lt"/>
              </a:rPr>
              <a:t>We considered an individual to be a cannabis user if he or she has used cannabis at least this month.</a:t>
            </a:r>
            <a:endParaRPr lang="fr-FR" sz="2400">
              <a:ea typeface="+mn-lt"/>
              <a:cs typeface="+mn-lt"/>
            </a:endParaRPr>
          </a:p>
        </p:txBody>
      </p:sp>
      <p:pic>
        <p:nvPicPr>
          <p:cNvPr id="4" name="Image 6">
            <a:extLst>
              <a:ext uri="{FF2B5EF4-FFF2-40B4-BE49-F238E27FC236}">
                <a16:creationId xmlns:a16="http://schemas.microsoft.com/office/drawing/2014/main" id="{F18137E0-17F3-4EF9-9992-969D367D0969}"/>
              </a:ext>
            </a:extLst>
          </p:cNvPr>
          <p:cNvPicPr>
            <a:picLocks noChangeAspect="1"/>
          </p:cNvPicPr>
          <p:nvPr/>
        </p:nvPicPr>
        <p:blipFill>
          <a:blip r:embed="rId2"/>
          <a:stretch>
            <a:fillRect/>
          </a:stretch>
        </p:blipFill>
        <p:spPr>
          <a:xfrm>
            <a:off x="6469566" y="2446967"/>
            <a:ext cx="5181600" cy="3071483"/>
          </a:xfrm>
          <a:prstGeom prst="rect">
            <a:avLst/>
          </a:prstGeom>
        </p:spPr>
      </p:pic>
    </p:spTree>
    <p:extLst>
      <p:ext uri="{BB962C8B-B14F-4D97-AF65-F5344CB8AC3E}">
        <p14:creationId xmlns:p14="http://schemas.microsoft.com/office/powerpoint/2010/main" val="189737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573269"/>
            <a:ext cx="5821369" cy="3866838"/>
          </a:xfrm>
        </p:spPr>
        <p:txBody>
          <a:bodyPr vert="horz" lIns="91440" tIns="45720" rIns="91440" bIns="45720" rtlCol="0" anchor="t">
            <a:normAutofit/>
          </a:bodyPr>
          <a:lstStyle/>
          <a:p>
            <a:r>
              <a:rPr lang="en-US" sz="2400">
                <a:ea typeface="+mn-lt"/>
                <a:cs typeface="+mn-lt"/>
              </a:rPr>
              <a:t>Here is a graph of cannabis use according to an individual's level of education.</a:t>
            </a:r>
          </a:p>
          <a:p>
            <a:r>
              <a:rPr lang="en-US" sz="2400">
                <a:ea typeface="+mn-lt"/>
                <a:cs typeface="+mn-lt"/>
              </a:rPr>
              <a:t>It can be observed that cannabis users have mainly completed a few years of college and that non-users have mainly university degrees and masters degrees.</a:t>
            </a:r>
          </a:p>
        </p:txBody>
      </p:sp>
      <p:pic>
        <p:nvPicPr>
          <p:cNvPr id="5" name="Image 11">
            <a:extLst>
              <a:ext uri="{FF2B5EF4-FFF2-40B4-BE49-F238E27FC236}">
                <a16:creationId xmlns:a16="http://schemas.microsoft.com/office/drawing/2014/main" id="{2BE8B0D5-84C4-448B-BE80-512ACF945928}"/>
              </a:ext>
            </a:extLst>
          </p:cNvPr>
          <p:cNvPicPr>
            <a:picLocks noChangeAspect="1"/>
          </p:cNvPicPr>
          <p:nvPr/>
        </p:nvPicPr>
        <p:blipFill>
          <a:blip r:embed="rId2"/>
          <a:stretch>
            <a:fillRect/>
          </a:stretch>
        </p:blipFill>
        <p:spPr>
          <a:xfrm>
            <a:off x="6720469" y="2742327"/>
            <a:ext cx="5413917" cy="2629446"/>
          </a:xfrm>
          <a:prstGeom prst="rect">
            <a:avLst/>
          </a:prstGeom>
        </p:spPr>
      </p:pic>
    </p:spTree>
    <p:extLst>
      <p:ext uri="{BB962C8B-B14F-4D97-AF65-F5344CB8AC3E}">
        <p14:creationId xmlns:p14="http://schemas.microsoft.com/office/powerpoint/2010/main" val="2996906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573269"/>
            <a:ext cx="5821369" cy="3866838"/>
          </a:xfrm>
        </p:spPr>
        <p:txBody>
          <a:bodyPr vert="horz" lIns="91440" tIns="45720" rIns="91440" bIns="45720" rtlCol="0" anchor="t">
            <a:normAutofit/>
          </a:bodyPr>
          <a:lstStyle/>
          <a:p>
            <a:r>
              <a:rPr lang="en-US" sz="2400">
                <a:ea typeface="+mn-lt"/>
                <a:cs typeface="+mn-lt"/>
              </a:rPr>
              <a:t>Here is a graph of cannabis use or never used cannabis according to different age groups.</a:t>
            </a:r>
          </a:p>
          <a:p>
            <a:r>
              <a:rPr lang="en-US" sz="2400">
                <a:ea typeface="+mn-lt"/>
                <a:cs typeface="+mn-lt"/>
              </a:rPr>
              <a:t>It can be observed that cannabis users have mainly in the 18-24 age groups. It can already be concluded that the regular use of cannabis comes mainly from relatively young people. </a:t>
            </a:r>
          </a:p>
        </p:txBody>
      </p:sp>
      <p:pic>
        <p:nvPicPr>
          <p:cNvPr id="4" name="Image 5">
            <a:extLst>
              <a:ext uri="{FF2B5EF4-FFF2-40B4-BE49-F238E27FC236}">
                <a16:creationId xmlns:a16="http://schemas.microsoft.com/office/drawing/2014/main" id="{DAE1DB48-333E-4256-B0A7-D994327E199F}"/>
              </a:ext>
            </a:extLst>
          </p:cNvPr>
          <p:cNvPicPr>
            <a:picLocks noChangeAspect="1"/>
          </p:cNvPicPr>
          <p:nvPr/>
        </p:nvPicPr>
        <p:blipFill>
          <a:blip r:embed="rId2"/>
          <a:stretch>
            <a:fillRect/>
          </a:stretch>
        </p:blipFill>
        <p:spPr>
          <a:xfrm>
            <a:off x="6748093" y="2344071"/>
            <a:ext cx="5280102" cy="2996907"/>
          </a:xfrm>
          <a:prstGeom prst="rect">
            <a:avLst/>
          </a:prstGeom>
        </p:spPr>
      </p:pic>
    </p:spTree>
    <p:extLst>
      <p:ext uri="{BB962C8B-B14F-4D97-AF65-F5344CB8AC3E}">
        <p14:creationId xmlns:p14="http://schemas.microsoft.com/office/powerpoint/2010/main" val="403612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573269"/>
            <a:ext cx="5821369" cy="3866838"/>
          </a:xfrm>
        </p:spPr>
        <p:txBody>
          <a:bodyPr vert="horz" lIns="91440" tIns="45720" rIns="91440" bIns="45720" rtlCol="0" anchor="t">
            <a:normAutofit/>
          </a:bodyPr>
          <a:lstStyle/>
          <a:p>
            <a:r>
              <a:rPr lang="en-US" sz="2400">
                <a:ea typeface="+mn-lt"/>
                <a:cs typeface="+mn-lt"/>
              </a:rPr>
              <a:t>Here is a graph of cannabis use in relation to age in combination with gender.</a:t>
            </a:r>
          </a:p>
          <a:p>
            <a:r>
              <a:rPr lang="en-US" sz="2400">
                <a:ea typeface="+mn-lt"/>
                <a:cs typeface="+mn-lt"/>
              </a:rPr>
              <a:t>We can observe that the previous observations are confirmed, and this allows a more global visualization of the target individual that we are gradually starting to create : "The young male" ( 0 = Not Use Cannabis, 1 = Use Cannabis )</a:t>
            </a:r>
          </a:p>
        </p:txBody>
      </p:sp>
      <p:pic>
        <p:nvPicPr>
          <p:cNvPr id="4" name="Image 5">
            <a:extLst>
              <a:ext uri="{FF2B5EF4-FFF2-40B4-BE49-F238E27FC236}">
                <a16:creationId xmlns:a16="http://schemas.microsoft.com/office/drawing/2014/main" id="{3FA6C976-C28C-46C8-8331-A743042C1874}"/>
              </a:ext>
            </a:extLst>
          </p:cNvPr>
          <p:cNvPicPr>
            <a:picLocks noChangeAspect="1"/>
          </p:cNvPicPr>
          <p:nvPr/>
        </p:nvPicPr>
        <p:blipFill>
          <a:blip r:embed="rId2"/>
          <a:stretch>
            <a:fillRect/>
          </a:stretch>
        </p:blipFill>
        <p:spPr>
          <a:xfrm>
            <a:off x="7995425" y="2422169"/>
            <a:ext cx="3867614" cy="2998689"/>
          </a:xfrm>
          <a:prstGeom prst="rect">
            <a:avLst/>
          </a:prstGeom>
        </p:spPr>
      </p:pic>
    </p:spTree>
    <p:extLst>
      <p:ext uri="{BB962C8B-B14F-4D97-AF65-F5344CB8AC3E}">
        <p14:creationId xmlns:p14="http://schemas.microsoft.com/office/powerpoint/2010/main" val="24781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573269"/>
            <a:ext cx="5821369" cy="3866838"/>
          </a:xfrm>
        </p:spPr>
        <p:txBody>
          <a:bodyPr vert="horz" lIns="91440" tIns="45720" rIns="91440" bIns="45720" rtlCol="0" anchor="t">
            <a:normAutofit/>
          </a:bodyPr>
          <a:lstStyle/>
          <a:p>
            <a:r>
              <a:rPr lang="en-US" sz="2400">
                <a:ea typeface="+mn-lt"/>
                <a:cs typeface="+mn-lt"/>
              </a:rPr>
              <a:t>Here is a graph of the importance of different features.</a:t>
            </a:r>
            <a:endParaRPr lang="fr-FR">
              <a:cs typeface="Calibri" panose="020F0502020204030204"/>
            </a:endParaRPr>
          </a:p>
          <a:p>
            <a:r>
              <a:rPr lang="en-US" sz="2400">
                <a:ea typeface="+mn-lt"/>
                <a:cs typeface="+mn-lt"/>
              </a:rPr>
              <a:t>We can observe that the country is an essential element in the consumption of cannabis, which is quite logical, given that some states allow it. Somewhat more generally the demographic elements are relatively more important than the other elements. </a:t>
            </a:r>
          </a:p>
        </p:txBody>
      </p:sp>
      <p:pic>
        <p:nvPicPr>
          <p:cNvPr id="5" name="Image 5">
            <a:extLst>
              <a:ext uri="{FF2B5EF4-FFF2-40B4-BE49-F238E27FC236}">
                <a16:creationId xmlns:a16="http://schemas.microsoft.com/office/drawing/2014/main" id="{6A8E9D10-061C-4F81-A3D2-8D153F67DFDD}"/>
              </a:ext>
            </a:extLst>
          </p:cNvPr>
          <p:cNvPicPr>
            <a:picLocks noChangeAspect="1"/>
          </p:cNvPicPr>
          <p:nvPr/>
        </p:nvPicPr>
        <p:blipFill>
          <a:blip r:embed="rId2"/>
          <a:stretch>
            <a:fillRect/>
          </a:stretch>
        </p:blipFill>
        <p:spPr>
          <a:xfrm>
            <a:off x="7028985" y="2248313"/>
            <a:ext cx="5094248" cy="3179134"/>
          </a:xfrm>
          <a:prstGeom prst="rect">
            <a:avLst/>
          </a:prstGeom>
        </p:spPr>
      </p:pic>
    </p:spTree>
    <p:extLst>
      <p:ext uri="{BB962C8B-B14F-4D97-AF65-F5344CB8AC3E}">
        <p14:creationId xmlns:p14="http://schemas.microsoft.com/office/powerpoint/2010/main" val="403169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E1466E-81FB-4332-A368-C620D67D5393}"/>
              </a:ext>
            </a:extLst>
          </p:cNvPr>
          <p:cNvSpPr>
            <a:spLocks noGrp="1"/>
          </p:cNvSpPr>
          <p:nvPr>
            <p:ph type="title"/>
          </p:nvPr>
        </p:nvSpPr>
        <p:spPr>
          <a:xfrm>
            <a:off x="686834" y="1153572"/>
            <a:ext cx="3200400" cy="4461163"/>
          </a:xfrm>
        </p:spPr>
        <p:txBody>
          <a:bodyPr>
            <a:normAutofit/>
          </a:bodyPr>
          <a:lstStyle/>
          <a:p>
            <a:r>
              <a:rPr lang="fr-FR" sz="4800" err="1">
                <a:solidFill>
                  <a:srgbClr val="FFFFFF"/>
                </a:solidFill>
                <a:ea typeface="+mj-lt"/>
                <a:cs typeface="+mj-lt"/>
              </a:rPr>
              <a:t>Prediction</a:t>
            </a:r>
            <a:r>
              <a:rPr lang="fr-FR" sz="4800">
                <a:solidFill>
                  <a:srgbClr val="FFFFFF"/>
                </a:solidFill>
                <a:ea typeface="+mj-lt"/>
                <a:cs typeface="+mj-lt"/>
              </a:rPr>
              <a:t> </a:t>
            </a:r>
            <a:r>
              <a:rPr lang="fr-FR" sz="4800" err="1">
                <a:solidFill>
                  <a:srgbClr val="FFFFFF"/>
                </a:solidFill>
                <a:ea typeface="+mj-lt"/>
                <a:cs typeface="+mj-lt"/>
              </a:rPr>
              <a:t>Models</a:t>
            </a:r>
            <a:endParaRPr lang="fr-FR" sz="4800"/>
          </a:p>
        </p:txBody>
      </p:sp>
      <p:sp>
        <p:nvSpPr>
          <p:cNvPr id="3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C5A1381-9213-4481-9996-66D0CF7566AB}"/>
              </a:ext>
            </a:extLst>
          </p:cNvPr>
          <p:cNvSpPr>
            <a:spLocks noGrp="1"/>
          </p:cNvSpPr>
          <p:nvPr>
            <p:ph idx="1"/>
          </p:nvPr>
        </p:nvSpPr>
        <p:spPr>
          <a:xfrm>
            <a:off x="4307918" y="851539"/>
            <a:ext cx="7092344" cy="5585619"/>
          </a:xfrm>
        </p:spPr>
        <p:txBody>
          <a:bodyPr vert="horz" lIns="91440" tIns="45720" rIns="91440" bIns="45720" rtlCol="0" anchor="ctr">
            <a:normAutofit/>
          </a:bodyPr>
          <a:lstStyle/>
          <a:p>
            <a:r>
              <a:rPr lang="en-US">
                <a:ea typeface="+mn-lt"/>
                <a:cs typeface="+mn-lt"/>
              </a:rPr>
              <a:t>From this dataset, there were many possible predictions according to the different drugs.</a:t>
            </a:r>
          </a:p>
          <a:p>
            <a:r>
              <a:rPr lang="en-US">
                <a:ea typeface="+mn-lt"/>
                <a:cs typeface="+mn-lt"/>
              </a:rPr>
              <a:t>In our case, we will focus more specifically on </a:t>
            </a:r>
            <a:r>
              <a:rPr lang="en-US" b="1">
                <a:solidFill>
                  <a:schemeClr val="accent1"/>
                </a:solidFill>
                <a:ea typeface="+mn-lt"/>
                <a:cs typeface="+mn-lt"/>
              </a:rPr>
              <a:t>cannabis use</a:t>
            </a:r>
            <a:r>
              <a:rPr lang="en-US">
                <a:ea typeface="+mn-lt"/>
                <a:cs typeface="+mn-lt"/>
              </a:rPr>
              <a:t> because it is a drug that is becoming more and more legalized in different countries, such as Canada recently in 2018.</a:t>
            </a:r>
          </a:p>
          <a:p>
            <a:r>
              <a:rPr lang="en-US">
                <a:ea typeface="+mn-lt"/>
                <a:cs typeface="+mn-lt"/>
              </a:rPr>
              <a:t>We have therefore conducted an analysis based on an individual's attributes and the frequency with which he or she uses different drugs in order to determine if he or she is a cannabis user.</a:t>
            </a:r>
          </a:p>
        </p:txBody>
      </p:sp>
    </p:spTree>
    <p:extLst>
      <p:ext uri="{BB962C8B-B14F-4D97-AF65-F5344CB8AC3E}">
        <p14:creationId xmlns:p14="http://schemas.microsoft.com/office/powerpoint/2010/main" val="177540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E1466E-81FB-4332-A368-C620D67D5393}"/>
              </a:ext>
            </a:extLst>
          </p:cNvPr>
          <p:cNvSpPr>
            <a:spLocks noGrp="1"/>
          </p:cNvSpPr>
          <p:nvPr>
            <p:ph type="title"/>
          </p:nvPr>
        </p:nvSpPr>
        <p:spPr>
          <a:xfrm>
            <a:off x="686834" y="1153572"/>
            <a:ext cx="3200400" cy="4461163"/>
          </a:xfrm>
        </p:spPr>
        <p:txBody>
          <a:bodyPr>
            <a:normAutofit/>
          </a:bodyPr>
          <a:lstStyle/>
          <a:p>
            <a:r>
              <a:rPr lang="fr-FR" sz="4800" err="1">
                <a:solidFill>
                  <a:srgbClr val="FFFFFF"/>
                </a:solidFill>
                <a:ea typeface="+mj-lt"/>
                <a:cs typeface="+mj-lt"/>
              </a:rPr>
              <a:t>Prediction</a:t>
            </a:r>
            <a:r>
              <a:rPr lang="fr-FR" sz="4800">
                <a:solidFill>
                  <a:srgbClr val="FFFFFF"/>
                </a:solidFill>
                <a:ea typeface="+mj-lt"/>
                <a:cs typeface="+mj-lt"/>
              </a:rPr>
              <a:t> </a:t>
            </a:r>
            <a:r>
              <a:rPr lang="fr-FR" sz="4800" err="1">
                <a:solidFill>
                  <a:srgbClr val="FFFFFF"/>
                </a:solidFill>
                <a:ea typeface="+mj-lt"/>
                <a:cs typeface="+mj-lt"/>
              </a:rPr>
              <a:t>Models</a:t>
            </a:r>
            <a:endParaRPr lang="fr-FR" sz="4800"/>
          </a:p>
        </p:txBody>
      </p:sp>
      <p:sp>
        <p:nvSpPr>
          <p:cNvPr id="3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C5A1381-9213-4481-9996-66D0CF7566AB}"/>
              </a:ext>
            </a:extLst>
          </p:cNvPr>
          <p:cNvSpPr>
            <a:spLocks noGrp="1"/>
          </p:cNvSpPr>
          <p:nvPr>
            <p:ph idx="1"/>
          </p:nvPr>
        </p:nvSpPr>
        <p:spPr>
          <a:xfrm>
            <a:off x="4633162" y="1093148"/>
            <a:ext cx="7092344" cy="5585619"/>
          </a:xfrm>
        </p:spPr>
        <p:txBody>
          <a:bodyPr vert="horz" lIns="91440" tIns="45720" rIns="91440" bIns="45720" rtlCol="0" anchor="ctr">
            <a:normAutofit/>
          </a:bodyPr>
          <a:lstStyle/>
          <a:p>
            <a:r>
              <a:rPr lang="en-US">
                <a:ea typeface="+mn-lt"/>
                <a:cs typeface="+mn-lt"/>
              </a:rPr>
              <a:t>Our Team’s goal was to find the best machine learning model to predict cannabis users when looking at features such personality traits and demographics.</a:t>
            </a:r>
            <a:endParaRPr lang="fr-FR">
              <a:ea typeface="+mn-lt"/>
              <a:cs typeface="+mn-lt"/>
            </a:endParaRPr>
          </a:p>
          <a:p>
            <a:r>
              <a:rPr lang="en-US">
                <a:ea typeface="+mn-lt"/>
                <a:cs typeface="+mn-lt"/>
              </a:rPr>
              <a:t>Find and apply the machine learning model with the most accurate prediction the data set and predict the potential risk of cannabis use</a:t>
            </a:r>
          </a:p>
          <a:p>
            <a:r>
              <a:rPr lang="en-US">
                <a:ea typeface="+mn-lt"/>
                <a:cs typeface="+mn-lt"/>
              </a:rPr>
              <a:t>The target prediction is to determine if the selected features influence the use of cannabis among our data respondents.</a:t>
            </a: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72347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Prediction Models</a:t>
            </a:r>
            <a:endParaRPr lang="fr-FR">
              <a:cs typeface="Calibri Light"/>
            </a:endParaRP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248026"/>
            <a:ext cx="6331154" cy="4192081"/>
          </a:xfrm>
        </p:spPr>
        <p:txBody>
          <a:bodyPr vert="horz" lIns="91440" tIns="45720" rIns="91440" bIns="45720" rtlCol="0" anchor="t">
            <a:normAutofit/>
          </a:bodyPr>
          <a:lstStyle/>
          <a:p>
            <a:r>
              <a:rPr lang="en-US" sz="2400">
                <a:ea typeface="+mn-lt"/>
                <a:cs typeface="+mn-lt"/>
              </a:rPr>
              <a:t>Among the different possible prediction model possibilities, we chose to transform the dataset into a binary classification problem comprising 2 classes: </a:t>
            </a:r>
            <a:r>
              <a:rPr lang="en-US" sz="2400" b="1">
                <a:solidFill>
                  <a:schemeClr val="accent1">
                    <a:lumMod val="50000"/>
                  </a:schemeClr>
                </a:solidFill>
                <a:ea typeface="+mn-lt"/>
                <a:cs typeface="+mn-lt"/>
              </a:rPr>
              <a:t>Cannabis User</a:t>
            </a:r>
            <a:r>
              <a:rPr lang="en-US" sz="2400">
                <a:ea typeface="+mn-lt"/>
                <a:cs typeface="+mn-lt"/>
              </a:rPr>
              <a:t> and </a:t>
            </a:r>
            <a:r>
              <a:rPr lang="en-US" sz="2400" b="1">
                <a:solidFill>
                  <a:srgbClr val="E88000"/>
                </a:solidFill>
                <a:ea typeface="+mn-lt"/>
                <a:cs typeface="+mn-lt"/>
              </a:rPr>
              <a:t>Cannabis Non-User</a:t>
            </a:r>
            <a:r>
              <a:rPr lang="en-US" sz="2400">
                <a:ea typeface="+mn-lt"/>
                <a:cs typeface="+mn-lt"/>
              </a:rPr>
              <a:t>.</a:t>
            </a:r>
          </a:p>
          <a:p>
            <a:r>
              <a:rPr lang="en-US" sz="2400">
                <a:ea typeface="+mn-lt"/>
                <a:cs typeface="+mn-lt"/>
              </a:rPr>
              <a:t>To solve it, we immediately thought of using a logistic regression model.</a:t>
            </a:r>
          </a:p>
          <a:p>
            <a:r>
              <a:rPr lang="en-US" sz="2400" b="1">
                <a:solidFill>
                  <a:schemeClr val="accent4"/>
                </a:solidFill>
                <a:ea typeface="+mn-lt"/>
                <a:cs typeface="+mn-lt"/>
              </a:rPr>
              <a:t>Logistic Regression</a:t>
            </a:r>
            <a:r>
              <a:rPr lang="en-US" sz="2400">
                <a:ea typeface="+mn-lt"/>
                <a:cs typeface="+mn-lt"/>
              </a:rPr>
              <a:t> is a Machine Learning algorithm which is used for the classification problems, it is a predictive analysis algorithm and based on the concept of probability.</a:t>
            </a:r>
          </a:p>
        </p:txBody>
      </p:sp>
      <p:pic>
        <p:nvPicPr>
          <p:cNvPr id="4" name="Image 4">
            <a:extLst>
              <a:ext uri="{FF2B5EF4-FFF2-40B4-BE49-F238E27FC236}">
                <a16:creationId xmlns:a16="http://schemas.microsoft.com/office/drawing/2014/main" id="{81AF2BEC-3445-483A-89B8-8849DCAD44C1}"/>
              </a:ext>
            </a:extLst>
          </p:cNvPr>
          <p:cNvPicPr>
            <a:picLocks noChangeAspect="1"/>
          </p:cNvPicPr>
          <p:nvPr/>
        </p:nvPicPr>
        <p:blipFill>
          <a:blip r:embed="rId2"/>
          <a:stretch>
            <a:fillRect/>
          </a:stretch>
        </p:blipFill>
        <p:spPr>
          <a:xfrm>
            <a:off x="8093927" y="2652353"/>
            <a:ext cx="3012687" cy="2582437"/>
          </a:xfrm>
          <a:prstGeom prst="rect">
            <a:avLst/>
          </a:prstGeom>
        </p:spPr>
      </p:pic>
    </p:spTree>
    <p:extLst>
      <p:ext uri="{BB962C8B-B14F-4D97-AF65-F5344CB8AC3E}">
        <p14:creationId xmlns:p14="http://schemas.microsoft.com/office/powerpoint/2010/main" val="211892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91BB1FB-D859-46B3-BE3E-F5ACAF42B0F7}"/>
              </a:ext>
            </a:extLst>
          </p:cNvPr>
          <p:cNvSpPr>
            <a:spLocks noGrp="1"/>
          </p:cNvSpPr>
          <p:nvPr>
            <p:ph type="title"/>
          </p:nvPr>
        </p:nvSpPr>
        <p:spPr>
          <a:xfrm>
            <a:off x="1398571" y="2075924"/>
            <a:ext cx="3240506" cy="2169794"/>
          </a:xfrm>
        </p:spPr>
        <p:txBody>
          <a:bodyPr>
            <a:noAutofit/>
          </a:bodyPr>
          <a:lstStyle/>
          <a:p>
            <a:pPr algn="ctr"/>
            <a:r>
              <a:rPr lang="fr-FR" sz="4900">
                <a:solidFill>
                  <a:schemeClr val="bg1"/>
                </a:solidFill>
                <a:ea typeface="+mj-lt"/>
                <a:cs typeface="+mj-lt"/>
              </a:rPr>
              <a:t>Table of contents</a:t>
            </a:r>
            <a:endParaRPr lang="fr-FR" sz="4900">
              <a:solidFill>
                <a:schemeClr val="bg1"/>
              </a:solidFill>
            </a:endParaRPr>
          </a:p>
        </p:txBody>
      </p:sp>
      <p:sp>
        <p:nvSpPr>
          <p:cNvPr id="13"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14C6ECA8-D3EC-43B8-B8C9-4C0AA4054449}"/>
              </a:ext>
            </a:extLst>
          </p:cNvPr>
          <p:cNvSpPr>
            <a:spLocks noGrp="1"/>
          </p:cNvSpPr>
          <p:nvPr>
            <p:ph idx="1"/>
          </p:nvPr>
        </p:nvSpPr>
        <p:spPr>
          <a:xfrm>
            <a:off x="6460711" y="1424467"/>
            <a:ext cx="5538983" cy="3350154"/>
          </a:xfrm>
        </p:spPr>
        <p:txBody>
          <a:bodyPr vert="horz" lIns="91440" tIns="45720" rIns="91440" bIns="45720" rtlCol="0" anchor="t">
            <a:noAutofit/>
          </a:bodyPr>
          <a:lstStyle/>
          <a:p>
            <a:pPr marL="514350" indent="-514350">
              <a:buAutoNum type="romanUcPeriod"/>
            </a:pPr>
            <a:r>
              <a:rPr lang="fr-FR" sz="3600">
                <a:ea typeface="+mn-lt"/>
                <a:cs typeface="+mn-lt"/>
              </a:rPr>
              <a:t>Description of the dataset</a:t>
            </a:r>
          </a:p>
          <a:p>
            <a:pPr marL="514350" indent="-514350">
              <a:buAutoNum type="romanUcPeriod"/>
            </a:pPr>
            <a:r>
              <a:rPr lang="fr-FR" sz="3600">
                <a:ea typeface="+mn-lt"/>
                <a:cs typeface="+mn-lt"/>
              </a:rPr>
              <a:t>Dataset Cleaning</a:t>
            </a:r>
          </a:p>
          <a:p>
            <a:pPr marL="514350" indent="-514350">
              <a:buAutoNum type="romanUcPeriod"/>
            </a:pPr>
            <a:r>
              <a:rPr lang="fr-FR" sz="3600">
                <a:ea typeface="+mn-lt"/>
                <a:cs typeface="+mn-lt"/>
              </a:rPr>
              <a:t>Data Visualisation</a:t>
            </a:r>
          </a:p>
          <a:p>
            <a:pPr marL="514350" indent="-514350">
              <a:buAutoNum type="romanUcPeriod"/>
            </a:pPr>
            <a:r>
              <a:rPr lang="fr-FR" sz="3600">
                <a:ea typeface="+mn-lt"/>
                <a:cs typeface="+mn-lt"/>
              </a:rPr>
              <a:t>Prediction Models</a:t>
            </a:r>
          </a:p>
          <a:p>
            <a:pPr marL="514350" indent="-514350">
              <a:buAutoNum type="romanUcPeriod"/>
            </a:pPr>
            <a:r>
              <a:rPr lang="fr-FR" sz="3600">
                <a:ea typeface="+mn-lt"/>
                <a:cs typeface="+mn-lt"/>
              </a:rPr>
              <a:t>API Flask</a:t>
            </a:r>
            <a:endParaRPr lang="fr-FR" sz="3600">
              <a:cs typeface="Calibri" panose="020F0502020204030204"/>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Espace réservé du contenu 2">
            <a:extLst>
              <a:ext uri="{FF2B5EF4-FFF2-40B4-BE49-F238E27FC236}">
                <a16:creationId xmlns:a16="http://schemas.microsoft.com/office/drawing/2014/main" id="{7A85F760-AC42-409C-90A5-02081EBFC2DC}"/>
              </a:ext>
            </a:extLst>
          </p:cNvPr>
          <p:cNvSpPr txBox="1">
            <a:spLocks/>
          </p:cNvSpPr>
          <p:nvPr/>
        </p:nvSpPr>
        <p:spPr>
          <a:xfrm>
            <a:off x="7044620" y="5012864"/>
            <a:ext cx="4812952" cy="51588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ea typeface="+mn-lt"/>
                <a:cs typeface="+mn-lt"/>
                <a:hlinkClick r:id="" action="ppaction://noaction"/>
              </a:rPr>
              <a:t>https://github.com/Atik14/DrugConsumption_Analysis</a:t>
            </a:r>
            <a:endParaRPr lang="fr-FR" sz="1600" dirty="0">
              <a:ea typeface="+mn-lt"/>
              <a:cs typeface="+mn-lt"/>
            </a:endParaRPr>
          </a:p>
          <a:p>
            <a:pPr marL="0" indent="0">
              <a:buNone/>
            </a:pPr>
            <a:endParaRPr lang="fr-FR" sz="1800">
              <a:cs typeface="Calibri"/>
            </a:endParaRPr>
          </a:p>
        </p:txBody>
      </p:sp>
      <p:pic>
        <p:nvPicPr>
          <p:cNvPr id="5" name="Image 5">
            <a:extLst>
              <a:ext uri="{FF2B5EF4-FFF2-40B4-BE49-F238E27FC236}">
                <a16:creationId xmlns:a16="http://schemas.microsoft.com/office/drawing/2014/main" id="{0B9367E3-4AD5-4A1E-A152-FE127018E3C0}"/>
              </a:ext>
            </a:extLst>
          </p:cNvPr>
          <p:cNvPicPr>
            <a:picLocks noChangeAspect="1"/>
          </p:cNvPicPr>
          <p:nvPr/>
        </p:nvPicPr>
        <p:blipFill>
          <a:blip r:embed="rId2"/>
          <a:stretch>
            <a:fillRect/>
          </a:stretch>
        </p:blipFill>
        <p:spPr>
          <a:xfrm>
            <a:off x="6462131" y="4913030"/>
            <a:ext cx="596591" cy="563162"/>
          </a:xfrm>
          <a:prstGeom prst="rect">
            <a:avLst/>
          </a:prstGeom>
        </p:spPr>
      </p:pic>
    </p:spTree>
    <p:extLst>
      <p:ext uri="{BB962C8B-B14F-4D97-AF65-F5344CB8AC3E}">
        <p14:creationId xmlns:p14="http://schemas.microsoft.com/office/powerpoint/2010/main" val="3827031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Prediction Models</a:t>
            </a:r>
            <a:endParaRPr lang="fr-FR">
              <a:cs typeface="Calibri Light"/>
            </a:endParaRPr>
          </a:p>
        </p:txBody>
      </p:sp>
      <p:pic>
        <p:nvPicPr>
          <p:cNvPr id="6" name="Image 6" descr="Une image contenant texte&#10;&#10;Description générée automatiquement">
            <a:extLst>
              <a:ext uri="{FF2B5EF4-FFF2-40B4-BE49-F238E27FC236}">
                <a16:creationId xmlns:a16="http://schemas.microsoft.com/office/drawing/2014/main" id="{1BA05561-AC25-4B23-BD12-C6398EE0C93E}"/>
              </a:ext>
            </a:extLst>
          </p:cNvPr>
          <p:cNvPicPr>
            <a:picLocks noChangeAspect="1"/>
          </p:cNvPicPr>
          <p:nvPr/>
        </p:nvPicPr>
        <p:blipFill>
          <a:blip r:embed="rId2"/>
          <a:stretch>
            <a:fillRect/>
          </a:stretch>
        </p:blipFill>
        <p:spPr>
          <a:xfrm>
            <a:off x="840060" y="2168309"/>
            <a:ext cx="4638906" cy="4491432"/>
          </a:xfrm>
          <a:prstGeom prst="rect">
            <a:avLst/>
          </a:prstGeom>
        </p:spPr>
      </p:pic>
      <p:sp>
        <p:nvSpPr>
          <p:cNvPr id="7" name="Espace réservé du contenu 2">
            <a:extLst>
              <a:ext uri="{FF2B5EF4-FFF2-40B4-BE49-F238E27FC236}">
                <a16:creationId xmlns:a16="http://schemas.microsoft.com/office/drawing/2014/main" id="{4DA7AFF1-C9BE-4475-A650-99AC31E5D293}"/>
              </a:ext>
            </a:extLst>
          </p:cNvPr>
          <p:cNvSpPr>
            <a:spLocks noGrp="1"/>
          </p:cNvSpPr>
          <p:nvPr>
            <p:ph idx="1"/>
          </p:nvPr>
        </p:nvSpPr>
        <p:spPr>
          <a:xfrm>
            <a:off x="6486295" y="2712660"/>
            <a:ext cx="4613867" cy="2231325"/>
          </a:xfrm>
        </p:spPr>
        <p:txBody>
          <a:bodyPr vert="horz" lIns="91440" tIns="45720" rIns="91440" bIns="45720" rtlCol="0" anchor="t">
            <a:normAutofit/>
          </a:bodyPr>
          <a:lstStyle/>
          <a:p>
            <a:pPr marL="0" indent="0">
              <a:buNone/>
            </a:pPr>
            <a:r>
              <a:rPr lang="en-US" sz="2400">
                <a:ea typeface="+mn-lt"/>
                <a:cs typeface="+mn-lt"/>
              </a:rPr>
              <a:t>Logistic Regression</a:t>
            </a:r>
            <a:endParaRPr lang="fr-FR"/>
          </a:p>
          <a:p>
            <a:r>
              <a:rPr lang="en-US" sz="2400">
                <a:ea typeface="+mn-lt"/>
                <a:cs typeface="+mn-lt"/>
              </a:rPr>
              <a:t>Accuracy : 0.8127753141167775</a:t>
            </a:r>
          </a:p>
        </p:txBody>
      </p:sp>
    </p:spTree>
    <p:extLst>
      <p:ext uri="{BB962C8B-B14F-4D97-AF65-F5344CB8AC3E}">
        <p14:creationId xmlns:p14="http://schemas.microsoft.com/office/powerpoint/2010/main" val="375652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Prediction Models</a:t>
            </a:r>
            <a:endParaRPr lang="fr-FR">
              <a:cs typeface="Calibri Light"/>
            </a:endParaRP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387416"/>
            <a:ext cx="6331154" cy="4052691"/>
          </a:xfrm>
        </p:spPr>
        <p:txBody>
          <a:bodyPr vert="horz" lIns="91440" tIns="45720" rIns="91440" bIns="45720" rtlCol="0" anchor="t">
            <a:normAutofit/>
          </a:bodyPr>
          <a:lstStyle/>
          <a:p>
            <a:r>
              <a:rPr lang="en-US" sz="2400">
                <a:ea typeface="+mn-lt"/>
                <a:cs typeface="+mn-lt"/>
              </a:rPr>
              <a:t>Then, we also tried a Decision Tree prediction model to compare accuracies.</a:t>
            </a:r>
          </a:p>
          <a:p>
            <a:r>
              <a:rPr lang="en-US" sz="2400">
                <a:ea typeface="+mn-lt"/>
                <a:cs typeface="+mn-lt"/>
              </a:rPr>
              <a:t>A </a:t>
            </a:r>
            <a:r>
              <a:rPr lang="en-US" sz="2400" b="1">
                <a:solidFill>
                  <a:schemeClr val="accent4"/>
                </a:solidFill>
                <a:ea typeface="+mn-lt"/>
                <a:cs typeface="+mn-lt"/>
              </a:rPr>
              <a:t>Decision Tree</a:t>
            </a:r>
            <a:r>
              <a:rPr lang="en-US" sz="2400">
                <a:ea typeface="+mn-lt"/>
                <a:cs typeface="+mn-lt"/>
              </a:rPr>
              <a:t> is a simple representation for classifying examples. It is a Supervised Machine Learning where the data is continuously split according to a certain parameter.</a:t>
            </a:r>
            <a:endParaRPr lang="en-US" sz="2400">
              <a:cs typeface="Calibri"/>
            </a:endParaRPr>
          </a:p>
        </p:txBody>
      </p:sp>
      <p:pic>
        <p:nvPicPr>
          <p:cNvPr id="4" name="Image 4">
            <a:extLst>
              <a:ext uri="{FF2B5EF4-FFF2-40B4-BE49-F238E27FC236}">
                <a16:creationId xmlns:a16="http://schemas.microsoft.com/office/drawing/2014/main" id="{B2E1BA7C-A529-46C5-85B1-DAAB0A521E15}"/>
              </a:ext>
            </a:extLst>
          </p:cNvPr>
          <p:cNvPicPr>
            <a:picLocks noChangeAspect="1"/>
          </p:cNvPicPr>
          <p:nvPr/>
        </p:nvPicPr>
        <p:blipFill>
          <a:blip r:embed="rId2"/>
          <a:stretch>
            <a:fillRect/>
          </a:stretch>
        </p:blipFill>
        <p:spPr>
          <a:xfrm>
            <a:off x="7921083" y="2451142"/>
            <a:ext cx="3728224" cy="2550446"/>
          </a:xfrm>
          <a:prstGeom prst="rect">
            <a:avLst/>
          </a:prstGeom>
        </p:spPr>
      </p:pic>
    </p:spTree>
    <p:extLst>
      <p:ext uri="{BB962C8B-B14F-4D97-AF65-F5344CB8AC3E}">
        <p14:creationId xmlns:p14="http://schemas.microsoft.com/office/powerpoint/2010/main" val="229731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Prediction Models</a:t>
            </a:r>
            <a:endParaRPr lang="fr-FR">
              <a:cs typeface="Calibri Light"/>
            </a:endParaRPr>
          </a:p>
        </p:txBody>
      </p:sp>
      <p:pic>
        <p:nvPicPr>
          <p:cNvPr id="6" name="Image 6" descr="Une image contenant texte&#10;&#10;Description générée automatiquement">
            <a:extLst>
              <a:ext uri="{FF2B5EF4-FFF2-40B4-BE49-F238E27FC236}">
                <a16:creationId xmlns:a16="http://schemas.microsoft.com/office/drawing/2014/main" id="{1BA05561-AC25-4B23-BD12-C6398EE0C93E}"/>
              </a:ext>
            </a:extLst>
          </p:cNvPr>
          <p:cNvPicPr>
            <a:picLocks noChangeAspect="1"/>
          </p:cNvPicPr>
          <p:nvPr/>
        </p:nvPicPr>
        <p:blipFill>
          <a:blip r:embed="rId2"/>
          <a:stretch>
            <a:fillRect/>
          </a:stretch>
        </p:blipFill>
        <p:spPr>
          <a:xfrm>
            <a:off x="840060" y="2168309"/>
            <a:ext cx="4638906" cy="4491432"/>
          </a:xfrm>
          <a:prstGeom prst="rect">
            <a:avLst/>
          </a:prstGeom>
        </p:spPr>
      </p:pic>
      <p:sp>
        <p:nvSpPr>
          <p:cNvPr id="7" name="Espace réservé du contenu 2">
            <a:extLst>
              <a:ext uri="{FF2B5EF4-FFF2-40B4-BE49-F238E27FC236}">
                <a16:creationId xmlns:a16="http://schemas.microsoft.com/office/drawing/2014/main" id="{4DA7AFF1-C9BE-4475-A650-99AC31E5D293}"/>
              </a:ext>
            </a:extLst>
          </p:cNvPr>
          <p:cNvSpPr>
            <a:spLocks noGrp="1"/>
          </p:cNvSpPr>
          <p:nvPr>
            <p:ph idx="1"/>
          </p:nvPr>
        </p:nvSpPr>
        <p:spPr>
          <a:xfrm>
            <a:off x="6387684" y="2712660"/>
            <a:ext cx="4712478" cy="2231325"/>
          </a:xfrm>
        </p:spPr>
        <p:txBody>
          <a:bodyPr vert="horz" lIns="91440" tIns="45720" rIns="91440" bIns="45720" rtlCol="0" anchor="t">
            <a:normAutofit/>
          </a:bodyPr>
          <a:lstStyle/>
          <a:p>
            <a:pPr marL="0" indent="0">
              <a:buNone/>
            </a:pPr>
            <a:r>
              <a:rPr lang="en-US" sz="2400">
                <a:ea typeface="+mn-lt"/>
                <a:cs typeface="+mn-lt"/>
              </a:rPr>
              <a:t>Decision tree</a:t>
            </a:r>
            <a:endParaRPr lang="fr-FR"/>
          </a:p>
          <a:p>
            <a:r>
              <a:rPr lang="en-US" sz="2400">
                <a:ea typeface="+mn-lt"/>
                <a:cs typeface="+mn-lt"/>
              </a:rPr>
              <a:t>Accuracy : 0.824327420546</a:t>
            </a:r>
            <a:r>
              <a:rPr lang="en-US" sz="2400">
                <a:cs typeface="Calibri"/>
              </a:rPr>
              <a:t>9326</a:t>
            </a:r>
            <a:endParaRPr lang="en-US"/>
          </a:p>
        </p:txBody>
      </p:sp>
      <p:pic>
        <p:nvPicPr>
          <p:cNvPr id="3" name="Image 3" descr="Une image contenant texte&#10;&#10;Description générée automatiquement">
            <a:extLst>
              <a:ext uri="{FF2B5EF4-FFF2-40B4-BE49-F238E27FC236}">
                <a16:creationId xmlns:a16="http://schemas.microsoft.com/office/drawing/2014/main" id="{C186FD32-6C10-466B-8585-6E7E9E30F021}"/>
              </a:ext>
            </a:extLst>
          </p:cNvPr>
          <p:cNvPicPr>
            <a:picLocks noChangeAspect="1"/>
          </p:cNvPicPr>
          <p:nvPr/>
        </p:nvPicPr>
        <p:blipFill>
          <a:blip r:embed="rId3"/>
          <a:stretch>
            <a:fillRect/>
          </a:stretch>
        </p:blipFill>
        <p:spPr>
          <a:xfrm>
            <a:off x="840059" y="2170916"/>
            <a:ext cx="4638906" cy="4504803"/>
          </a:xfrm>
          <a:prstGeom prst="rect">
            <a:avLst/>
          </a:prstGeom>
        </p:spPr>
      </p:pic>
    </p:spTree>
    <p:extLst>
      <p:ext uri="{BB962C8B-B14F-4D97-AF65-F5344CB8AC3E}">
        <p14:creationId xmlns:p14="http://schemas.microsoft.com/office/powerpoint/2010/main" val="3112543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cs typeface="Calibri Light"/>
              </a:rPr>
              <a:t>Model </a:t>
            </a:r>
            <a:r>
              <a:rPr lang="fr-FR" err="1">
                <a:cs typeface="Calibri Light"/>
              </a:rPr>
              <a:t>Results</a:t>
            </a:r>
            <a:r>
              <a:rPr lang="fr-FR">
                <a:cs typeface="Calibri Light"/>
              </a:rPr>
              <a:t> </a:t>
            </a:r>
            <a:r>
              <a:rPr lang="fr-FR" err="1">
                <a:cs typeface="Calibri Light"/>
              </a:rPr>
              <a:t>comparison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7463885" y="2601148"/>
            <a:ext cx="4584130" cy="2584447"/>
          </a:xfrm>
        </p:spPr>
        <p:txBody>
          <a:bodyPr vert="horz" lIns="91440" tIns="45720" rIns="91440" bIns="45720" rtlCol="0" anchor="t">
            <a:normAutofit/>
          </a:bodyPr>
          <a:lstStyle/>
          <a:p>
            <a:r>
              <a:rPr lang="en-US" sz="2400">
                <a:cs typeface="Calibri"/>
              </a:rPr>
              <a:t>Decision Tree &gt; Logistic Regression</a:t>
            </a:r>
          </a:p>
          <a:p>
            <a:r>
              <a:rPr lang="en-US" sz="2400">
                <a:ea typeface="+mn-lt"/>
                <a:cs typeface="+mn-lt"/>
              </a:rPr>
              <a:t>This model gave us the best result.</a:t>
            </a:r>
            <a:endParaRPr lang="en-US" sz="2400">
              <a:cs typeface="Calibri"/>
            </a:endParaRPr>
          </a:p>
          <a:p>
            <a:endParaRPr lang="en-US" sz="2400">
              <a:cs typeface="Calibri"/>
            </a:endParaRPr>
          </a:p>
        </p:txBody>
      </p:sp>
      <p:pic>
        <p:nvPicPr>
          <p:cNvPr id="4" name="Image 4" descr="Une image contenant texte&#10;&#10;Description générée automatiquement">
            <a:extLst>
              <a:ext uri="{FF2B5EF4-FFF2-40B4-BE49-F238E27FC236}">
                <a16:creationId xmlns:a16="http://schemas.microsoft.com/office/drawing/2014/main" id="{9D781F15-5856-467B-B6C9-E1F5E3CECC32}"/>
              </a:ext>
            </a:extLst>
          </p:cNvPr>
          <p:cNvPicPr>
            <a:picLocks noChangeAspect="1"/>
          </p:cNvPicPr>
          <p:nvPr/>
        </p:nvPicPr>
        <p:blipFill>
          <a:blip r:embed="rId2"/>
          <a:stretch>
            <a:fillRect/>
          </a:stretch>
        </p:blipFill>
        <p:spPr>
          <a:xfrm>
            <a:off x="1843669" y="2291180"/>
            <a:ext cx="3523785" cy="4013372"/>
          </a:xfrm>
          <a:prstGeom prst="rect">
            <a:avLst/>
          </a:prstGeom>
        </p:spPr>
      </p:pic>
    </p:spTree>
    <p:extLst>
      <p:ext uri="{BB962C8B-B14F-4D97-AF65-F5344CB8AC3E}">
        <p14:creationId xmlns:p14="http://schemas.microsoft.com/office/powerpoint/2010/main" val="148809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cs typeface="Calibri Light"/>
              </a:rPr>
              <a:t>Model </a:t>
            </a:r>
            <a:r>
              <a:rPr lang="fr-FR" err="1">
                <a:cs typeface="Calibri Light"/>
              </a:rPr>
              <a:t>Results</a:t>
            </a:r>
            <a:r>
              <a:rPr lang="fr-FR">
                <a:cs typeface="Calibri Light"/>
              </a:rPr>
              <a:t> </a:t>
            </a:r>
            <a:r>
              <a:rPr lang="fr-FR" err="1">
                <a:cs typeface="Calibri Light"/>
              </a:rPr>
              <a:t>comparison</a:t>
            </a:r>
          </a:p>
        </p:txBody>
      </p:sp>
      <p:pic>
        <p:nvPicPr>
          <p:cNvPr id="5" name="Image 5" descr="Une image contenant table&#10;&#10;Description générée automatiquement">
            <a:extLst>
              <a:ext uri="{FF2B5EF4-FFF2-40B4-BE49-F238E27FC236}">
                <a16:creationId xmlns:a16="http://schemas.microsoft.com/office/drawing/2014/main" id="{3404263A-7D27-43F8-9645-2D94862C5B68}"/>
              </a:ext>
            </a:extLst>
          </p:cNvPr>
          <p:cNvPicPr>
            <a:picLocks noChangeAspect="1"/>
          </p:cNvPicPr>
          <p:nvPr/>
        </p:nvPicPr>
        <p:blipFill>
          <a:blip r:embed="rId2"/>
          <a:stretch>
            <a:fillRect/>
          </a:stretch>
        </p:blipFill>
        <p:spPr>
          <a:xfrm>
            <a:off x="1685692" y="3044473"/>
            <a:ext cx="3802565" cy="1187225"/>
          </a:xfrm>
          <a:prstGeom prst="rect">
            <a:avLst/>
          </a:prstGeom>
        </p:spPr>
      </p:pic>
      <p:sp>
        <p:nvSpPr>
          <p:cNvPr id="6" name="Espace réservé du contenu 2">
            <a:extLst>
              <a:ext uri="{FF2B5EF4-FFF2-40B4-BE49-F238E27FC236}">
                <a16:creationId xmlns:a16="http://schemas.microsoft.com/office/drawing/2014/main" id="{B56F039A-F8EA-4AEF-8FCB-D4D2608789BF}"/>
              </a:ext>
            </a:extLst>
          </p:cNvPr>
          <p:cNvSpPr txBox="1">
            <a:spLocks/>
          </p:cNvSpPr>
          <p:nvPr/>
        </p:nvSpPr>
        <p:spPr>
          <a:xfrm>
            <a:off x="1501699" y="2381841"/>
            <a:ext cx="4017277" cy="5772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cs typeface="Calibri"/>
              </a:rPr>
              <a:t>Decision Tree Model Results</a:t>
            </a:r>
          </a:p>
          <a:p>
            <a:endParaRPr lang="en-US" sz="2400">
              <a:cs typeface="Calibri"/>
            </a:endParaRPr>
          </a:p>
        </p:txBody>
      </p:sp>
      <p:sp>
        <p:nvSpPr>
          <p:cNvPr id="7" name="Espace réservé du contenu 2">
            <a:extLst>
              <a:ext uri="{FF2B5EF4-FFF2-40B4-BE49-F238E27FC236}">
                <a16:creationId xmlns:a16="http://schemas.microsoft.com/office/drawing/2014/main" id="{F77A5846-5B1D-49AA-82C4-EBF22F7F89ED}"/>
              </a:ext>
            </a:extLst>
          </p:cNvPr>
          <p:cNvSpPr txBox="1">
            <a:spLocks/>
          </p:cNvSpPr>
          <p:nvPr/>
        </p:nvSpPr>
        <p:spPr>
          <a:xfrm>
            <a:off x="1501700" y="4481987"/>
            <a:ext cx="4286762" cy="40996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cs typeface="Calibri"/>
              </a:rPr>
              <a:t>Logistic Regression Model Results</a:t>
            </a:r>
          </a:p>
        </p:txBody>
      </p:sp>
      <p:pic>
        <p:nvPicPr>
          <p:cNvPr id="8" name="Image 9" descr="Une image contenant table&#10;&#10;Description générée automatiquement">
            <a:extLst>
              <a:ext uri="{FF2B5EF4-FFF2-40B4-BE49-F238E27FC236}">
                <a16:creationId xmlns:a16="http://schemas.microsoft.com/office/drawing/2014/main" id="{97FDAB8C-E978-47D1-9A99-76AF17888257}"/>
              </a:ext>
            </a:extLst>
          </p:cNvPr>
          <p:cNvPicPr>
            <a:picLocks noChangeAspect="1"/>
          </p:cNvPicPr>
          <p:nvPr/>
        </p:nvPicPr>
        <p:blipFill>
          <a:blip r:embed="rId3"/>
          <a:stretch>
            <a:fillRect/>
          </a:stretch>
        </p:blipFill>
        <p:spPr>
          <a:xfrm>
            <a:off x="1667109" y="5063439"/>
            <a:ext cx="3839735" cy="1117269"/>
          </a:xfrm>
          <a:prstGeom prst="rect">
            <a:avLst/>
          </a:prstGeom>
        </p:spPr>
      </p:pic>
      <p:sp>
        <p:nvSpPr>
          <p:cNvPr id="13" name="Espace réservé du contenu 2">
            <a:extLst>
              <a:ext uri="{FF2B5EF4-FFF2-40B4-BE49-F238E27FC236}">
                <a16:creationId xmlns:a16="http://schemas.microsoft.com/office/drawing/2014/main" id="{9FCC130A-397C-4049-BC9E-D169790207DE}"/>
              </a:ext>
            </a:extLst>
          </p:cNvPr>
          <p:cNvSpPr>
            <a:spLocks noGrp="1"/>
          </p:cNvSpPr>
          <p:nvPr>
            <p:ph idx="1"/>
          </p:nvPr>
        </p:nvSpPr>
        <p:spPr>
          <a:xfrm>
            <a:off x="7463885" y="2601148"/>
            <a:ext cx="4584130" cy="2584447"/>
          </a:xfrm>
        </p:spPr>
        <p:txBody>
          <a:bodyPr vert="horz" lIns="91440" tIns="45720" rIns="91440" bIns="45720" rtlCol="0" anchor="t">
            <a:normAutofit/>
          </a:bodyPr>
          <a:lstStyle/>
          <a:p>
            <a:r>
              <a:rPr lang="en-US" sz="2400">
                <a:cs typeface="Calibri"/>
              </a:rPr>
              <a:t>Decision Tree &gt; Logistic Regression</a:t>
            </a:r>
          </a:p>
          <a:p>
            <a:r>
              <a:rPr lang="en-US" sz="2400">
                <a:ea typeface="+mn-lt"/>
                <a:cs typeface="+mn-lt"/>
              </a:rPr>
              <a:t>This model gave us the best result.</a:t>
            </a:r>
            <a:endParaRPr lang="en-US" sz="2400">
              <a:cs typeface="Calibri"/>
            </a:endParaRPr>
          </a:p>
          <a:p>
            <a:endParaRPr lang="en-US" sz="2400">
              <a:cs typeface="Calibri"/>
            </a:endParaRPr>
          </a:p>
        </p:txBody>
      </p:sp>
    </p:spTree>
    <p:extLst>
      <p:ext uri="{BB962C8B-B14F-4D97-AF65-F5344CB8AC3E}">
        <p14:creationId xmlns:p14="http://schemas.microsoft.com/office/powerpoint/2010/main" val="1792553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E1466E-81FB-4332-A368-C620D67D5393}"/>
              </a:ext>
            </a:extLst>
          </p:cNvPr>
          <p:cNvSpPr>
            <a:spLocks noGrp="1"/>
          </p:cNvSpPr>
          <p:nvPr>
            <p:ph type="title"/>
          </p:nvPr>
        </p:nvSpPr>
        <p:spPr>
          <a:xfrm>
            <a:off x="686834" y="1153572"/>
            <a:ext cx="3200400" cy="4461163"/>
          </a:xfrm>
        </p:spPr>
        <p:txBody>
          <a:bodyPr>
            <a:normAutofit/>
          </a:bodyPr>
          <a:lstStyle/>
          <a:p>
            <a:r>
              <a:rPr lang="fr-FR" sz="4800">
                <a:solidFill>
                  <a:srgbClr val="FFFFFF"/>
                </a:solidFill>
                <a:ea typeface="+mj-lt"/>
                <a:cs typeface="+mj-lt"/>
              </a:rPr>
              <a:t>API</a:t>
            </a:r>
            <a:endParaRPr lang="fr-FR" sz="4800">
              <a:solidFill>
                <a:srgbClr val="FFFFFF"/>
              </a:solidFill>
              <a:cs typeface="Calibri Light"/>
            </a:endParaRPr>
          </a:p>
        </p:txBody>
      </p:sp>
      <p:sp>
        <p:nvSpPr>
          <p:cNvPr id="3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C5A1381-9213-4481-9996-66D0CF7566AB}"/>
              </a:ext>
            </a:extLst>
          </p:cNvPr>
          <p:cNvSpPr>
            <a:spLocks noGrp="1"/>
          </p:cNvSpPr>
          <p:nvPr>
            <p:ph idx="1"/>
          </p:nvPr>
        </p:nvSpPr>
        <p:spPr>
          <a:xfrm>
            <a:off x="4447308" y="591344"/>
            <a:ext cx="7092344" cy="5585619"/>
          </a:xfrm>
        </p:spPr>
        <p:txBody>
          <a:bodyPr vert="horz" lIns="91440" tIns="45720" rIns="91440" bIns="45720" rtlCol="0" anchor="ctr">
            <a:normAutofit/>
          </a:bodyPr>
          <a:lstStyle/>
          <a:p>
            <a:r>
              <a:rPr lang="en-US" b="1">
                <a:solidFill>
                  <a:schemeClr val="accent4"/>
                </a:solidFill>
                <a:ea typeface="+mn-lt"/>
                <a:cs typeface="+mn-lt"/>
              </a:rPr>
              <a:t>API</a:t>
            </a:r>
            <a:r>
              <a:rPr lang="en-US">
                <a:solidFill>
                  <a:srgbClr val="000000"/>
                </a:solidFill>
                <a:ea typeface="+mn-lt"/>
                <a:cs typeface="+mn-lt"/>
              </a:rPr>
              <a:t> </a:t>
            </a:r>
            <a:r>
              <a:rPr lang="en-US">
                <a:ea typeface="+mn-lt"/>
                <a:cs typeface="+mn-lt"/>
              </a:rPr>
              <a:t>is the acronym for Application Programming Interface, which is a software intermediary that allows two applications to talk to each other.</a:t>
            </a:r>
          </a:p>
          <a:p>
            <a:r>
              <a:rPr lang="en-US">
                <a:ea typeface="+mn-lt"/>
                <a:cs typeface="+mn-lt"/>
              </a:rPr>
              <a:t>We defined in our API a method that takes in parameter individual's attributes and from it, it predicts whether the individual will be a cannabis user or not.</a:t>
            </a:r>
          </a:p>
          <a:p>
            <a:r>
              <a:rPr lang="en-US" b="1">
                <a:solidFill>
                  <a:schemeClr val="accent4"/>
                </a:solidFill>
                <a:ea typeface="+mn-lt"/>
                <a:cs typeface="+mn-lt"/>
              </a:rPr>
              <a:t>Flask</a:t>
            </a:r>
            <a:r>
              <a:rPr lang="en-US">
                <a:solidFill>
                  <a:schemeClr val="accent4"/>
                </a:solidFill>
                <a:ea typeface="+mn-lt"/>
                <a:cs typeface="+mn-lt"/>
              </a:rPr>
              <a:t> </a:t>
            </a:r>
            <a:r>
              <a:rPr lang="en-US">
                <a:ea typeface="+mn-lt"/>
                <a:cs typeface="+mn-lt"/>
              </a:rPr>
              <a:t>is a web framework. This means flask provides you with tools, libraries and technologies that allow you to build a web application.</a:t>
            </a:r>
          </a:p>
        </p:txBody>
      </p:sp>
    </p:spTree>
    <p:extLst>
      <p:ext uri="{BB962C8B-B14F-4D97-AF65-F5344CB8AC3E}">
        <p14:creationId xmlns:p14="http://schemas.microsoft.com/office/powerpoint/2010/main" val="101551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API Flask</a:t>
            </a:r>
            <a:endParaRPr lang="fr-F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248026"/>
            <a:ext cx="6331154" cy="4192081"/>
          </a:xfrm>
        </p:spPr>
        <p:txBody>
          <a:bodyPr vert="horz" lIns="91440" tIns="45720" rIns="91440" bIns="45720" rtlCol="0" anchor="t">
            <a:normAutofit/>
          </a:bodyPr>
          <a:lstStyle/>
          <a:p>
            <a:r>
              <a:rPr lang="en-US" sz="2400">
                <a:ea typeface="+mn-lt"/>
                <a:cs typeface="+mn-lt"/>
              </a:rPr>
              <a:t>Passing a </a:t>
            </a:r>
            <a:r>
              <a:rPr lang="en-US" sz="2400" b="1">
                <a:solidFill>
                  <a:srgbClr val="E88000"/>
                </a:solidFill>
                <a:ea typeface="+mn-lt"/>
                <a:cs typeface="+mn-lt"/>
              </a:rPr>
              <a:t>JSON</a:t>
            </a:r>
            <a:r>
              <a:rPr lang="en-US" sz="2400">
                <a:ea typeface="+mn-lt"/>
                <a:cs typeface="+mn-lt"/>
              </a:rPr>
              <a:t> via a </a:t>
            </a:r>
            <a:r>
              <a:rPr lang="en-US" sz="2400" b="1">
                <a:solidFill>
                  <a:srgbClr val="E88000"/>
                </a:solidFill>
                <a:ea typeface="+mn-lt"/>
                <a:cs typeface="+mn-lt"/>
              </a:rPr>
              <a:t>POST request</a:t>
            </a:r>
            <a:r>
              <a:rPr lang="en-US" sz="2400">
                <a:ea typeface="+mn-lt"/>
                <a:cs typeface="+mn-lt"/>
              </a:rPr>
              <a:t> in the following format :</a:t>
            </a:r>
          </a:p>
        </p:txBody>
      </p:sp>
      <p:sp>
        <p:nvSpPr>
          <p:cNvPr id="4" name="ZoneTexte 3">
            <a:extLst>
              <a:ext uri="{FF2B5EF4-FFF2-40B4-BE49-F238E27FC236}">
                <a16:creationId xmlns:a16="http://schemas.microsoft.com/office/drawing/2014/main" id="{F4435644-853B-491E-9F0A-1CD2E46687B2}"/>
              </a:ext>
            </a:extLst>
          </p:cNvPr>
          <p:cNvSpPr txBox="1"/>
          <p:nvPr/>
        </p:nvSpPr>
        <p:spPr>
          <a:xfrm>
            <a:off x="1066800" y="2958352"/>
            <a:ext cx="226807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a:t>
            </a:r>
            <a:br>
              <a:rPr lang="en-US" sz="1600" dirty="0">
                <a:ea typeface="+mn-lt"/>
                <a:cs typeface="+mn-lt"/>
              </a:rPr>
            </a:br>
            <a:r>
              <a:rPr lang="en-US" sz="1600">
                <a:ea typeface="+mn-lt"/>
                <a:cs typeface="+mn-lt"/>
              </a:rPr>
              <a:t>"</a:t>
            </a:r>
            <a:r>
              <a:rPr lang="en-US" sz="1600">
                <a:solidFill>
                  <a:schemeClr val="accent4"/>
                </a:solidFill>
                <a:ea typeface="+mn-lt"/>
                <a:cs typeface="+mn-lt"/>
              </a:rPr>
              <a:t>Age</a:t>
            </a:r>
            <a:r>
              <a:rPr lang="en-US" sz="1600">
                <a:ea typeface="+mn-lt"/>
                <a:cs typeface="+mn-lt"/>
              </a:rPr>
              <a:t>" : </a:t>
            </a:r>
            <a:r>
              <a:rPr lang="en-US" sz="1600"/>
              <a:t>Number</a:t>
            </a:r>
            <a:r>
              <a:rPr lang="en-US" sz="1600">
                <a:ea typeface="+mn-lt"/>
                <a:cs typeface="+mn-lt"/>
              </a:rPr>
              <a:t>, </a:t>
            </a:r>
            <a:br>
              <a:rPr lang="en-US" sz="1600" dirty="0">
                <a:ea typeface="+mn-lt"/>
                <a:cs typeface="+mn-lt"/>
              </a:rPr>
            </a:br>
            <a:r>
              <a:rPr lang="en-US" sz="1600">
                <a:ea typeface="+mn-lt"/>
                <a:cs typeface="+mn-lt"/>
              </a:rPr>
              <a:t>"</a:t>
            </a:r>
            <a:r>
              <a:rPr lang="en-US" sz="1600">
                <a:solidFill>
                  <a:schemeClr val="accent4"/>
                </a:solidFill>
                <a:ea typeface="+mn-lt"/>
                <a:cs typeface="+mn-lt"/>
              </a:rPr>
              <a:t>Gender</a:t>
            </a:r>
            <a:r>
              <a:rPr lang="en-US" sz="1600">
                <a:ea typeface="+mn-lt"/>
                <a:cs typeface="+mn-lt"/>
              </a:rPr>
              <a:t>" : Number, </a:t>
            </a:r>
            <a:br>
              <a:rPr lang="en-US" sz="1600" dirty="0">
                <a:ea typeface="+mn-lt"/>
                <a:cs typeface="+mn-lt"/>
              </a:rPr>
            </a:br>
            <a:r>
              <a:rPr lang="en-US" sz="1600">
                <a:ea typeface="+mn-lt"/>
                <a:cs typeface="+mn-lt"/>
              </a:rPr>
              <a:t>"</a:t>
            </a:r>
            <a:r>
              <a:rPr lang="en-US" sz="1600">
                <a:solidFill>
                  <a:schemeClr val="accent4"/>
                </a:solidFill>
                <a:ea typeface="+mn-lt"/>
                <a:cs typeface="+mn-lt"/>
              </a:rPr>
              <a:t>Education</a:t>
            </a:r>
            <a:r>
              <a:rPr lang="en-US" sz="1600">
                <a:ea typeface="+mn-lt"/>
                <a:cs typeface="+mn-lt"/>
              </a:rPr>
              <a:t>" </a:t>
            </a:r>
            <a:r>
              <a:rPr lang="en-US" sz="1600"/>
              <a:t>: Number</a:t>
            </a:r>
            <a:r>
              <a:rPr lang="en-US" sz="1600">
                <a:ea typeface="+mn-lt"/>
                <a:cs typeface="+mn-lt"/>
              </a:rPr>
              <a:t>,</a:t>
            </a:r>
            <a:br>
              <a:rPr lang="en-US" sz="1600" dirty="0">
                <a:ea typeface="+mn-lt"/>
                <a:cs typeface="+mn-lt"/>
              </a:rPr>
            </a:br>
            <a:r>
              <a:rPr lang="en-US" sz="1600">
                <a:ea typeface="+mn-lt"/>
                <a:cs typeface="+mn-lt"/>
              </a:rPr>
              <a:t>"</a:t>
            </a:r>
            <a:r>
              <a:rPr lang="en-US" sz="1600">
                <a:solidFill>
                  <a:schemeClr val="accent4"/>
                </a:solidFill>
                <a:ea typeface="+mn-lt"/>
                <a:cs typeface="+mn-lt"/>
              </a:rPr>
              <a:t>Country</a:t>
            </a:r>
            <a:r>
              <a:rPr lang="en-US" sz="1600">
                <a:ea typeface="+mn-lt"/>
                <a:cs typeface="+mn-lt"/>
              </a:rPr>
              <a:t>" </a:t>
            </a:r>
            <a:r>
              <a:rPr lang="en-US" sz="1600"/>
              <a:t>: Number</a:t>
            </a:r>
            <a:r>
              <a:rPr lang="en-US" sz="1600">
                <a:ea typeface="+mn-lt"/>
                <a:cs typeface="+mn-lt"/>
              </a:rPr>
              <a:t>, </a:t>
            </a:r>
            <a:br>
              <a:rPr lang="en-US" sz="1600" dirty="0">
                <a:ea typeface="+mn-lt"/>
                <a:cs typeface="+mn-lt"/>
              </a:rPr>
            </a:br>
            <a:r>
              <a:rPr lang="en-US" sz="1600">
                <a:ea typeface="+mn-lt"/>
                <a:cs typeface="+mn-lt"/>
              </a:rPr>
              <a:t>"</a:t>
            </a:r>
            <a:r>
              <a:rPr lang="en-US" sz="1600">
                <a:solidFill>
                  <a:schemeClr val="accent4"/>
                </a:solidFill>
                <a:ea typeface="+mn-lt"/>
                <a:cs typeface="+mn-lt"/>
              </a:rPr>
              <a:t>Ethnicity</a:t>
            </a:r>
            <a:r>
              <a:rPr lang="en-US" sz="1600">
                <a:ea typeface="+mn-lt"/>
                <a:cs typeface="+mn-lt"/>
              </a:rPr>
              <a:t>" </a:t>
            </a:r>
            <a:r>
              <a:rPr lang="en-US" sz="1600"/>
              <a:t>: Number</a:t>
            </a:r>
            <a:r>
              <a:rPr lang="en-US" sz="1600">
                <a:ea typeface="+mn-lt"/>
                <a:cs typeface="+mn-lt"/>
              </a:rPr>
              <a:t>, </a:t>
            </a:r>
            <a:br>
              <a:rPr lang="en-US" sz="1600" dirty="0">
                <a:ea typeface="+mn-lt"/>
                <a:cs typeface="+mn-lt"/>
              </a:rPr>
            </a:br>
            <a:r>
              <a:rPr lang="en-US" sz="1600">
                <a:ea typeface="+mn-lt"/>
                <a:cs typeface="+mn-lt"/>
              </a:rPr>
              <a:t>"</a:t>
            </a:r>
            <a:r>
              <a:rPr lang="en-US" sz="1600">
                <a:solidFill>
                  <a:schemeClr val="accent4"/>
                </a:solidFill>
                <a:ea typeface="+mn-lt"/>
                <a:cs typeface="+mn-lt"/>
              </a:rPr>
              <a:t>Nscore</a:t>
            </a:r>
            <a:r>
              <a:rPr lang="en-US" sz="1600">
                <a:ea typeface="+mn-lt"/>
                <a:cs typeface="+mn-lt"/>
              </a:rPr>
              <a:t>" </a:t>
            </a:r>
            <a:r>
              <a:rPr lang="en-US" sz="1600"/>
              <a:t>: </a:t>
            </a:r>
            <a:r>
              <a:rPr lang="en-US" sz="1600">
                <a:ea typeface="+mn-lt"/>
                <a:cs typeface="+mn-lt"/>
              </a:rPr>
              <a:t>Number, </a:t>
            </a:r>
            <a:br>
              <a:rPr lang="en-US" sz="1600" dirty="0">
                <a:ea typeface="+mn-lt"/>
                <a:cs typeface="+mn-lt"/>
              </a:rPr>
            </a:br>
            <a:r>
              <a:rPr lang="en-US" sz="1600">
                <a:ea typeface="+mn-lt"/>
                <a:cs typeface="+mn-lt"/>
              </a:rPr>
              <a:t>"</a:t>
            </a:r>
            <a:r>
              <a:rPr lang="en-US" sz="1600">
                <a:solidFill>
                  <a:schemeClr val="accent4"/>
                </a:solidFill>
                <a:ea typeface="+mn-lt"/>
                <a:cs typeface="+mn-lt"/>
              </a:rPr>
              <a:t>Escore</a:t>
            </a:r>
            <a:r>
              <a:rPr lang="en-US" sz="1600">
                <a:ea typeface="+mn-lt"/>
                <a:cs typeface="+mn-lt"/>
              </a:rPr>
              <a:t>" </a:t>
            </a:r>
            <a:r>
              <a:rPr lang="en-US" sz="1600"/>
              <a:t>: </a:t>
            </a:r>
            <a:r>
              <a:rPr lang="en-US" sz="1600">
                <a:ea typeface="+mn-lt"/>
                <a:cs typeface="+mn-lt"/>
              </a:rPr>
              <a:t>Number, </a:t>
            </a:r>
            <a:br>
              <a:rPr lang="en-US" sz="1600" dirty="0">
                <a:ea typeface="+mn-lt"/>
                <a:cs typeface="+mn-lt"/>
              </a:rPr>
            </a:br>
            <a:r>
              <a:rPr lang="en-US" sz="1600">
                <a:ea typeface="+mn-lt"/>
                <a:cs typeface="+mn-lt"/>
              </a:rPr>
              <a:t>"</a:t>
            </a:r>
            <a:r>
              <a:rPr lang="en-US" sz="1600">
                <a:solidFill>
                  <a:schemeClr val="accent4"/>
                </a:solidFill>
                <a:ea typeface="+mn-lt"/>
                <a:cs typeface="+mn-lt"/>
              </a:rPr>
              <a:t>Oscore</a:t>
            </a:r>
            <a:r>
              <a:rPr lang="en-US" sz="1600">
                <a:ea typeface="+mn-lt"/>
                <a:cs typeface="+mn-lt"/>
              </a:rPr>
              <a:t>" </a:t>
            </a:r>
            <a:r>
              <a:rPr lang="en-US" sz="1600"/>
              <a:t>: </a:t>
            </a:r>
            <a:r>
              <a:rPr lang="en-US" sz="1600">
                <a:ea typeface="+mn-lt"/>
                <a:cs typeface="+mn-lt"/>
              </a:rPr>
              <a:t>Number, </a:t>
            </a:r>
            <a:br>
              <a:rPr lang="en-US" sz="1600" dirty="0">
                <a:ea typeface="+mn-lt"/>
                <a:cs typeface="+mn-lt"/>
              </a:rPr>
            </a:br>
            <a:r>
              <a:rPr lang="en-US" sz="1600">
                <a:ea typeface="+mn-lt"/>
                <a:cs typeface="+mn-lt"/>
              </a:rPr>
              <a:t>"</a:t>
            </a:r>
            <a:r>
              <a:rPr lang="en-US" sz="1600">
                <a:solidFill>
                  <a:schemeClr val="accent4"/>
                </a:solidFill>
                <a:ea typeface="+mn-lt"/>
                <a:cs typeface="+mn-lt"/>
              </a:rPr>
              <a:t>Ascore</a:t>
            </a:r>
            <a:r>
              <a:rPr lang="en-US" sz="1600">
                <a:ea typeface="+mn-lt"/>
                <a:cs typeface="+mn-lt"/>
              </a:rPr>
              <a:t>" </a:t>
            </a:r>
            <a:r>
              <a:rPr lang="en-US" sz="1600"/>
              <a:t>: </a:t>
            </a:r>
            <a:r>
              <a:rPr lang="en-US" sz="1600">
                <a:ea typeface="+mn-lt"/>
                <a:cs typeface="+mn-lt"/>
              </a:rPr>
              <a:t>Number, </a:t>
            </a:r>
            <a:br>
              <a:rPr lang="en-US" sz="1600" dirty="0">
                <a:ea typeface="+mn-lt"/>
                <a:cs typeface="+mn-lt"/>
              </a:rPr>
            </a:br>
            <a:r>
              <a:rPr lang="en-US" sz="1600">
                <a:ea typeface="+mn-lt"/>
                <a:cs typeface="+mn-lt"/>
              </a:rPr>
              <a:t>"</a:t>
            </a:r>
            <a:r>
              <a:rPr lang="en-US" sz="1600">
                <a:solidFill>
                  <a:schemeClr val="accent4"/>
                </a:solidFill>
                <a:ea typeface="+mn-lt"/>
                <a:cs typeface="+mn-lt"/>
              </a:rPr>
              <a:t>Cscore</a:t>
            </a:r>
            <a:r>
              <a:rPr lang="en-US" sz="1600">
                <a:ea typeface="+mn-lt"/>
                <a:cs typeface="+mn-lt"/>
              </a:rPr>
              <a:t>" </a:t>
            </a:r>
            <a:r>
              <a:rPr lang="en-US" sz="1600"/>
              <a:t>: </a:t>
            </a:r>
            <a:r>
              <a:rPr lang="en-US" sz="1600">
                <a:ea typeface="+mn-lt"/>
                <a:cs typeface="+mn-lt"/>
              </a:rPr>
              <a:t>Number, </a:t>
            </a:r>
            <a:br>
              <a:rPr lang="en-US" sz="1600" dirty="0">
                <a:ea typeface="+mn-lt"/>
                <a:cs typeface="+mn-lt"/>
              </a:rPr>
            </a:br>
            <a:r>
              <a:rPr lang="en-US" sz="1600">
                <a:ea typeface="+mn-lt"/>
                <a:cs typeface="+mn-lt"/>
              </a:rPr>
              <a:t>"</a:t>
            </a:r>
            <a:r>
              <a:rPr lang="en-US" sz="1600">
                <a:solidFill>
                  <a:schemeClr val="accent4"/>
                </a:solidFill>
                <a:ea typeface="+mn-lt"/>
                <a:cs typeface="+mn-lt"/>
              </a:rPr>
              <a:t>Impulsive</a:t>
            </a:r>
            <a:r>
              <a:rPr lang="en-US" sz="1600">
                <a:ea typeface="+mn-lt"/>
                <a:cs typeface="+mn-lt"/>
              </a:rPr>
              <a:t>" </a:t>
            </a:r>
            <a:r>
              <a:rPr lang="en-US" sz="1600"/>
              <a:t>: </a:t>
            </a:r>
            <a:r>
              <a:rPr lang="en-US" sz="1600">
                <a:ea typeface="+mn-lt"/>
                <a:cs typeface="+mn-lt"/>
              </a:rPr>
              <a:t>Number, </a:t>
            </a:r>
            <a:br>
              <a:rPr lang="en-US" sz="1600" dirty="0">
                <a:ea typeface="+mn-lt"/>
                <a:cs typeface="+mn-lt"/>
              </a:rPr>
            </a:br>
            <a:r>
              <a:rPr lang="en-US" sz="1600">
                <a:ea typeface="+mn-lt"/>
                <a:cs typeface="+mn-lt"/>
              </a:rPr>
              <a:t>"</a:t>
            </a:r>
            <a:r>
              <a:rPr lang="en-US" sz="1600">
                <a:solidFill>
                  <a:schemeClr val="accent4"/>
                </a:solidFill>
                <a:ea typeface="+mn-lt"/>
                <a:cs typeface="+mn-lt"/>
              </a:rPr>
              <a:t>SS</a:t>
            </a:r>
            <a:r>
              <a:rPr lang="en-US" sz="1600">
                <a:ea typeface="+mn-lt"/>
                <a:cs typeface="+mn-lt"/>
              </a:rPr>
              <a:t>" </a:t>
            </a:r>
            <a:r>
              <a:rPr lang="en-US" sz="1600"/>
              <a:t>: </a:t>
            </a:r>
            <a:r>
              <a:rPr lang="en-US" sz="1600">
                <a:ea typeface="+mn-lt"/>
                <a:cs typeface="+mn-lt"/>
              </a:rPr>
              <a:t>Number</a:t>
            </a:r>
            <a:br>
              <a:rPr lang="en-US" sz="1600" dirty="0"/>
            </a:br>
            <a:r>
              <a:rPr lang="en-US" sz="1600"/>
              <a:t>}</a:t>
            </a:r>
            <a:endParaRPr lang="fr-FR" sz="1600">
              <a:cs typeface="Calibri"/>
            </a:endParaRPr>
          </a:p>
        </p:txBody>
      </p:sp>
      <p:pic>
        <p:nvPicPr>
          <p:cNvPr id="5" name="Image 5" descr="Une image contenant texte&#10;&#10;Description générée automatiquement">
            <a:extLst>
              <a:ext uri="{FF2B5EF4-FFF2-40B4-BE49-F238E27FC236}">
                <a16:creationId xmlns:a16="http://schemas.microsoft.com/office/drawing/2014/main" id="{2EC11BAC-BC42-47E3-A80A-78B9433D8CFC}"/>
              </a:ext>
            </a:extLst>
          </p:cNvPr>
          <p:cNvPicPr>
            <a:picLocks noChangeAspect="1"/>
          </p:cNvPicPr>
          <p:nvPr/>
        </p:nvPicPr>
        <p:blipFill>
          <a:blip r:embed="rId2"/>
          <a:stretch>
            <a:fillRect/>
          </a:stretch>
        </p:blipFill>
        <p:spPr>
          <a:xfrm>
            <a:off x="5387788" y="1075028"/>
            <a:ext cx="1640542" cy="915874"/>
          </a:xfrm>
          <a:prstGeom prst="rect">
            <a:avLst/>
          </a:prstGeom>
        </p:spPr>
      </p:pic>
      <p:pic>
        <p:nvPicPr>
          <p:cNvPr id="6" name="Image 6" descr="Une image contenant capture d’écran, moniteur, écran, télévision&#10;&#10;Description générée automatiquement">
            <a:extLst>
              <a:ext uri="{FF2B5EF4-FFF2-40B4-BE49-F238E27FC236}">
                <a16:creationId xmlns:a16="http://schemas.microsoft.com/office/drawing/2014/main" id="{D1EBF535-A67F-4469-B097-D0006A97EF18}"/>
              </a:ext>
            </a:extLst>
          </p:cNvPr>
          <p:cNvPicPr>
            <a:picLocks noChangeAspect="1"/>
          </p:cNvPicPr>
          <p:nvPr/>
        </p:nvPicPr>
        <p:blipFill rotWithShape="1">
          <a:blip r:embed="rId3"/>
          <a:srcRect r="145" b="24438"/>
          <a:stretch/>
        </p:blipFill>
        <p:spPr>
          <a:xfrm>
            <a:off x="5183554" y="2748293"/>
            <a:ext cx="6953743" cy="2728254"/>
          </a:xfrm>
          <a:prstGeom prst="rect">
            <a:avLst/>
          </a:prstGeom>
        </p:spPr>
      </p:pic>
    </p:spTree>
    <p:extLst>
      <p:ext uri="{BB962C8B-B14F-4D97-AF65-F5344CB8AC3E}">
        <p14:creationId xmlns:p14="http://schemas.microsoft.com/office/powerpoint/2010/main" val="218165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API Flask</a:t>
            </a:r>
            <a:endParaRPr lang="fr-F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248026"/>
            <a:ext cx="10131384" cy="4192081"/>
          </a:xfrm>
        </p:spPr>
        <p:txBody>
          <a:bodyPr vert="horz" lIns="91440" tIns="45720" rIns="91440" bIns="45720" rtlCol="0" anchor="t">
            <a:normAutofit/>
          </a:bodyPr>
          <a:lstStyle/>
          <a:p>
            <a:r>
              <a:rPr lang="en-US" sz="2400">
                <a:ea typeface="+mn-lt"/>
                <a:cs typeface="+mn-lt"/>
              </a:rPr>
              <a:t>We also tried to do a web interface, but unfortunaly it doesn’t work.</a:t>
            </a:r>
            <a:endParaRPr lang="en-US" sz="2400" dirty="0">
              <a:ea typeface="+mn-lt"/>
              <a:cs typeface="+mn-lt"/>
            </a:endParaRPr>
          </a:p>
        </p:txBody>
      </p:sp>
      <p:pic>
        <p:nvPicPr>
          <p:cNvPr id="5" name="Image 5" descr="Une image contenant texte&#10;&#10;Description générée automatiquement">
            <a:extLst>
              <a:ext uri="{FF2B5EF4-FFF2-40B4-BE49-F238E27FC236}">
                <a16:creationId xmlns:a16="http://schemas.microsoft.com/office/drawing/2014/main" id="{2EC11BAC-BC42-47E3-A80A-78B9433D8CFC}"/>
              </a:ext>
            </a:extLst>
          </p:cNvPr>
          <p:cNvPicPr>
            <a:picLocks noChangeAspect="1"/>
          </p:cNvPicPr>
          <p:nvPr/>
        </p:nvPicPr>
        <p:blipFill>
          <a:blip r:embed="rId2"/>
          <a:stretch>
            <a:fillRect/>
          </a:stretch>
        </p:blipFill>
        <p:spPr>
          <a:xfrm>
            <a:off x="5387788" y="1075028"/>
            <a:ext cx="1640542" cy="915874"/>
          </a:xfrm>
          <a:prstGeom prst="rect">
            <a:avLst/>
          </a:prstGeom>
        </p:spPr>
      </p:pic>
      <p:pic>
        <p:nvPicPr>
          <p:cNvPr id="8" name="Image 8">
            <a:extLst>
              <a:ext uri="{FF2B5EF4-FFF2-40B4-BE49-F238E27FC236}">
                <a16:creationId xmlns:a16="http://schemas.microsoft.com/office/drawing/2014/main" id="{78665DDB-3E5A-48C2-8A0B-11F36BFCC8DA}"/>
              </a:ext>
            </a:extLst>
          </p:cNvPr>
          <p:cNvPicPr>
            <a:picLocks noChangeAspect="1"/>
          </p:cNvPicPr>
          <p:nvPr/>
        </p:nvPicPr>
        <p:blipFill>
          <a:blip r:embed="rId3"/>
          <a:stretch>
            <a:fillRect/>
          </a:stretch>
        </p:blipFill>
        <p:spPr>
          <a:xfrm>
            <a:off x="4979705" y="2709985"/>
            <a:ext cx="2232591" cy="3811954"/>
          </a:xfrm>
          <a:prstGeom prst="rect">
            <a:avLst/>
          </a:prstGeom>
        </p:spPr>
      </p:pic>
    </p:spTree>
    <p:extLst>
      <p:ext uri="{BB962C8B-B14F-4D97-AF65-F5344CB8AC3E}">
        <p14:creationId xmlns:p14="http://schemas.microsoft.com/office/powerpoint/2010/main" val="295459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581493"/>
          </a:xfrm>
        </p:spPr>
        <p:txBody>
          <a:bodyPr>
            <a:normAutofit fontScale="90000"/>
          </a:bodyPr>
          <a:lstStyle/>
          <a:p>
            <a:r>
              <a:rPr lang="en-US"/>
              <a:t>Description of the dataset</a:t>
            </a:r>
            <a:endParaRPr lang="fr-F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47166" y="2083054"/>
            <a:ext cx="5257800" cy="4192520"/>
          </a:xfrm>
        </p:spPr>
        <p:txBody>
          <a:bodyPr vert="horz" lIns="91440" tIns="45720" rIns="91440" bIns="45720" rtlCol="0" anchor="t">
            <a:normAutofit/>
          </a:bodyPr>
          <a:lstStyle/>
          <a:p>
            <a:r>
              <a:rPr lang="en-US" sz="2600"/>
              <a:t>Our dataset contains information about how often a person uses different drugs.</a:t>
            </a:r>
          </a:p>
          <a:p>
            <a:r>
              <a:rPr lang="en-US" sz="2600"/>
              <a:t>It contains </a:t>
            </a:r>
            <a:r>
              <a:rPr lang="en-US" sz="2600">
                <a:solidFill>
                  <a:schemeClr val="accent1"/>
                </a:solidFill>
              </a:rPr>
              <a:t>1885 tuples</a:t>
            </a:r>
            <a:r>
              <a:rPr lang="en-US" sz="2600"/>
              <a:t> that correspond to the different people surveyed.</a:t>
            </a:r>
          </a:p>
          <a:p>
            <a:r>
              <a:rPr lang="en-US" sz="2600">
                <a:solidFill>
                  <a:schemeClr val="accent1"/>
                </a:solidFill>
              </a:rPr>
              <a:t>13 personality attributes</a:t>
            </a:r>
            <a:r>
              <a:rPr lang="en-US" sz="2600"/>
              <a:t> of the respondents are known:</a:t>
            </a:r>
            <a:endParaRPr lang="fr-FR" sz="2600">
              <a:cs typeface="Calibri"/>
            </a:endParaRPr>
          </a:p>
        </p:txBody>
      </p:sp>
      <p:graphicFrame>
        <p:nvGraphicFramePr>
          <p:cNvPr id="4" name="Tableau 5">
            <a:extLst>
              <a:ext uri="{FF2B5EF4-FFF2-40B4-BE49-F238E27FC236}">
                <a16:creationId xmlns:a16="http://schemas.microsoft.com/office/drawing/2014/main" id="{03355104-74D9-4CE5-BF7E-3D059F1212F5}"/>
              </a:ext>
            </a:extLst>
          </p:cNvPr>
          <p:cNvGraphicFramePr>
            <a:graphicFrameLocks noGrp="1"/>
          </p:cNvGraphicFramePr>
          <p:nvPr>
            <p:extLst>
              <p:ext uri="{D42A27DB-BD31-4B8C-83A1-F6EECF244321}">
                <p14:modId xmlns:p14="http://schemas.microsoft.com/office/powerpoint/2010/main" val="3921953729"/>
              </p:ext>
            </p:extLst>
          </p:nvPr>
        </p:nvGraphicFramePr>
        <p:xfrm>
          <a:off x="6355975" y="2294965"/>
          <a:ext cx="5439312" cy="3134360"/>
        </p:xfrm>
        <a:graphic>
          <a:graphicData uri="http://schemas.openxmlformats.org/drawingml/2006/table">
            <a:tbl>
              <a:tblPr bandRow="1">
                <a:tableStyleId>{5C22544A-7EE6-4342-B048-85BDC9FD1C3A}</a:tableStyleId>
              </a:tblPr>
              <a:tblGrid>
                <a:gridCol w="2719656">
                  <a:extLst>
                    <a:ext uri="{9D8B030D-6E8A-4147-A177-3AD203B41FA5}">
                      <a16:colId xmlns:a16="http://schemas.microsoft.com/office/drawing/2014/main" val="3943582934"/>
                    </a:ext>
                  </a:extLst>
                </a:gridCol>
                <a:gridCol w="2719656">
                  <a:extLst>
                    <a:ext uri="{9D8B030D-6E8A-4147-A177-3AD203B41FA5}">
                      <a16:colId xmlns:a16="http://schemas.microsoft.com/office/drawing/2014/main" val="3420984731"/>
                    </a:ext>
                  </a:extLst>
                </a:gridCol>
              </a:tblGrid>
              <a:tr h="370840">
                <a:tc>
                  <a:txBody>
                    <a:bodyPr/>
                    <a:lstStyle/>
                    <a:p>
                      <a:pPr marL="0" indent="0">
                        <a:buNone/>
                      </a:pPr>
                      <a:r>
                        <a:rPr lang="fr-FR"/>
                        <a:t>1. ID</a:t>
                      </a:r>
                    </a:p>
                  </a:txBody>
                  <a:tcPr/>
                </a:tc>
                <a:tc>
                  <a:txBody>
                    <a:bodyPr/>
                    <a:lstStyle/>
                    <a:p>
                      <a:pPr marL="0" indent="0">
                        <a:buNone/>
                      </a:pPr>
                      <a:r>
                        <a:rPr lang="fr-FR"/>
                        <a:t>2. Age</a:t>
                      </a:r>
                    </a:p>
                  </a:txBody>
                  <a:tcPr/>
                </a:tc>
                <a:extLst>
                  <a:ext uri="{0D108BD9-81ED-4DB2-BD59-A6C34878D82A}">
                    <a16:rowId xmlns:a16="http://schemas.microsoft.com/office/drawing/2014/main" val="3157152250"/>
                  </a:ext>
                </a:extLst>
              </a:tr>
              <a:tr h="370840">
                <a:tc>
                  <a:txBody>
                    <a:bodyPr/>
                    <a:lstStyle/>
                    <a:p>
                      <a:r>
                        <a:rPr lang="fr-FR"/>
                        <a:t>3. </a:t>
                      </a:r>
                      <a:r>
                        <a:rPr lang="fr-FR" err="1"/>
                        <a:t>Gender</a:t>
                      </a:r>
                    </a:p>
                  </a:txBody>
                  <a:tcPr/>
                </a:tc>
                <a:tc>
                  <a:txBody>
                    <a:bodyPr/>
                    <a:lstStyle/>
                    <a:p>
                      <a:r>
                        <a:rPr lang="fr-FR"/>
                        <a:t>4. Education</a:t>
                      </a:r>
                    </a:p>
                  </a:txBody>
                  <a:tcPr/>
                </a:tc>
                <a:extLst>
                  <a:ext uri="{0D108BD9-81ED-4DB2-BD59-A6C34878D82A}">
                    <a16:rowId xmlns:a16="http://schemas.microsoft.com/office/drawing/2014/main" val="3372805028"/>
                  </a:ext>
                </a:extLst>
              </a:tr>
              <a:tr h="370840">
                <a:tc>
                  <a:txBody>
                    <a:bodyPr/>
                    <a:lstStyle/>
                    <a:p>
                      <a:r>
                        <a:rPr lang="fr-FR"/>
                        <a:t>5. Country</a:t>
                      </a:r>
                    </a:p>
                  </a:txBody>
                  <a:tcPr/>
                </a:tc>
                <a:tc>
                  <a:txBody>
                    <a:bodyPr/>
                    <a:lstStyle/>
                    <a:p>
                      <a:r>
                        <a:rPr lang="fr-FR"/>
                        <a:t>6. </a:t>
                      </a:r>
                      <a:r>
                        <a:rPr lang="fr-FR" err="1"/>
                        <a:t>Ethnicity</a:t>
                      </a:r>
                    </a:p>
                  </a:txBody>
                  <a:tcPr/>
                </a:tc>
                <a:extLst>
                  <a:ext uri="{0D108BD9-81ED-4DB2-BD59-A6C34878D82A}">
                    <a16:rowId xmlns:a16="http://schemas.microsoft.com/office/drawing/2014/main" val="2499802514"/>
                  </a:ext>
                </a:extLst>
              </a:tr>
              <a:tr h="370840">
                <a:tc>
                  <a:txBody>
                    <a:bodyPr/>
                    <a:lstStyle/>
                    <a:p>
                      <a:r>
                        <a:rPr lang="fr-FR"/>
                        <a:t>7. </a:t>
                      </a:r>
                      <a:r>
                        <a:rPr lang="fr-FR" err="1"/>
                        <a:t>Nscore</a:t>
                      </a:r>
                      <a:r>
                        <a:rPr lang="fr-FR"/>
                        <a:t> (</a:t>
                      </a:r>
                      <a:r>
                        <a:rPr lang="fr-FR" err="1"/>
                        <a:t>Neuroticism</a:t>
                      </a:r>
                      <a:r>
                        <a:rPr lang="fr-FR"/>
                        <a:t>)</a:t>
                      </a:r>
                    </a:p>
                  </a:txBody>
                  <a:tcPr/>
                </a:tc>
                <a:tc>
                  <a:txBody>
                    <a:bodyPr/>
                    <a:lstStyle/>
                    <a:p>
                      <a:r>
                        <a:rPr lang="fr-FR"/>
                        <a:t>8. </a:t>
                      </a:r>
                      <a:r>
                        <a:rPr lang="fr-FR" err="1"/>
                        <a:t>Escore</a:t>
                      </a:r>
                      <a:r>
                        <a:rPr lang="fr-FR"/>
                        <a:t> (Extraversion)</a:t>
                      </a:r>
                    </a:p>
                  </a:txBody>
                  <a:tcPr/>
                </a:tc>
                <a:extLst>
                  <a:ext uri="{0D108BD9-81ED-4DB2-BD59-A6C34878D82A}">
                    <a16:rowId xmlns:a16="http://schemas.microsoft.com/office/drawing/2014/main" val="494734829"/>
                  </a:ext>
                </a:extLst>
              </a:tr>
              <a:tr h="370840">
                <a:tc>
                  <a:txBody>
                    <a:bodyPr/>
                    <a:lstStyle/>
                    <a:p>
                      <a:r>
                        <a:rPr lang="fr-FR"/>
                        <a:t>9. </a:t>
                      </a:r>
                      <a:r>
                        <a:rPr lang="fr-FR" err="1"/>
                        <a:t>Oscore</a:t>
                      </a:r>
                      <a:r>
                        <a:rPr lang="fr-FR"/>
                        <a:t> (</a:t>
                      </a:r>
                      <a:r>
                        <a:rPr lang="en-US" sz="1800" b="0" i="0" u="none" strike="noStrike" noProof="0">
                          <a:latin typeface="Calibri"/>
                        </a:rPr>
                        <a:t>Openness to experience)</a:t>
                      </a:r>
                      <a:endParaRPr lang="fr-FR"/>
                    </a:p>
                  </a:txBody>
                  <a:tcPr/>
                </a:tc>
                <a:tc>
                  <a:txBody>
                    <a:bodyPr/>
                    <a:lstStyle/>
                    <a:p>
                      <a:r>
                        <a:rPr lang="fr-FR"/>
                        <a:t>10. </a:t>
                      </a:r>
                      <a:r>
                        <a:rPr lang="fr-FR" err="1"/>
                        <a:t>Ascore</a:t>
                      </a:r>
                      <a:r>
                        <a:rPr lang="fr-FR"/>
                        <a:t> (</a:t>
                      </a:r>
                      <a:r>
                        <a:rPr lang="fr-FR" err="1"/>
                        <a:t>Agreeableness</a:t>
                      </a:r>
                      <a:r>
                        <a:rPr lang="fr-FR"/>
                        <a:t>)</a:t>
                      </a:r>
                    </a:p>
                  </a:txBody>
                  <a:tcPr/>
                </a:tc>
                <a:extLst>
                  <a:ext uri="{0D108BD9-81ED-4DB2-BD59-A6C34878D82A}">
                    <a16:rowId xmlns:a16="http://schemas.microsoft.com/office/drawing/2014/main" val="3494066996"/>
                  </a:ext>
                </a:extLst>
              </a:tr>
              <a:tr h="370840">
                <a:tc>
                  <a:txBody>
                    <a:bodyPr/>
                    <a:lstStyle/>
                    <a:p>
                      <a:r>
                        <a:rPr lang="fr-FR"/>
                        <a:t>11. </a:t>
                      </a:r>
                      <a:r>
                        <a:rPr lang="fr-FR" err="1"/>
                        <a:t>Cscore</a:t>
                      </a:r>
                      <a:r>
                        <a:rPr lang="fr-FR"/>
                        <a:t> (</a:t>
                      </a:r>
                      <a:r>
                        <a:rPr lang="en-US" sz="1800" b="0" i="0" u="none" strike="noStrike" noProof="0">
                          <a:latin typeface="Calibri"/>
                        </a:rPr>
                        <a:t>Conscientiousness)</a:t>
                      </a:r>
                      <a:endParaRPr lang="fr-FR"/>
                    </a:p>
                  </a:txBody>
                  <a:tcPr/>
                </a:tc>
                <a:tc>
                  <a:txBody>
                    <a:bodyPr/>
                    <a:lstStyle/>
                    <a:p>
                      <a:r>
                        <a:rPr lang="fr-FR"/>
                        <a:t>12. Impulsive (</a:t>
                      </a:r>
                      <a:r>
                        <a:rPr lang="fr-FR" err="1"/>
                        <a:t>Impulsiveness</a:t>
                      </a:r>
                      <a:r>
                        <a:rPr lang="fr-FR"/>
                        <a:t>)</a:t>
                      </a:r>
                    </a:p>
                  </a:txBody>
                  <a:tcPr/>
                </a:tc>
                <a:extLst>
                  <a:ext uri="{0D108BD9-81ED-4DB2-BD59-A6C34878D82A}">
                    <a16:rowId xmlns:a16="http://schemas.microsoft.com/office/drawing/2014/main" val="2277166487"/>
                  </a:ext>
                </a:extLst>
              </a:tr>
              <a:tr h="370840">
                <a:tc gridSpan="2">
                  <a:txBody>
                    <a:bodyPr/>
                    <a:lstStyle/>
                    <a:p>
                      <a:pPr lvl="0">
                        <a:buNone/>
                      </a:pPr>
                      <a:r>
                        <a:rPr lang="fr-FR" sz="1800" b="0" i="0" u="none" strike="noStrike" noProof="0">
                          <a:latin typeface="Calibri"/>
                        </a:rPr>
                        <a:t>13. Sensation Seeing</a:t>
                      </a:r>
                      <a:endParaRPr lang="fr-FR"/>
                    </a:p>
                  </a:txBody>
                  <a:tcPr/>
                </a:tc>
                <a:tc hMerge="1">
                  <a:txBody>
                    <a:bodyPr/>
                    <a:lstStyle/>
                    <a:p>
                      <a:endParaRPr lang="fr-FR"/>
                    </a:p>
                  </a:txBody>
                  <a:tcPr/>
                </a:tc>
                <a:extLst>
                  <a:ext uri="{0D108BD9-81ED-4DB2-BD59-A6C34878D82A}">
                    <a16:rowId xmlns:a16="http://schemas.microsoft.com/office/drawing/2014/main" val="2681538720"/>
                  </a:ext>
                </a:extLst>
              </a:tr>
            </a:tbl>
          </a:graphicData>
        </a:graphic>
      </p:graphicFrame>
    </p:spTree>
    <p:extLst>
      <p:ext uri="{BB962C8B-B14F-4D97-AF65-F5344CB8AC3E}">
        <p14:creationId xmlns:p14="http://schemas.microsoft.com/office/powerpoint/2010/main" val="298238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581493"/>
          </a:xfrm>
        </p:spPr>
        <p:txBody>
          <a:bodyPr>
            <a:normAutofit fontScale="90000"/>
          </a:bodyPr>
          <a:lstStyle/>
          <a:p>
            <a:r>
              <a:rPr lang="en-US"/>
              <a:t>Description of the dataset</a:t>
            </a:r>
            <a:endParaRPr lang="fr-F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145807"/>
            <a:ext cx="10822615" cy="1165284"/>
          </a:xfrm>
        </p:spPr>
        <p:txBody>
          <a:bodyPr vert="horz" lIns="91440" tIns="45720" rIns="91440" bIns="45720" rtlCol="0" anchor="t">
            <a:normAutofit/>
          </a:bodyPr>
          <a:lstStyle/>
          <a:p>
            <a:r>
              <a:rPr lang="en-US" sz="2600">
                <a:ea typeface="+mn-lt"/>
                <a:cs typeface="+mn-lt"/>
              </a:rPr>
              <a:t>Everyone was asked about their last use of </a:t>
            </a:r>
            <a:r>
              <a:rPr lang="en-US" sz="2600">
                <a:solidFill>
                  <a:schemeClr val="accent1"/>
                </a:solidFill>
                <a:ea typeface="+mn-lt"/>
                <a:cs typeface="+mn-lt"/>
              </a:rPr>
              <a:t>19 different legal and illegal drugs.</a:t>
            </a:r>
            <a:endParaRPr lang="fr-FR" sz="2600">
              <a:solidFill>
                <a:schemeClr val="accent1"/>
              </a:solidFill>
              <a:ea typeface="+mn-lt"/>
              <a:cs typeface="+mn-lt"/>
            </a:endParaRPr>
          </a:p>
        </p:txBody>
      </p:sp>
      <p:sp>
        <p:nvSpPr>
          <p:cNvPr id="5" name="Rectangle 4">
            <a:extLst>
              <a:ext uri="{FF2B5EF4-FFF2-40B4-BE49-F238E27FC236}">
                <a16:creationId xmlns:a16="http://schemas.microsoft.com/office/drawing/2014/main" id="{469ADC2D-75FB-4944-9E0F-9452C960A72F}"/>
              </a:ext>
            </a:extLst>
          </p:cNvPr>
          <p:cNvSpPr/>
          <p:nvPr/>
        </p:nvSpPr>
        <p:spPr>
          <a:xfrm>
            <a:off x="9520517" y="5401236"/>
            <a:ext cx="2671484" cy="1452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 name="Tableau 5">
            <a:extLst>
              <a:ext uri="{FF2B5EF4-FFF2-40B4-BE49-F238E27FC236}">
                <a16:creationId xmlns:a16="http://schemas.microsoft.com/office/drawing/2014/main" id="{03355104-74D9-4CE5-BF7E-3D059F1212F5}"/>
              </a:ext>
            </a:extLst>
          </p:cNvPr>
          <p:cNvGraphicFramePr>
            <a:graphicFrameLocks noGrp="1"/>
          </p:cNvGraphicFramePr>
          <p:nvPr>
            <p:extLst>
              <p:ext uri="{D42A27DB-BD31-4B8C-83A1-F6EECF244321}">
                <p14:modId xmlns:p14="http://schemas.microsoft.com/office/powerpoint/2010/main" val="3352692596"/>
              </p:ext>
            </p:extLst>
          </p:nvPr>
        </p:nvGraphicFramePr>
        <p:xfrm>
          <a:off x="3117713" y="2724095"/>
          <a:ext cx="6532534" cy="3861054"/>
        </p:xfrm>
        <a:graphic>
          <a:graphicData uri="http://schemas.openxmlformats.org/drawingml/2006/table">
            <a:tbl>
              <a:tblPr bandRow="1">
                <a:tableStyleId>{5C22544A-7EE6-4342-B048-85BDC9FD1C3A}</a:tableStyleId>
              </a:tblPr>
              <a:tblGrid>
                <a:gridCol w="3266267">
                  <a:extLst>
                    <a:ext uri="{9D8B030D-6E8A-4147-A177-3AD203B41FA5}">
                      <a16:colId xmlns:a16="http://schemas.microsoft.com/office/drawing/2014/main" val="3943582934"/>
                    </a:ext>
                  </a:extLst>
                </a:gridCol>
                <a:gridCol w="3266267">
                  <a:extLst>
                    <a:ext uri="{9D8B030D-6E8A-4147-A177-3AD203B41FA5}">
                      <a16:colId xmlns:a16="http://schemas.microsoft.com/office/drawing/2014/main" val="3420984731"/>
                    </a:ext>
                  </a:extLst>
                </a:gridCol>
              </a:tblGrid>
              <a:tr h="292608">
                <a:tc>
                  <a:txBody>
                    <a:bodyPr/>
                    <a:lstStyle/>
                    <a:p>
                      <a:pPr marL="0" lvl="0" indent="0" algn="l">
                        <a:lnSpc>
                          <a:spcPct val="114999"/>
                        </a:lnSpc>
                        <a:buFont typeface="+mj-lt"/>
                        <a:buNone/>
                      </a:pPr>
                      <a:r>
                        <a:rPr lang="en-US" sz="1800" b="0" i="0" u="none" strike="noStrike" kern="1200">
                          <a:solidFill>
                            <a:schemeClr val="dk1"/>
                          </a:solidFill>
                          <a:latin typeface="Calibri"/>
                          <a:ea typeface="+mn-ea"/>
                          <a:cs typeface="+mn-cs"/>
                        </a:rPr>
                        <a:t>1. Alcohol</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en-US" sz="1800" b="0" i="0" u="none" strike="noStrike" kern="1200">
                          <a:solidFill>
                            <a:schemeClr val="dk1"/>
                          </a:solidFill>
                          <a:latin typeface="Calibri"/>
                          <a:ea typeface="+mn-ea"/>
                          <a:cs typeface="+mn-cs"/>
                        </a:rPr>
                        <a:t>2. Amphetamines  </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3157152250"/>
                  </a:ext>
                </a:extLst>
              </a:tr>
              <a:tr h="292608">
                <a:tc>
                  <a:txBody>
                    <a:bodyPr/>
                    <a:lstStyle/>
                    <a:p>
                      <a:pPr marL="0" lvl="0" indent="0" algn="l">
                        <a:lnSpc>
                          <a:spcPct val="114999"/>
                        </a:lnSpc>
                        <a:buFont typeface="+mj-lt"/>
                        <a:buNone/>
                      </a:pPr>
                      <a:r>
                        <a:rPr lang="en-US" sz="1800" b="0" i="0" u="none" strike="noStrike" kern="1200">
                          <a:solidFill>
                            <a:schemeClr val="dk1"/>
                          </a:solidFill>
                          <a:latin typeface="Calibri"/>
                          <a:ea typeface="+mn-ea"/>
                          <a:cs typeface="+mn-cs"/>
                        </a:rPr>
                        <a:t>3. Amyl nitrite</a:t>
                      </a:r>
                      <a:endParaRPr lang="fr-FR" sz="1800" b="0" i="0" u="none" strike="noStrike" kern="1200" err="1">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en-US" sz="1800" b="0" i="0" u="none" strike="noStrike" kern="1200">
                          <a:solidFill>
                            <a:schemeClr val="dk1"/>
                          </a:solidFill>
                          <a:latin typeface="Calibri"/>
                          <a:ea typeface="+mn-ea"/>
                          <a:cs typeface="+mn-cs"/>
                        </a:rPr>
                        <a:t>4. Benzos </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3372805028"/>
                  </a:ext>
                </a:extLst>
              </a:tr>
              <a:tr h="292608">
                <a:tc>
                  <a:txBody>
                    <a:bodyPr/>
                    <a:lstStyle/>
                    <a:p>
                      <a:pPr marL="0" lvl="0" indent="0" algn="l">
                        <a:lnSpc>
                          <a:spcPct val="114999"/>
                        </a:lnSpc>
                        <a:buFont typeface="+mj-lt"/>
                        <a:buNone/>
                      </a:pPr>
                      <a:r>
                        <a:rPr lang="en-US" sz="1800" b="0" i="0" u="none" strike="noStrike" kern="1200">
                          <a:solidFill>
                            <a:schemeClr val="dk1"/>
                          </a:solidFill>
                          <a:latin typeface="Calibri"/>
                          <a:ea typeface="+mn-ea"/>
                          <a:cs typeface="+mn-cs"/>
                        </a:rPr>
                        <a:t>5. Caffeine </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en-US" sz="1800" b="0" i="0" u="none" strike="noStrike" kern="1200">
                          <a:solidFill>
                            <a:schemeClr val="dk1"/>
                          </a:solidFill>
                          <a:latin typeface="Calibri"/>
                          <a:ea typeface="+mn-ea"/>
                          <a:cs typeface="+mn-cs"/>
                        </a:rPr>
                        <a:t>6. Cannabis</a:t>
                      </a:r>
                      <a:endParaRPr lang="fr-FR" sz="1800" b="0" i="0" u="none" strike="noStrike" kern="1200" err="1">
                        <a:solidFill>
                          <a:schemeClr val="dk1"/>
                        </a:solidFill>
                        <a:latin typeface="Calibri"/>
                        <a:ea typeface="+mn-ea"/>
                        <a:cs typeface="+mn-cs"/>
                      </a:endParaRPr>
                    </a:p>
                  </a:txBody>
                  <a:tcPr/>
                </a:tc>
                <a:extLst>
                  <a:ext uri="{0D108BD9-81ED-4DB2-BD59-A6C34878D82A}">
                    <a16:rowId xmlns:a16="http://schemas.microsoft.com/office/drawing/2014/main" val="2499802514"/>
                  </a:ext>
                </a:extLst>
              </a:tr>
              <a:tr h="292608">
                <a:tc>
                  <a:txBody>
                    <a:bodyPr/>
                    <a:lstStyle/>
                    <a:p>
                      <a:pPr marL="0" lvl="0" indent="0" algn="l">
                        <a:lnSpc>
                          <a:spcPct val="114999"/>
                        </a:lnSpc>
                        <a:buFont typeface="+mj-lt"/>
                        <a:buNone/>
                      </a:pPr>
                      <a:r>
                        <a:rPr lang="en-US" sz="1800" b="0" i="0" u="none" strike="noStrike" kern="1200">
                          <a:solidFill>
                            <a:schemeClr val="dk1"/>
                          </a:solidFill>
                          <a:latin typeface="Calibri"/>
                          <a:ea typeface="+mn-ea"/>
                          <a:cs typeface="+mn-cs"/>
                        </a:rPr>
                        <a:t>7. Chocolate</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en-US" sz="1800" b="0" i="0" u="none" strike="noStrike" kern="1200">
                          <a:solidFill>
                            <a:schemeClr val="dk1"/>
                          </a:solidFill>
                          <a:latin typeface="Calibri"/>
                          <a:ea typeface="+mn-ea"/>
                          <a:cs typeface="+mn-cs"/>
                        </a:rPr>
                        <a:t>8. Cocaine</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494734829"/>
                  </a:ext>
                </a:extLst>
              </a:tr>
              <a:tr h="292608">
                <a:tc>
                  <a:txBody>
                    <a:bodyPr/>
                    <a:lstStyle/>
                    <a:p>
                      <a:pPr marL="0" lvl="0" indent="0" algn="l">
                        <a:lnSpc>
                          <a:spcPct val="114999"/>
                        </a:lnSpc>
                        <a:buFont typeface="+mj-lt"/>
                        <a:buNone/>
                      </a:pPr>
                      <a:r>
                        <a:rPr lang="en-US" sz="1800" b="0" i="0" u="none" strike="noStrike" kern="1200">
                          <a:solidFill>
                            <a:schemeClr val="dk1"/>
                          </a:solidFill>
                          <a:latin typeface="Calibri"/>
                          <a:ea typeface="+mn-ea"/>
                          <a:cs typeface="+mn-cs"/>
                        </a:rPr>
                        <a:t>9. Crack</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en-US" sz="1800" b="0" i="0" u="none" strike="noStrike" kern="1200">
                          <a:solidFill>
                            <a:schemeClr val="dk1"/>
                          </a:solidFill>
                          <a:latin typeface="Calibri"/>
                          <a:ea typeface="+mn-ea"/>
                          <a:cs typeface="+mn-cs"/>
                        </a:rPr>
                        <a:t>10. Ecstasy</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3494066996"/>
                  </a:ext>
                </a:extLst>
              </a:tr>
              <a:tr h="292608">
                <a:tc>
                  <a:txBody>
                    <a:bodyPr/>
                    <a:lstStyle/>
                    <a:p>
                      <a:pPr marL="0" lvl="0" indent="0" algn="l">
                        <a:lnSpc>
                          <a:spcPct val="114999"/>
                        </a:lnSpc>
                        <a:buFont typeface="+mj-lt"/>
                        <a:buNone/>
                      </a:pPr>
                      <a:r>
                        <a:rPr lang="en-US" sz="1800" b="0" i="0" u="none" strike="noStrike" kern="1200">
                          <a:solidFill>
                            <a:schemeClr val="dk1"/>
                          </a:solidFill>
                          <a:latin typeface="Calibri"/>
                          <a:ea typeface="+mn-ea"/>
                          <a:cs typeface="+mn-cs"/>
                        </a:rPr>
                        <a:t>11. Heroin </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en-US" sz="1800" b="0" i="0" u="none" strike="noStrike" kern="1200">
                          <a:solidFill>
                            <a:schemeClr val="dk1"/>
                          </a:solidFill>
                          <a:latin typeface="Calibri"/>
                          <a:ea typeface="+mn-ea"/>
                          <a:cs typeface="+mn-cs"/>
                        </a:rPr>
                        <a:t>12. Ketamine</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2277166487"/>
                  </a:ext>
                </a:extLst>
              </a:tr>
              <a:tr h="292608">
                <a:tc>
                  <a:txBody>
                    <a:bodyPr/>
                    <a:lstStyle/>
                    <a:p>
                      <a:pPr marL="0" lvl="0" indent="0" algn="l">
                        <a:lnSpc>
                          <a:spcPct val="114999"/>
                        </a:lnSpc>
                        <a:buFont typeface="+mj-lt"/>
                        <a:buNone/>
                      </a:pPr>
                      <a:r>
                        <a:rPr lang="fr-FR" sz="1800" b="0" i="0" u="none" strike="noStrike" kern="1200">
                          <a:solidFill>
                            <a:schemeClr val="dk1"/>
                          </a:solidFill>
                          <a:latin typeface="Calibri"/>
                          <a:ea typeface="+mn-ea"/>
                          <a:cs typeface="+mn-cs"/>
                        </a:rPr>
                        <a:t>13. Legal </a:t>
                      </a:r>
                      <a:r>
                        <a:rPr lang="fr-FR" sz="1800" b="0" i="0" u="none" strike="noStrike" kern="1200" err="1">
                          <a:solidFill>
                            <a:schemeClr val="dk1"/>
                          </a:solidFill>
                          <a:latin typeface="Calibri"/>
                          <a:ea typeface="+mn-ea"/>
                          <a:cs typeface="+mn-cs"/>
                        </a:rPr>
                        <a:t>highs</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fr-FR" sz="1800" b="0" i="0" u="none" strike="noStrike" kern="1200">
                          <a:solidFill>
                            <a:schemeClr val="dk1"/>
                          </a:solidFill>
                          <a:latin typeface="Calibri"/>
                          <a:ea typeface="+mn-ea"/>
                          <a:cs typeface="+mn-cs"/>
                        </a:rPr>
                        <a:t>14. LSD</a:t>
                      </a:r>
                    </a:p>
                  </a:txBody>
                  <a:tcPr/>
                </a:tc>
                <a:extLst>
                  <a:ext uri="{0D108BD9-81ED-4DB2-BD59-A6C34878D82A}">
                    <a16:rowId xmlns:a16="http://schemas.microsoft.com/office/drawing/2014/main" val="2681538720"/>
                  </a:ext>
                </a:extLst>
              </a:tr>
              <a:tr h="292608">
                <a:tc>
                  <a:txBody>
                    <a:bodyPr/>
                    <a:lstStyle/>
                    <a:p>
                      <a:pPr marL="0" lvl="0" indent="0" algn="l">
                        <a:lnSpc>
                          <a:spcPct val="114999"/>
                        </a:lnSpc>
                        <a:buFont typeface="+mj-lt"/>
                        <a:buNone/>
                      </a:pPr>
                      <a:r>
                        <a:rPr lang="fr-FR" sz="1800" b="0" i="0" u="none" strike="noStrike" kern="1200">
                          <a:solidFill>
                            <a:schemeClr val="dk1"/>
                          </a:solidFill>
                          <a:latin typeface="Calibri"/>
                          <a:ea typeface="+mn-ea"/>
                          <a:cs typeface="+mn-cs"/>
                        </a:rPr>
                        <a:t>15. </a:t>
                      </a:r>
                      <a:r>
                        <a:rPr lang="fr-FR" sz="1800" b="0" i="0" u="none" strike="noStrike" kern="1200" err="1">
                          <a:solidFill>
                            <a:schemeClr val="dk1"/>
                          </a:solidFill>
                          <a:latin typeface="Calibri"/>
                          <a:ea typeface="+mn-ea"/>
                          <a:cs typeface="+mn-cs"/>
                        </a:rPr>
                        <a:t>Methadone</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Font typeface="+mj-lt"/>
                        <a:buNone/>
                      </a:pPr>
                      <a:r>
                        <a:rPr lang="fr-FR" sz="1800" b="0" i="0" u="none" strike="noStrike" kern="1200">
                          <a:solidFill>
                            <a:schemeClr val="dk1"/>
                          </a:solidFill>
                          <a:latin typeface="Calibri"/>
                          <a:ea typeface="+mn-ea"/>
                          <a:cs typeface="+mn-cs"/>
                        </a:rPr>
                        <a:t>16. </a:t>
                      </a:r>
                      <a:r>
                        <a:rPr lang="fr-FR" sz="1800" b="0" i="0" u="none" strike="noStrike" kern="1200" err="1">
                          <a:solidFill>
                            <a:schemeClr val="dk1"/>
                          </a:solidFill>
                          <a:latin typeface="Calibri"/>
                          <a:ea typeface="+mn-ea"/>
                          <a:cs typeface="+mn-cs"/>
                        </a:rPr>
                        <a:t>Mushrooms</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3887301373"/>
                  </a:ext>
                </a:extLst>
              </a:tr>
              <a:tr h="305200">
                <a:tc>
                  <a:txBody>
                    <a:bodyPr/>
                    <a:lstStyle/>
                    <a:p>
                      <a:pPr marL="0" lvl="0" indent="0" algn="l">
                        <a:lnSpc>
                          <a:spcPct val="114999"/>
                        </a:lnSpc>
                        <a:buFont typeface="+mj-lt"/>
                        <a:buNone/>
                      </a:pPr>
                      <a:r>
                        <a:rPr lang="fr-FR" sz="1800" b="0" i="0" u="none" strike="noStrike" kern="1200">
                          <a:solidFill>
                            <a:schemeClr val="dk1"/>
                          </a:solidFill>
                          <a:latin typeface="Calibri"/>
                          <a:ea typeface="+mn-ea"/>
                          <a:cs typeface="+mn-cs"/>
                        </a:rPr>
                        <a:t>17. Nicotine </a:t>
                      </a:r>
                    </a:p>
                  </a:txBody>
                  <a:tcPr/>
                </a:tc>
                <a:tc>
                  <a:txBody>
                    <a:bodyPr/>
                    <a:lstStyle/>
                    <a:p>
                      <a:pPr marL="0" lvl="0" indent="0" algn="l">
                        <a:lnSpc>
                          <a:spcPct val="114999"/>
                        </a:lnSpc>
                        <a:spcAft>
                          <a:spcPts val="800"/>
                        </a:spcAft>
                        <a:buFont typeface="+mj-lt"/>
                        <a:buNone/>
                      </a:pPr>
                      <a:r>
                        <a:rPr lang="fr-FR" sz="1800" b="0" i="0" u="none" strike="noStrike" kern="1200">
                          <a:solidFill>
                            <a:schemeClr val="dk1"/>
                          </a:solidFill>
                          <a:latin typeface="Calibri"/>
                          <a:ea typeface="+mn-ea"/>
                          <a:cs typeface="+mn-cs"/>
                        </a:rPr>
                        <a:t>18. </a:t>
                      </a:r>
                      <a:r>
                        <a:rPr lang="fr-FR" sz="1800" b="0" i="0" u="none" strike="noStrike" kern="1200" err="1">
                          <a:solidFill>
                            <a:schemeClr val="dk1"/>
                          </a:solidFill>
                          <a:latin typeface="Calibri"/>
                          <a:ea typeface="+mn-ea"/>
                          <a:cs typeface="+mn-cs"/>
                        </a:rPr>
                        <a:t>Fictitious</a:t>
                      </a:r>
                      <a:r>
                        <a:rPr lang="fr-FR" sz="1800" b="0" i="0" u="none" strike="noStrike" kern="1200">
                          <a:solidFill>
                            <a:schemeClr val="dk1"/>
                          </a:solidFill>
                          <a:latin typeface="Calibri"/>
                          <a:ea typeface="+mn-ea"/>
                          <a:cs typeface="+mn-cs"/>
                        </a:rPr>
                        <a:t> Drug </a:t>
                      </a:r>
                      <a:r>
                        <a:rPr lang="fr-FR" sz="1800" b="0" i="0" u="none" strike="noStrike" kern="1200" err="1">
                          <a:solidFill>
                            <a:schemeClr val="dk1"/>
                          </a:solidFill>
                          <a:latin typeface="Calibri"/>
                          <a:ea typeface="+mn-ea"/>
                          <a:cs typeface="+mn-cs"/>
                        </a:rPr>
                        <a:t>Semeron</a:t>
                      </a:r>
                    </a:p>
                  </a:txBody>
                  <a:tcPr/>
                </a:tc>
                <a:extLst>
                  <a:ext uri="{0D108BD9-81ED-4DB2-BD59-A6C34878D82A}">
                    <a16:rowId xmlns:a16="http://schemas.microsoft.com/office/drawing/2014/main" val="1229214781"/>
                  </a:ext>
                </a:extLst>
              </a:tr>
              <a:tr h="275576">
                <a:tc gridSpan="2">
                  <a:txBody>
                    <a:bodyPr/>
                    <a:lstStyle/>
                    <a:p>
                      <a:pPr lvl="0">
                        <a:buNone/>
                      </a:pPr>
                      <a:r>
                        <a:rPr lang="fr-FR" sz="1800" b="0" i="0" u="none" strike="noStrike" noProof="0">
                          <a:solidFill>
                            <a:srgbClr val="000000"/>
                          </a:solidFill>
                          <a:latin typeface="Calibri"/>
                        </a:rPr>
                        <a:t>19. Volatile Substance Abuse (VSA)</a:t>
                      </a:r>
                      <a:endParaRPr lang="fr-FR"/>
                    </a:p>
                  </a:txBody>
                  <a:tcPr/>
                </a:tc>
                <a:tc hMerge="1">
                  <a:txBody>
                    <a:bodyPr/>
                    <a:lstStyle/>
                    <a:p>
                      <a:endParaRPr lang="fr-FR"/>
                    </a:p>
                  </a:txBody>
                  <a:tcPr/>
                </a:tc>
                <a:extLst>
                  <a:ext uri="{0D108BD9-81ED-4DB2-BD59-A6C34878D82A}">
                    <a16:rowId xmlns:a16="http://schemas.microsoft.com/office/drawing/2014/main" val="2131224747"/>
                  </a:ext>
                </a:extLst>
              </a:tr>
            </a:tbl>
          </a:graphicData>
        </a:graphic>
      </p:graphicFrame>
    </p:spTree>
    <p:extLst>
      <p:ext uri="{BB962C8B-B14F-4D97-AF65-F5344CB8AC3E}">
        <p14:creationId xmlns:p14="http://schemas.microsoft.com/office/powerpoint/2010/main" val="142033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581493"/>
          </a:xfrm>
        </p:spPr>
        <p:txBody>
          <a:bodyPr>
            <a:normAutofit fontScale="90000"/>
          </a:bodyPr>
          <a:lstStyle/>
          <a:p>
            <a:r>
              <a:rPr lang="en-US"/>
              <a:t>Description of the dataset</a:t>
            </a:r>
            <a:endParaRPr lang="fr-F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1" y="2386998"/>
            <a:ext cx="6574080" cy="3941180"/>
          </a:xfrm>
        </p:spPr>
        <p:txBody>
          <a:bodyPr vert="horz" lIns="91440" tIns="45720" rIns="91440" bIns="45720" rtlCol="0" anchor="t">
            <a:normAutofit/>
          </a:bodyPr>
          <a:lstStyle/>
          <a:p>
            <a:r>
              <a:rPr lang="en-US" sz="2600">
                <a:ea typeface="+mn-lt"/>
                <a:cs typeface="+mn-lt"/>
              </a:rPr>
              <a:t>They had a choice of </a:t>
            </a:r>
            <a:r>
              <a:rPr lang="en-US" sz="2600">
                <a:solidFill>
                  <a:schemeClr val="accent1"/>
                </a:solidFill>
                <a:ea typeface="+mn-lt"/>
                <a:cs typeface="+mn-lt"/>
              </a:rPr>
              <a:t>6 options for answers</a:t>
            </a:r>
          </a:p>
          <a:p>
            <a:r>
              <a:rPr lang="en-US" sz="2600">
                <a:ea typeface="+mn-lt"/>
                <a:cs typeface="+mn-lt"/>
              </a:rPr>
              <a:t>For the rest of the study, it is important to specify that we take these answers in a binary way, all those from CL4 onwards are considered as drug users and the others are not. It is a rather strict sharing, but it was a choice in order to have a real idea of the regular consumers like cigarettes.</a:t>
            </a:r>
            <a:endParaRPr lang="en-US" sz="2600">
              <a:solidFill>
                <a:srgbClr val="000000"/>
              </a:solidFill>
              <a:ea typeface="+mn-lt"/>
              <a:cs typeface="+mn-lt"/>
            </a:endParaRPr>
          </a:p>
        </p:txBody>
      </p:sp>
      <p:graphicFrame>
        <p:nvGraphicFramePr>
          <p:cNvPr id="4" name="Tableau 5">
            <a:extLst>
              <a:ext uri="{FF2B5EF4-FFF2-40B4-BE49-F238E27FC236}">
                <a16:creationId xmlns:a16="http://schemas.microsoft.com/office/drawing/2014/main" id="{03355104-74D9-4CE5-BF7E-3D059F1212F5}"/>
              </a:ext>
            </a:extLst>
          </p:cNvPr>
          <p:cNvGraphicFramePr>
            <a:graphicFrameLocks noGrp="1"/>
          </p:cNvGraphicFramePr>
          <p:nvPr>
            <p:extLst>
              <p:ext uri="{D42A27DB-BD31-4B8C-83A1-F6EECF244321}">
                <p14:modId xmlns:p14="http://schemas.microsoft.com/office/powerpoint/2010/main" val="3044873816"/>
              </p:ext>
            </p:extLst>
          </p:nvPr>
        </p:nvGraphicFramePr>
        <p:xfrm>
          <a:off x="7545658" y="2481147"/>
          <a:ext cx="4303014" cy="2718562"/>
        </p:xfrm>
        <a:graphic>
          <a:graphicData uri="http://schemas.openxmlformats.org/drawingml/2006/table">
            <a:tbl>
              <a:tblPr bandRow="1">
                <a:tableStyleId>{5C22544A-7EE6-4342-B048-85BDC9FD1C3A}</a:tableStyleId>
              </a:tblPr>
              <a:tblGrid>
                <a:gridCol w="1315900">
                  <a:extLst>
                    <a:ext uri="{9D8B030D-6E8A-4147-A177-3AD203B41FA5}">
                      <a16:colId xmlns:a16="http://schemas.microsoft.com/office/drawing/2014/main" val="3943582934"/>
                    </a:ext>
                  </a:extLst>
                </a:gridCol>
                <a:gridCol w="2987114">
                  <a:extLst>
                    <a:ext uri="{9D8B030D-6E8A-4147-A177-3AD203B41FA5}">
                      <a16:colId xmlns:a16="http://schemas.microsoft.com/office/drawing/2014/main" val="3420984731"/>
                    </a:ext>
                  </a:extLst>
                </a:gridCol>
              </a:tblGrid>
              <a:tr h="370840">
                <a:tc>
                  <a:txBody>
                    <a:bodyPr/>
                    <a:lstStyle/>
                    <a:p>
                      <a:pPr marL="0" lvl="0" indent="0" algn="l">
                        <a:lnSpc>
                          <a:spcPct val="114999"/>
                        </a:lnSpc>
                        <a:buNone/>
                      </a:pPr>
                      <a:r>
                        <a:rPr lang="en-US" sz="1800" b="0" i="0" u="none" strike="noStrike" kern="1200">
                          <a:solidFill>
                            <a:schemeClr val="dk1"/>
                          </a:solidFill>
                          <a:latin typeface="Calibri"/>
                          <a:ea typeface="+mn-ea"/>
                          <a:cs typeface="+mn-cs"/>
                        </a:rPr>
                        <a:t>CL0</a:t>
                      </a:r>
                    </a:p>
                  </a:txBody>
                  <a:tcPr/>
                </a:tc>
                <a:tc>
                  <a:txBody>
                    <a:bodyPr/>
                    <a:lstStyle/>
                    <a:p>
                      <a:pPr marL="0" lvl="0" indent="0" algn="l">
                        <a:lnSpc>
                          <a:spcPct val="114999"/>
                        </a:lnSpc>
                        <a:spcAft>
                          <a:spcPts val="800"/>
                        </a:spcAft>
                        <a:buFont typeface="+mj-lt"/>
                        <a:buNone/>
                      </a:pPr>
                      <a:r>
                        <a:rPr lang="en-US" sz="1800" b="0" i="0" u="none" strike="noStrike" kern="1200" noProof="0"/>
                        <a:t>Never Used</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3157152250"/>
                  </a:ext>
                </a:extLst>
              </a:tr>
              <a:tr h="370840">
                <a:tc>
                  <a:txBody>
                    <a:bodyPr/>
                    <a:lstStyle/>
                    <a:p>
                      <a:pPr marL="0" lvl="0" indent="0" algn="l">
                        <a:lnSpc>
                          <a:spcPct val="114999"/>
                        </a:lnSpc>
                        <a:buNone/>
                      </a:pPr>
                      <a:r>
                        <a:rPr lang="en-US" sz="1800" b="0" i="0" u="none" strike="noStrike" kern="1200">
                          <a:solidFill>
                            <a:schemeClr val="dk1"/>
                          </a:solidFill>
                          <a:latin typeface="Calibri"/>
                          <a:ea typeface="+mn-ea"/>
                          <a:cs typeface="+mn-cs"/>
                        </a:rPr>
                        <a:t>CL1</a:t>
                      </a:r>
                      <a:endParaRPr lang="fr-FR"/>
                    </a:p>
                  </a:txBody>
                  <a:tcPr/>
                </a:tc>
                <a:tc>
                  <a:txBody>
                    <a:bodyPr/>
                    <a:lstStyle/>
                    <a:p>
                      <a:pPr marL="0" lvl="0" indent="0" algn="l">
                        <a:lnSpc>
                          <a:spcPct val="114999"/>
                        </a:lnSpc>
                        <a:spcAft>
                          <a:spcPts val="800"/>
                        </a:spcAft>
                        <a:buNone/>
                      </a:pPr>
                      <a:r>
                        <a:rPr lang="en-US" sz="1800" b="0" i="0" u="none" strike="noStrike" kern="1200" noProof="0"/>
                        <a:t>Used over a Decade Ago</a:t>
                      </a:r>
                      <a:endParaRPr lang="fr-FR"/>
                    </a:p>
                  </a:txBody>
                  <a:tcPr/>
                </a:tc>
                <a:extLst>
                  <a:ext uri="{0D108BD9-81ED-4DB2-BD59-A6C34878D82A}">
                    <a16:rowId xmlns:a16="http://schemas.microsoft.com/office/drawing/2014/main" val="3372805028"/>
                  </a:ext>
                </a:extLst>
              </a:tr>
              <a:tr h="370840">
                <a:tc>
                  <a:txBody>
                    <a:bodyPr/>
                    <a:lstStyle/>
                    <a:p>
                      <a:pPr lvl="0" algn="l">
                        <a:lnSpc>
                          <a:spcPct val="100000"/>
                        </a:lnSpc>
                        <a:spcBef>
                          <a:spcPts val="0"/>
                        </a:spcBef>
                        <a:spcAft>
                          <a:spcPts val="0"/>
                        </a:spcAft>
                        <a:buNone/>
                      </a:pPr>
                      <a:r>
                        <a:rPr lang="en-US" sz="1800" b="0" i="0" u="none" strike="noStrike" kern="1200" noProof="0">
                          <a:solidFill>
                            <a:schemeClr val="dk1"/>
                          </a:solidFill>
                          <a:latin typeface="Calibri"/>
                        </a:rPr>
                        <a:t>CL2</a:t>
                      </a:r>
                      <a:endParaRPr lang="en-US" sz="1800" b="0" i="0" u="none" strike="noStrike" kern="1200" noProof="0"/>
                    </a:p>
                  </a:txBody>
                  <a:tcPr/>
                </a:tc>
                <a:tc>
                  <a:txBody>
                    <a:bodyPr/>
                    <a:lstStyle/>
                    <a:p>
                      <a:pPr marL="0" lvl="0" indent="0" algn="l">
                        <a:lnSpc>
                          <a:spcPct val="114999"/>
                        </a:lnSpc>
                        <a:spcAft>
                          <a:spcPts val="800"/>
                        </a:spcAft>
                        <a:buNone/>
                      </a:pPr>
                      <a:r>
                        <a:rPr lang="en-US" sz="1800" b="0" i="0" u="none" strike="noStrike" kern="1200" noProof="0"/>
                        <a:t>Used in Last Decade</a:t>
                      </a:r>
                      <a:endParaRPr lang="fr-FR"/>
                    </a:p>
                  </a:txBody>
                  <a:tcPr/>
                </a:tc>
                <a:extLst>
                  <a:ext uri="{0D108BD9-81ED-4DB2-BD59-A6C34878D82A}">
                    <a16:rowId xmlns:a16="http://schemas.microsoft.com/office/drawing/2014/main" val="2499802514"/>
                  </a:ext>
                </a:extLst>
              </a:tr>
              <a:tr h="370840">
                <a:tc>
                  <a:txBody>
                    <a:bodyPr/>
                    <a:lstStyle/>
                    <a:p>
                      <a:pPr lvl="0" algn="l">
                        <a:lnSpc>
                          <a:spcPct val="100000"/>
                        </a:lnSpc>
                        <a:spcBef>
                          <a:spcPts val="0"/>
                        </a:spcBef>
                        <a:spcAft>
                          <a:spcPts val="0"/>
                        </a:spcAft>
                        <a:buNone/>
                      </a:pPr>
                      <a:r>
                        <a:rPr lang="en-US" sz="1800" b="0" i="0" u="none" strike="noStrike" kern="1200" noProof="0">
                          <a:solidFill>
                            <a:schemeClr val="dk1"/>
                          </a:solidFill>
                          <a:latin typeface="Calibri"/>
                        </a:rPr>
                        <a:t>CL3</a:t>
                      </a:r>
                      <a:endParaRPr lang="en-US" sz="1800" b="0" i="0" u="none" strike="noStrike" kern="1200" noProof="0"/>
                    </a:p>
                  </a:txBody>
                  <a:tcPr/>
                </a:tc>
                <a:tc>
                  <a:txBody>
                    <a:bodyPr/>
                    <a:lstStyle/>
                    <a:p>
                      <a:pPr marL="0" lvl="0" indent="0" algn="l">
                        <a:lnSpc>
                          <a:spcPct val="114999"/>
                        </a:lnSpc>
                        <a:spcAft>
                          <a:spcPts val="800"/>
                        </a:spcAft>
                        <a:buNone/>
                      </a:pPr>
                      <a:r>
                        <a:rPr lang="en-US" sz="1800" b="0" i="0" u="none" strike="noStrike" kern="1200" noProof="0"/>
                        <a:t>Used in Last Year</a:t>
                      </a:r>
                      <a:endParaRPr lang="fr-FR"/>
                    </a:p>
                  </a:txBody>
                  <a:tcPr/>
                </a:tc>
                <a:extLst>
                  <a:ext uri="{0D108BD9-81ED-4DB2-BD59-A6C34878D82A}">
                    <a16:rowId xmlns:a16="http://schemas.microsoft.com/office/drawing/2014/main" val="494734829"/>
                  </a:ext>
                </a:extLst>
              </a:tr>
              <a:tr h="370840">
                <a:tc>
                  <a:txBody>
                    <a:bodyPr/>
                    <a:lstStyle/>
                    <a:p>
                      <a:pPr marL="0" lvl="0" indent="0" algn="l">
                        <a:lnSpc>
                          <a:spcPct val="114999"/>
                        </a:lnSpc>
                        <a:buNone/>
                      </a:pPr>
                      <a:r>
                        <a:rPr lang="en-US" sz="1800" b="0" i="0" u="none" strike="noStrike" kern="1200" noProof="0">
                          <a:solidFill>
                            <a:schemeClr val="dk1"/>
                          </a:solidFill>
                          <a:latin typeface="Calibri"/>
                        </a:rPr>
                        <a:t>CL4</a:t>
                      </a:r>
                      <a:endParaRPr lang="fr-FR"/>
                    </a:p>
                  </a:txBody>
                  <a:tcPr/>
                </a:tc>
                <a:tc>
                  <a:txBody>
                    <a:bodyPr/>
                    <a:lstStyle/>
                    <a:p>
                      <a:pPr marL="0" lvl="0" indent="0" algn="l">
                        <a:lnSpc>
                          <a:spcPct val="114999"/>
                        </a:lnSpc>
                        <a:spcAft>
                          <a:spcPts val="800"/>
                        </a:spcAft>
                        <a:buNone/>
                      </a:pPr>
                      <a:r>
                        <a:rPr lang="en-US" sz="1800" b="0" i="0" u="none" strike="noStrike" kern="1200" noProof="0"/>
                        <a:t>Used in Last Month</a:t>
                      </a:r>
                      <a:endParaRPr lang="fr-FR"/>
                    </a:p>
                  </a:txBody>
                  <a:tcPr/>
                </a:tc>
                <a:extLst>
                  <a:ext uri="{0D108BD9-81ED-4DB2-BD59-A6C34878D82A}">
                    <a16:rowId xmlns:a16="http://schemas.microsoft.com/office/drawing/2014/main" val="3494066996"/>
                  </a:ext>
                </a:extLst>
              </a:tr>
              <a:tr h="370840">
                <a:tc>
                  <a:txBody>
                    <a:bodyPr/>
                    <a:lstStyle/>
                    <a:p>
                      <a:pPr marL="0" lvl="0" indent="0" algn="l">
                        <a:lnSpc>
                          <a:spcPct val="114999"/>
                        </a:lnSpc>
                        <a:buNone/>
                      </a:pPr>
                      <a:r>
                        <a:rPr lang="en-US" sz="1800" b="0" i="0" u="none" strike="noStrike" kern="1200" noProof="0">
                          <a:solidFill>
                            <a:schemeClr val="dk1"/>
                          </a:solidFill>
                          <a:latin typeface="Calibri"/>
                        </a:rPr>
                        <a:t>CL5</a:t>
                      </a:r>
                      <a:r>
                        <a:rPr lang="en-US" sz="1800" b="0" i="0" u="none" strike="noStrike" kern="1200">
                          <a:solidFill>
                            <a:schemeClr val="dk1"/>
                          </a:solidFill>
                          <a:latin typeface="Calibri"/>
                          <a:ea typeface="+mn-ea"/>
                          <a:cs typeface="+mn-cs"/>
                        </a:rPr>
                        <a:t> </a:t>
                      </a:r>
                      <a:endParaRPr lang="fr-FR" sz="1800" b="0" i="0" u="none" strike="noStrike" kern="1200">
                        <a:solidFill>
                          <a:schemeClr val="dk1"/>
                        </a:solidFill>
                        <a:latin typeface="Calibri"/>
                        <a:ea typeface="+mn-ea"/>
                        <a:cs typeface="+mn-cs"/>
                      </a:endParaRPr>
                    </a:p>
                  </a:txBody>
                  <a:tcPr/>
                </a:tc>
                <a:tc>
                  <a:txBody>
                    <a:bodyPr/>
                    <a:lstStyle/>
                    <a:p>
                      <a:pPr marL="0" lvl="0" indent="0" algn="l">
                        <a:lnSpc>
                          <a:spcPct val="114999"/>
                        </a:lnSpc>
                        <a:spcAft>
                          <a:spcPts val="800"/>
                        </a:spcAft>
                        <a:buNone/>
                      </a:pPr>
                      <a:r>
                        <a:rPr lang="en-US" sz="1800" b="0" i="0" u="none" strike="noStrike" kern="1200" noProof="0"/>
                        <a:t>Used in Last Week</a:t>
                      </a:r>
                      <a:endParaRPr lang="fr-FR"/>
                    </a:p>
                  </a:txBody>
                  <a:tcPr/>
                </a:tc>
                <a:extLst>
                  <a:ext uri="{0D108BD9-81ED-4DB2-BD59-A6C34878D82A}">
                    <a16:rowId xmlns:a16="http://schemas.microsoft.com/office/drawing/2014/main" val="2277166487"/>
                  </a:ext>
                </a:extLst>
              </a:tr>
              <a:tr h="370840">
                <a:tc>
                  <a:txBody>
                    <a:bodyPr/>
                    <a:lstStyle/>
                    <a:p>
                      <a:pPr marL="0" lvl="0" indent="0" algn="l">
                        <a:lnSpc>
                          <a:spcPct val="114999"/>
                        </a:lnSpc>
                        <a:buNone/>
                      </a:pPr>
                      <a:r>
                        <a:rPr lang="en-US" sz="1800" b="0" i="0" u="none" strike="noStrike" kern="1200" noProof="0">
                          <a:solidFill>
                            <a:schemeClr val="dk1"/>
                          </a:solidFill>
                          <a:latin typeface="Calibri"/>
                        </a:rPr>
                        <a:t>CL6</a:t>
                      </a:r>
                      <a:endParaRPr lang="fr-FR"/>
                    </a:p>
                  </a:txBody>
                  <a:tcPr/>
                </a:tc>
                <a:tc>
                  <a:txBody>
                    <a:bodyPr/>
                    <a:lstStyle/>
                    <a:p>
                      <a:pPr marL="0" lvl="0" indent="0" algn="l">
                        <a:lnSpc>
                          <a:spcPct val="114999"/>
                        </a:lnSpc>
                        <a:spcAft>
                          <a:spcPts val="800"/>
                        </a:spcAft>
                        <a:buNone/>
                      </a:pPr>
                      <a:r>
                        <a:rPr lang="fr-FR" sz="1800" b="0" i="0" u="none" strike="noStrike" kern="1200" noProof="0"/>
                        <a:t>Used in Last Day</a:t>
                      </a:r>
                      <a:endParaRPr lang="fr-FR"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2681538720"/>
                  </a:ext>
                </a:extLst>
              </a:tr>
            </a:tbl>
          </a:graphicData>
        </a:graphic>
      </p:graphicFrame>
    </p:spTree>
    <p:extLst>
      <p:ext uri="{BB962C8B-B14F-4D97-AF65-F5344CB8AC3E}">
        <p14:creationId xmlns:p14="http://schemas.microsoft.com/office/powerpoint/2010/main" val="137383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E1466E-81FB-4332-A368-C620D67D5393}"/>
              </a:ext>
            </a:extLst>
          </p:cNvPr>
          <p:cNvSpPr>
            <a:spLocks noGrp="1"/>
          </p:cNvSpPr>
          <p:nvPr>
            <p:ph type="title"/>
          </p:nvPr>
        </p:nvSpPr>
        <p:spPr>
          <a:xfrm>
            <a:off x="510274" y="1153572"/>
            <a:ext cx="3376960" cy="4461163"/>
          </a:xfrm>
        </p:spPr>
        <p:txBody>
          <a:bodyPr>
            <a:normAutofit/>
          </a:bodyPr>
          <a:lstStyle/>
          <a:p>
            <a:r>
              <a:rPr lang="fr-FR" sz="4800" err="1">
                <a:solidFill>
                  <a:srgbClr val="FFFFFF"/>
                </a:solidFill>
              </a:rPr>
              <a:t>Dataset</a:t>
            </a:r>
            <a:r>
              <a:rPr lang="fr-FR" sz="4800">
                <a:solidFill>
                  <a:srgbClr val="FFFFFF"/>
                </a:solidFill>
              </a:rPr>
              <a:t> </a:t>
            </a:r>
            <a:r>
              <a:rPr lang="fr-FR" sz="4800" err="1">
                <a:solidFill>
                  <a:srgbClr val="FFFFFF"/>
                </a:solidFill>
              </a:rPr>
              <a:t>Cleaning</a:t>
            </a:r>
            <a:endParaRPr lang="fr-FR" sz="4800">
              <a:solidFill>
                <a:srgbClr val="FFFFFF"/>
              </a:solidFill>
            </a:endParaRPr>
          </a:p>
        </p:txBody>
      </p:sp>
      <p:sp>
        <p:nvSpPr>
          <p:cNvPr id="3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C5A1381-9213-4481-9996-66D0CF7566A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t>First of all, before starting the analysis, importance must be given to data cleansing. This will ensure the quality of the data to produce reliable and accurate analyses.</a:t>
            </a:r>
          </a:p>
          <a:p>
            <a:r>
              <a:rPr lang="en-US"/>
              <a:t>We must be careful with N/A values and remove data that are not relevant to the analysis such as IDs.</a:t>
            </a:r>
          </a:p>
          <a:p>
            <a:r>
              <a:rPr lang="en-US"/>
              <a:t>We have also converted the numerical values to nominal values for some classes in order to have more meaningful values.</a:t>
            </a:r>
            <a:endParaRPr lang="fr-FR">
              <a:cs typeface="Calibri"/>
            </a:endParaRPr>
          </a:p>
        </p:txBody>
      </p:sp>
    </p:spTree>
    <p:extLst>
      <p:ext uri="{BB962C8B-B14F-4D97-AF65-F5344CB8AC3E}">
        <p14:creationId xmlns:p14="http://schemas.microsoft.com/office/powerpoint/2010/main" val="175239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581493"/>
          </a:xfrm>
        </p:spPr>
        <p:txBody>
          <a:bodyPr>
            <a:normAutofit fontScale="90000"/>
          </a:bodyPr>
          <a:lstStyle/>
          <a:p>
            <a:r>
              <a:rPr lang="en-GB"/>
              <a:t>Dataset Cleaning</a:t>
            </a:r>
            <a:endParaRPr lang="fr-FR" err="1"/>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359537"/>
            <a:ext cx="10514177" cy="623693"/>
          </a:xfrm>
        </p:spPr>
        <p:txBody>
          <a:bodyPr vert="horz" lIns="91440" tIns="45720" rIns="91440" bIns="45720" rtlCol="0" anchor="t">
            <a:normAutofit/>
          </a:bodyPr>
          <a:lstStyle/>
          <a:p>
            <a:r>
              <a:rPr lang="fr-FR" sz="2600">
                <a:ea typeface="+mn-lt"/>
                <a:cs typeface="+mn-lt"/>
              </a:rPr>
              <a:t>There </a:t>
            </a:r>
            <a:r>
              <a:rPr lang="fr-FR" sz="2600" err="1">
                <a:ea typeface="+mn-lt"/>
                <a:cs typeface="+mn-lt"/>
              </a:rPr>
              <a:t>is</a:t>
            </a:r>
            <a:r>
              <a:rPr lang="fr-FR" sz="2600">
                <a:ea typeface="+mn-lt"/>
                <a:cs typeface="+mn-lt"/>
              </a:rPr>
              <a:t> a </a:t>
            </a:r>
            <a:r>
              <a:rPr lang="fr-FR" sz="2600" err="1">
                <a:ea typeface="+mn-lt"/>
                <a:cs typeface="+mn-lt"/>
              </a:rPr>
              <a:t>preview</a:t>
            </a:r>
            <a:r>
              <a:rPr lang="fr-FR" sz="2600">
                <a:ea typeface="+mn-lt"/>
                <a:cs typeface="+mn-lt"/>
              </a:rPr>
              <a:t> of the data </a:t>
            </a:r>
            <a:r>
              <a:rPr lang="fr-FR" sz="2600" err="1">
                <a:ea typeface="+mn-lt"/>
                <a:cs typeface="+mn-lt"/>
              </a:rPr>
              <a:t>after</a:t>
            </a:r>
            <a:r>
              <a:rPr lang="fr-FR" sz="2600">
                <a:ea typeface="+mn-lt"/>
                <a:cs typeface="+mn-lt"/>
              </a:rPr>
              <a:t> </a:t>
            </a:r>
            <a:r>
              <a:rPr lang="fr-FR" sz="2600" err="1">
                <a:ea typeface="+mn-lt"/>
                <a:cs typeface="+mn-lt"/>
              </a:rPr>
              <a:t>cleaning</a:t>
            </a:r>
            <a:r>
              <a:rPr lang="fr-FR" sz="2600">
                <a:ea typeface="+mn-lt"/>
                <a:cs typeface="+mn-lt"/>
              </a:rPr>
              <a:t> </a:t>
            </a:r>
            <a:r>
              <a:rPr lang="fr-FR" sz="2600" err="1">
                <a:ea typeface="+mn-lt"/>
                <a:cs typeface="+mn-lt"/>
              </a:rPr>
              <a:t>it</a:t>
            </a:r>
            <a:r>
              <a:rPr lang="fr-FR" sz="2600">
                <a:ea typeface="+mn-lt"/>
                <a:cs typeface="+mn-lt"/>
              </a:rPr>
              <a:t>.</a:t>
            </a:r>
            <a:endParaRPr lang="fr-FR">
              <a:cs typeface="Calibri" panose="020F0502020204030204"/>
            </a:endParaRPr>
          </a:p>
          <a:p>
            <a:endParaRPr lang="fr-FR" sz="2600">
              <a:ea typeface="+mn-lt"/>
              <a:cs typeface="+mn-lt"/>
            </a:endParaRPr>
          </a:p>
        </p:txBody>
      </p:sp>
      <p:pic>
        <p:nvPicPr>
          <p:cNvPr id="6" name="Image 6" descr="Une image contenant table&#10;&#10;Description générée automatiquement">
            <a:extLst>
              <a:ext uri="{FF2B5EF4-FFF2-40B4-BE49-F238E27FC236}">
                <a16:creationId xmlns:a16="http://schemas.microsoft.com/office/drawing/2014/main" id="{9104E1CD-DAD0-4835-85CA-ED290A1B9EEA}"/>
              </a:ext>
            </a:extLst>
          </p:cNvPr>
          <p:cNvPicPr>
            <a:picLocks noChangeAspect="1"/>
          </p:cNvPicPr>
          <p:nvPr/>
        </p:nvPicPr>
        <p:blipFill>
          <a:blip r:embed="rId2"/>
          <a:stretch>
            <a:fillRect/>
          </a:stretch>
        </p:blipFill>
        <p:spPr>
          <a:xfrm>
            <a:off x="617035" y="3083989"/>
            <a:ext cx="10957930" cy="3477828"/>
          </a:xfrm>
          <a:prstGeom prst="rect">
            <a:avLst/>
          </a:prstGeom>
        </p:spPr>
      </p:pic>
    </p:spTree>
    <p:extLst>
      <p:ext uri="{BB962C8B-B14F-4D97-AF65-F5344CB8AC3E}">
        <p14:creationId xmlns:p14="http://schemas.microsoft.com/office/powerpoint/2010/main" val="301068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E1466E-81FB-4332-A368-C620D67D5393}"/>
              </a:ext>
            </a:extLst>
          </p:cNvPr>
          <p:cNvSpPr>
            <a:spLocks noGrp="1"/>
          </p:cNvSpPr>
          <p:nvPr>
            <p:ph type="title"/>
          </p:nvPr>
        </p:nvSpPr>
        <p:spPr>
          <a:xfrm>
            <a:off x="510274" y="1153572"/>
            <a:ext cx="3376960" cy="4461163"/>
          </a:xfrm>
        </p:spPr>
        <p:txBody>
          <a:bodyPr>
            <a:normAutofit/>
          </a:bodyPr>
          <a:lstStyle/>
          <a:p>
            <a:r>
              <a:rPr lang="fr-FR" sz="4800">
                <a:solidFill>
                  <a:srgbClr val="FFFFFF"/>
                </a:solidFill>
              </a:rPr>
              <a:t>Data Visualisation</a:t>
            </a:r>
            <a:endParaRPr lang="fr-FR" sz="4800">
              <a:solidFill>
                <a:srgbClr val="FFFFFF"/>
              </a:solidFill>
              <a:cs typeface="Calibri Light"/>
            </a:endParaRPr>
          </a:p>
        </p:txBody>
      </p:sp>
      <p:sp>
        <p:nvSpPr>
          <p:cNvPr id="3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C5A1381-9213-4481-9996-66D0CF7566A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t>This dataset contains a lot of information about individuals.</a:t>
            </a:r>
          </a:p>
          <a:p>
            <a:r>
              <a:rPr lang="en-US"/>
              <a:t>We will thus represent these data in the form of graphs in order to better observe the distribution of the various types of individuals.</a:t>
            </a:r>
            <a:endParaRPr lang="fr-FR">
              <a:cs typeface="Calibri"/>
            </a:endParaRPr>
          </a:p>
        </p:txBody>
      </p:sp>
    </p:spTree>
    <p:extLst>
      <p:ext uri="{BB962C8B-B14F-4D97-AF65-F5344CB8AC3E}">
        <p14:creationId xmlns:p14="http://schemas.microsoft.com/office/powerpoint/2010/main" val="11544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88FB459-0356-4018-A991-6AAB69EB306A}"/>
              </a:ext>
            </a:extLst>
          </p:cNvPr>
          <p:cNvSpPr>
            <a:spLocks noGrp="1"/>
          </p:cNvSpPr>
          <p:nvPr>
            <p:ph type="title"/>
          </p:nvPr>
        </p:nvSpPr>
        <p:spPr>
          <a:xfrm>
            <a:off x="838201" y="1214599"/>
            <a:ext cx="6575611" cy="841688"/>
          </a:xfrm>
        </p:spPr>
        <p:txBody>
          <a:bodyPr>
            <a:normAutofit/>
          </a:bodyPr>
          <a:lstStyle/>
          <a:p>
            <a:r>
              <a:rPr lang="fr-FR">
                <a:ea typeface="+mj-lt"/>
                <a:cs typeface="+mj-lt"/>
              </a:rPr>
              <a:t>Data Visualisation</a:t>
            </a:r>
          </a:p>
        </p:txBody>
      </p:sp>
      <p:sp>
        <p:nvSpPr>
          <p:cNvPr id="3" name="Espace réservé du contenu 2">
            <a:extLst>
              <a:ext uri="{FF2B5EF4-FFF2-40B4-BE49-F238E27FC236}">
                <a16:creationId xmlns:a16="http://schemas.microsoft.com/office/drawing/2014/main" id="{E577E957-4A75-4F08-9CC0-391A27F8E3BD}"/>
              </a:ext>
            </a:extLst>
          </p:cNvPr>
          <p:cNvSpPr>
            <a:spLocks noGrp="1"/>
          </p:cNvSpPr>
          <p:nvPr>
            <p:ph idx="1"/>
          </p:nvPr>
        </p:nvSpPr>
        <p:spPr>
          <a:xfrm>
            <a:off x="838202" y="2241575"/>
            <a:ext cx="10577360" cy="1387520"/>
          </a:xfrm>
        </p:spPr>
        <p:txBody>
          <a:bodyPr vert="horz" lIns="91440" tIns="45720" rIns="91440" bIns="45720" rtlCol="0" anchor="t">
            <a:normAutofit fontScale="85000" lnSpcReduction="20000"/>
          </a:bodyPr>
          <a:lstStyle/>
          <a:p>
            <a:r>
              <a:rPr lang="en-US" sz="2600">
                <a:ea typeface="+mn-lt"/>
                <a:cs typeface="+mn-lt"/>
              </a:rPr>
              <a:t>Here is a graph of the distribution of individuals according to their country. </a:t>
            </a:r>
          </a:p>
          <a:p>
            <a:r>
              <a:rPr lang="en-US" sz="2600">
                <a:ea typeface="+mn-lt"/>
                <a:cs typeface="+mn-lt"/>
              </a:rPr>
              <a:t>We can see that they come mainly from the United Kingdom and the United States.</a:t>
            </a:r>
          </a:p>
          <a:p>
            <a:r>
              <a:rPr lang="en-US" sz="2600">
                <a:ea typeface="+mn-lt"/>
                <a:cs typeface="+mn-lt"/>
              </a:rPr>
              <a:t>We have principally here the population of only 6 countries, so it does not represent the world population.</a:t>
            </a:r>
          </a:p>
        </p:txBody>
      </p:sp>
      <p:pic>
        <p:nvPicPr>
          <p:cNvPr id="5" name="Image 9">
            <a:extLst>
              <a:ext uri="{FF2B5EF4-FFF2-40B4-BE49-F238E27FC236}">
                <a16:creationId xmlns:a16="http://schemas.microsoft.com/office/drawing/2014/main" id="{E507F957-1002-4C51-ABA3-2A37BE78640B}"/>
              </a:ext>
            </a:extLst>
          </p:cNvPr>
          <p:cNvPicPr>
            <a:picLocks noChangeAspect="1"/>
          </p:cNvPicPr>
          <p:nvPr/>
        </p:nvPicPr>
        <p:blipFill>
          <a:blip r:embed="rId2"/>
          <a:stretch>
            <a:fillRect/>
          </a:stretch>
        </p:blipFill>
        <p:spPr>
          <a:xfrm>
            <a:off x="4010025" y="3503322"/>
            <a:ext cx="4181243" cy="3281944"/>
          </a:xfrm>
          <a:prstGeom prst="rect">
            <a:avLst/>
          </a:prstGeom>
        </p:spPr>
      </p:pic>
    </p:spTree>
    <p:extLst>
      <p:ext uri="{BB962C8B-B14F-4D97-AF65-F5344CB8AC3E}">
        <p14:creationId xmlns:p14="http://schemas.microsoft.com/office/powerpoint/2010/main" val="139063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TM03457444[[fn=Base]]</Template>
  <TotalTime>0</TotalTime>
  <Words>1372</Words>
  <Application>Microsoft Office PowerPoint</Application>
  <PresentationFormat>Grand écran</PresentationFormat>
  <Paragraphs>140</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Office Theme</vt:lpstr>
      <vt:lpstr>Dataset Analysis  - Drug Consumption</vt:lpstr>
      <vt:lpstr>Table of contents</vt:lpstr>
      <vt:lpstr>Description of the dataset</vt:lpstr>
      <vt:lpstr>Description of the dataset</vt:lpstr>
      <vt:lpstr>Description of the dataset</vt:lpstr>
      <vt:lpstr>Dataset Cleaning</vt:lpstr>
      <vt:lpstr>Dataset Cleaning</vt:lpstr>
      <vt:lpstr>Data Visualisation</vt:lpstr>
      <vt:lpstr>Data Visualisation</vt:lpstr>
      <vt:lpstr>Data Visualisation</vt:lpstr>
      <vt:lpstr>Data Visualisation</vt:lpstr>
      <vt:lpstr>Data Visualisation</vt:lpstr>
      <vt:lpstr>Data Visualisation</vt:lpstr>
      <vt:lpstr>Data Visualisation</vt:lpstr>
      <vt:lpstr>Data Visualisation</vt:lpstr>
      <vt:lpstr>Data Visualisation</vt:lpstr>
      <vt:lpstr>Prediction Models</vt:lpstr>
      <vt:lpstr>Prediction Models</vt:lpstr>
      <vt:lpstr>Prediction Models</vt:lpstr>
      <vt:lpstr>Prediction Models</vt:lpstr>
      <vt:lpstr>Prediction Models</vt:lpstr>
      <vt:lpstr>Prediction Models</vt:lpstr>
      <vt:lpstr>Model Results comparison</vt:lpstr>
      <vt:lpstr>Model Results comparison</vt:lpstr>
      <vt:lpstr>API</vt:lpstr>
      <vt:lpstr>API Flask</vt:lpstr>
      <vt:lpstr>API Flask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Consumption</dc:title>
  <dc:creator>Atik MOHAMED MOUKTAR</dc:creator>
  <cp:lastModifiedBy>Atik</cp:lastModifiedBy>
  <cp:revision>37</cp:revision>
  <dcterms:created xsi:type="dcterms:W3CDTF">2020-12-10T18:41:16Z</dcterms:created>
  <dcterms:modified xsi:type="dcterms:W3CDTF">2021-01-10T22:59:53Z</dcterms:modified>
</cp:coreProperties>
</file>