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100" d="100"/>
          <a:sy n="100" d="100"/>
        </p:scale>
        <p:origin x="-120" y="-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938618925831206E-2"/>
          <c:y val="0.18465524615328513"/>
          <c:w val="0.69368794933242039"/>
          <c:h val="0.756396603684756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53DC-43D0-A31D-8A78559BD7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3DC-43D0-A31D-8A78559BD7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3DC-43D0-A31D-8A78559BD7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Yr 2021</a:t>
                    </a:r>
                    <a:r>
                      <a:rPr lang="en-US" baseline="0" dirty="0"/>
                      <a:t>
</a:t>
                    </a:r>
                    <a:fld id="{08BDE85E-D2AD-405E-9D15-3CF24EC9888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3DC-43D0-A31D-8A78559BD7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Yr 2022</a:t>
                    </a:r>
                    <a:r>
                      <a:rPr lang="en-US" baseline="0" dirty="0"/>
                      <a:t>
</a:t>
                    </a:r>
                    <a:fld id="{BFC270AE-8537-4652-91ED-6DB856F540D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3DC-43D0-A31D-8A78559BD7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aseline="0"/>
                      <a:t>Yr 2023</a:t>
                    </a:r>
                    <a:r>
                      <a:rPr lang="en-US" baseline="0" dirty="0"/>
                      <a:t>
</a:t>
                    </a:r>
                    <a:fld id="{6FBCBA57-1225-413F-B82D-EE14FDAD13D6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DC-43D0-A31D-8A78559BD77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Year 2021</c:v>
                </c:pt>
                <c:pt idx="1">
                  <c:v>Year2022</c:v>
                </c:pt>
                <c:pt idx="2">
                  <c:v>Year 2023</c:v>
                </c:pt>
                <c:pt idx="3">
                  <c:v>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C-43D0-A31D-8A78559BD7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Sales Growth Area</a:t>
            </a:r>
          </a:p>
        </c:rich>
      </c:tx>
      <c:layout>
        <c:manualLayout>
          <c:xMode val="edge"/>
          <c:yMode val="edge"/>
          <c:x val="0.16857816182246663"/>
          <c:y val="7.9687509804073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71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Selse Growth Area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North America</c:v>
                </c:pt>
                <c:pt idx="1">
                  <c:v>Europe</c:v>
                </c:pt>
                <c:pt idx="2">
                  <c:v>Asia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C38-84F0-956602DA6E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ADCF3-045D-4F61-8485-4A6A290F1435}" type="doc">
      <dgm:prSet loTypeId="urn:diagrams.loki3.com/TabbedArc+Icon" loCatId="officeonline" qsTypeId="urn:microsoft.com/office/officeart/2005/8/quickstyle/simple1" qsCatId="simple" csTypeId="urn:microsoft.com/office/officeart/2005/8/colors/accent1_2" csCatId="accent1" phldr="1"/>
      <dgm:spPr/>
    </dgm:pt>
    <dgm:pt modelId="{FA51BF93-CE47-456E-82C1-3AF8EC9408B3}">
      <dgm:prSet phldrT="[Text]"/>
      <dgm:spPr/>
      <dgm:t>
        <a:bodyPr/>
        <a:lstStyle/>
        <a:p>
          <a:r>
            <a:rPr lang="en-US" dirty="0"/>
            <a:t>Cloud base </a:t>
          </a:r>
        </a:p>
      </dgm:t>
    </dgm:pt>
    <dgm:pt modelId="{42ABAECD-CD8F-4BA8-8880-6C0CFEAEFE8A}" type="parTrans" cxnId="{A0F2B705-2910-4C06-A787-FF1D9C0CABE2}">
      <dgm:prSet/>
      <dgm:spPr/>
      <dgm:t>
        <a:bodyPr/>
        <a:lstStyle/>
        <a:p>
          <a:endParaRPr lang="en-US"/>
        </a:p>
      </dgm:t>
    </dgm:pt>
    <dgm:pt modelId="{922BC9B7-3AD6-400A-A509-CDBBA8A1F155}" type="sibTrans" cxnId="{A0F2B705-2910-4C06-A787-FF1D9C0CABE2}">
      <dgm:prSet/>
      <dgm:spPr/>
      <dgm:t>
        <a:bodyPr/>
        <a:lstStyle/>
        <a:p>
          <a:endParaRPr lang="en-US"/>
        </a:p>
      </dgm:t>
    </dgm:pt>
    <dgm:pt modelId="{30772427-D06B-4273-B475-6B9C5995226B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5BB43973-19E3-4196-8734-554A56E1DB50}" type="parTrans" cxnId="{45172908-26C9-45BC-9D47-B6DBC5EBB7CC}">
      <dgm:prSet/>
      <dgm:spPr/>
      <dgm:t>
        <a:bodyPr/>
        <a:lstStyle/>
        <a:p>
          <a:endParaRPr lang="en-US"/>
        </a:p>
      </dgm:t>
    </dgm:pt>
    <dgm:pt modelId="{EC4A5133-A388-49EF-A8E5-113BA46049B0}" type="sibTrans" cxnId="{45172908-26C9-45BC-9D47-B6DBC5EBB7CC}">
      <dgm:prSet/>
      <dgm:spPr/>
      <dgm:t>
        <a:bodyPr/>
        <a:lstStyle/>
        <a:p>
          <a:endParaRPr lang="en-US"/>
        </a:p>
      </dgm:t>
    </dgm:pt>
    <dgm:pt modelId="{EDAA0C91-6AE5-42D8-84D2-81869EE842BD}">
      <dgm:prSet phldrT="[Text]"/>
      <dgm:spPr/>
      <dgm:t>
        <a:bodyPr/>
        <a:lstStyle/>
        <a:p>
          <a:r>
            <a:rPr lang="en-US" dirty="0"/>
            <a:t>Consulting </a:t>
          </a:r>
        </a:p>
      </dgm:t>
    </dgm:pt>
    <dgm:pt modelId="{01E2ABB0-F177-442C-861C-C539ACF7120E}" type="parTrans" cxnId="{7268B11E-73F2-47A1-91AE-D74276B93A1B}">
      <dgm:prSet/>
      <dgm:spPr/>
      <dgm:t>
        <a:bodyPr/>
        <a:lstStyle/>
        <a:p>
          <a:endParaRPr lang="en-US"/>
        </a:p>
      </dgm:t>
    </dgm:pt>
    <dgm:pt modelId="{171FB0FF-9AFC-4D62-A227-4BCD2DB95AF2}" type="sibTrans" cxnId="{7268B11E-73F2-47A1-91AE-D74276B93A1B}">
      <dgm:prSet/>
      <dgm:spPr/>
      <dgm:t>
        <a:bodyPr/>
        <a:lstStyle/>
        <a:p>
          <a:endParaRPr lang="en-US"/>
        </a:p>
      </dgm:t>
    </dgm:pt>
    <dgm:pt modelId="{1087B962-F99D-4BE0-835A-F50289D9C399}" type="pres">
      <dgm:prSet presAssocID="{C7AADCF3-045D-4F61-8485-4A6A290F1435}" presName="Name0" presStyleCnt="0">
        <dgm:presLayoutVars>
          <dgm:dir/>
          <dgm:resizeHandles val="exact"/>
        </dgm:presLayoutVars>
      </dgm:prSet>
      <dgm:spPr/>
    </dgm:pt>
    <dgm:pt modelId="{67D7F8E8-CA2A-42F5-A6A1-CF044A3D6794}" type="pres">
      <dgm:prSet presAssocID="{FA51BF93-CE47-456E-82C1-3AF8EC9408B3}" presName="twoplus" presStyleLbl="node1" presStyleIdx="0" presStyleCnt="3">
        <dgm:presLayoutVars>
          <dgm:bulletEnabled val="1"/>
        </dgm:presLayoutVars>
      </dgm:prSet>
      <dgm:spPr/>
    </dgm:pt>
    <dgm:pt modelId="{F82C8B9E-4474-41DB-996D-64C47C3403C0}" type="pres">
      <dgm:prSet presAssocID="{30772427-D06B-4273-B475-6B9C5995226B}" presName="twoplus" presStyleLbl="node1" presStyleIdx="1" presStyleCnt="3">
        <dgm:presLayoutVars>
          <dgm:bulletEnabled val="1"/>
        </dgm:presLayoutVars>
      </dgm:prSet>
      <dgm:spPr/>
    </dgm:pt>
    <dgm:pt modelId="{ABC4EBA0-944A-4D8A-A71E-257426ECBE45}" type="pres">
      <dgm:prSet presAssocID="{EDAA0C91-6AE5-42D8-84D2-81869EE842BD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A0F2B705-2910-4C06-A787-FF1D9C0CABE2}" srcId="{C7AADCF3-045D-4F61-8485-4A6A290F1435}" destId="{FA51BF93-CE47-456E-82C1-3AF8EC9408B3}" srcOrd="0" destOrd="0" parTransId="{42ABAECD-CD8F-4BA8-8880-6C0CFEAEFE8A}" sibTransId="{922BC9B7-3AD6-400A-A509-CDBBA8A1F155}"/>
    <dgm:cxn modelId="{45172908-26C9-45BC-9D47-B6DBC5EBB7CC}" srcId="{C7AADCF3-045D-4F61-8485-4A6A290F1435}" destId="{30772427-D06B-4273-B475-6B9C5995226B}" srcOrd="1" destOrd="0" parTransId="{5BB43973-19E3-4196-8734-554A56E1DB50}" sibTransId="{EC4A5133-A388-49EF-A8E5-113BA46049B0}"/>
    <dgm:cxn modelId="{7268B11E-73F2-47A1-91AE-D74276B93A1B}" srcId="{C7AADCF3-045D-4F61-8485-4A6A290F1435}" destId="{EDAA0C91-6AE5-42D8-84D2-81869EE842BD}" srcOrd="2" destOrd="0" parTransId="{01E2ABB0-F177-442C-861C-C539ACF7120E}" sibTransId="{171FB0FF-9AFC-4D62-A227-4BCD2DB95AF2}"/>
    <dgm:cxn modelId="{E2CD2529-5C8A-4FE1-88C3-56CE42CFD48E}" type="presOf" srcId="{FA51BF93-CE47-456E-82C1-3AF8EC9408B3}" destId="{67D7F8E8-CA2A-42F5-A6A1-CF044A3D6794}" srcOrd="0" destOrd="0" presId="urn:diagrams.loki3.com/TabbedArc+Icon"/>
    <dgm:cxn modelId="{60B3ECC6-1BF7-44CA-80C1-00E88D8436C3}" type="presOf" srcId="{EDAA0C91-6AE5-42D8-84D2-81869EE842BD}" destId="{ABC4EBA0-944A-4D8A-A71E-257426ECBE45}" srcOrd="0" destOrd="0" presId="urn:diagrams.loki3.com/TabbedArc+Icon"/>
    <dgm:cxn modelId="{31B545CB-B526-4319-A5A9-15C348146103}" type="presOf" srcId="{30772427-D06B-4273-B475-6B9C5995226B}" destId="{F82C8B9E-4474-41DB-996D-64C47C3403C0}" srcOrd="0" destOrd="0" presId="urn:diagrams.loki3.com/TabbedArc+Icon"/>
    <dgm:cxn modelId="{4638BAD5-43BC-4CFA-9339-F68179BF53B4}" type="presOf" srcId="{C7AADCF3-045D-4F61-8485-4A6A290F1435}" destId="{1087B962-F99D-4BE0-835A-F50289D9C399}" srcOrd="0" destOrd="0" presId="urn:diagrams.loki3.com/TabbedArc+Icon"/>
    <dgm:cxn modelId="{63A0E5F8-B206-4804-8F44-98C1551C0362}" type="presParOf" srcId="{1087B962-F99D-4BE0-835A-F50289D9C399}" destId="{67D7F8E8-CA2A-42F5-A6A1-CF044A3D6794}" srcOrd="0" destOrd="0" presId="urn:diagrams.loki3.com/TabbedArc+Icon"/>
    <dgm:cxn modelId="{AEA95A10-265D-46CF-A341-655CF6AB74AD}" type="presParOf" srcId="{1087B962-F99D-4BE0-835A-F50289D9C399}" destId="{F82C8B9E-4474-41DB-996D-64C47C3403C0}" srcOrd="1" destOrd="0" presId="urn:diagrams.loki3.com/TabbedArc+Icon"/>
    <dgm:cxn modelId="{F275A039-74C6-4CD3-9569-23D8A75D3613}" type="presParOf" srcId="{1087B962-F99D-4BE0-835A-F50289D9C399}" destId="{ABC4EBA0-944A-4D8A-A71E-257426ECBE45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7F8E8-CA2A-42F5-A6A1-CF044A3D6794}">
      <dsp:nvSpPr>
        <dsp:cNvPr id="0" name=""/>
        <dsp:cNvSpPr/>
      </dsp:nvSpPr>
      <dsp:spPr>
        <a:xfrm rot="19200000">
          <a:off x="1219" y="1248729"/>
          <a:ext cx="890014" cy="57850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base </a:t>
          </a:r>
        </a:p>
      </dsp:txBody>
      <dsp:txXfrm>
        <a:off x="38535" y="1273666"/>
        <a:ext cx="833534" cy="550269"/>
      </dsp:txXfrm>
    </dsp:sp>
    <dsp:sp modelId="{F82C8B9E-4474-41DB-996D-64C47C3403C0}">
      <dsp:nvSpPr>
        <dsp:cNvPr id="0" name=""/>
        <dsp:cNvSpPr/>
      </dsp:nvSpPr>
      <dsp:spPr>
        <a:xfrm>
          <a:off x="1008541" y="882094"/>
          <a:ext cx="890014" cy="57850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</a:t>
          </a:r>
        </a:p>
      </dsp:txBody>
      <dsp:txXfrm>
        <a:off x="1036781" y="910334"/>
        <a:ext cx="833534" cy="550269"/>
      </dsp:txXfrm>
    </dsp:sp>
    <dsp:sp modelId="{ABC4EBA0-944A-4D8A-A71E-257426ECBE45}">
      <dsp:nvSpPr>
        <dsp:cNvPr id="0" name=""/>
        <dsp:cNvSpPr/>
      </dsp:nvSpPr>
      <dsp:spPr>
        <a:xfrm rot="2400000">
          <a:off x="2015863" y="1248729"/>
          <a:ext cx="890014" cy="57850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Consulting </a:t>
          </a:r>
        </a:p>
      </dsp:txBody>
      <dsp:txXfrm>
        <a:off x="2035027" y="1273666"/>
        <a:ext cx="833534" cy="550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4B6C-2537-4A4A-BCA8-DF661DEF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F21E-386F-4F02-BAA2-8F604A77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6707-2756-45C8-8F3B-72F352DA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7941-297E-422C-AD01-CFED89FC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BD601-306D-49F2-96E8-991DC50E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2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77C9-D382-4708-B33C-B7179E91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92826-B384-41A1-897D-9D75334F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BE3F-BE41-44BA-A0AF-11572165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64ED-360F-4ADC-94CC-A383CC0A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9F62-C7F7-4D67-9693-49BAA4B3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8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01686-B71B-4F26-83AD-052444689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9AF38-BBD3-434F-8D73-1F5DB410A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4974-5770-40D7-8C31-4FF786E8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28AA-595C-43DF-969E-45658BB4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DD79-C5C3-425D-8BF7-FE5832A2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9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9D7-04A6-4E6E-A105-7998B71D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7FA5-CEBB-400D-A78C-8EAB1C32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413F-E701-4C00-992A-FD79189C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E83E-5150-4328-980E-72C87049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D189-5928-46C1-B5EB-B6750216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0A1C-2F93-453E-A3AB-A0D10FE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3CD2-BED7-4699-9437-466BF731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B5FB-AD5B-4784-BB50-1D06C3C2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21F-DE9F-4334-92CC-1330FC2D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941C-7671-4D4A-B855-32DB5D63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D428-1C97-435C-A1D4-3F0A77D0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A464-23A7-4661-A937-57C16B80B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852C-A08B-4368-8AF7-6F71C1123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64B03-C551-4623-94B1-C0118E2E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23C4-6DB9-4611-B2FC-4A00754B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EDC72-F625-4F8B-B8EB-658B2C4F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6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616E-2AFE-494C-B8E7-823B000D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4C9D-9EA1-424B-B1DB-B848E6D6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6EDB4-92D1-42A0-BABB-1DFBF503B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8FD7E-1C01-4690-89EE-5646732A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69531-2621-4AB1-9989-9F8347231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14143-F223-42CE-9F31-FD62B9C5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36B3-BB38-4DF0-BC50-14F2581D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0E99A-4695-401E-A459-AC0BFF03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0AF0-C6F7-4BC0-9BDD-CA2DBE9B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B2FD6-69C0-4A35-A7C7-D339D956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276FE-16A6-4280-A9FC-DA45CED8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0DE9-D448-4D4A-9205-6D97D3C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2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6939F-1E14-4DB7-A398-BE6ACF1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1F0FC-7D34-415B-927E-35CD7E5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74ED7-847A-4C15-BE72-D0D4E8E9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61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768B-521C-482A-A4E5-3588ABE8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A037-F47F-4FAF-B523-4497E101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F1D55-14C8-44ED-8B3D-B3A42C80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8343-EABF-47DC-A71E-E0E3FA5F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83F7-910E-4E15-9396-4E138EC0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FA0B-5E6B-4D27-BCBB-1853889E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6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5A45-33F8-42CE-8264-5DDFCC2B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D490A-362D-4DA7-980A-B616396ED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2E13B-BBF0-4581-89A8-D33EA71E6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E40F-CD7B-4932-B2F6-276A4E59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3AB2-EC8A-446B-A17B-A2E34421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780D-9E60-4586-ABD0-3AE0AA0A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2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1B817-F669-4418-A47F-96B65C73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02B3-C815-4BF2-9396-CCA0D7A0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E36B-59F8-4567-9AF3-FC1BDBC54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AE12-C81D-4B38-B8DA-C5B55F358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7A2B-6BA3-406D-8C52-FA101B255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F4C800-143E-89E6-1EC5-19196C7B216B}"/>
              </a:ext>
            </a:extLst>
          </p:cNvPr>
          <p:cNvSpPr txBox="1"/>
          <p:nvPr/>
        </p:nvSpPr>
        <p:spPr>
          <a:xfrm>
            <a:off x="1504723" y="1782630"/>
            <a:ext cx="88965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Company presentation</a:t>
            </a:r>
          </a:p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Company name : ATIK’S CORPORATION</a:t>
            </a:r>
          </a:p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Batch no: 021</a:t>
            </a:r>
          </a:p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Department: Physics</a:t>
            </a:r>
          </a:p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Date: 06-10-2024</a:t>
            </a:r>
          </a:p>
          <a:p>
            <a:endParaRPr lang="en-US" dirty="0"/>
          </a:p>
        </p:txBody>
      </p:sp>
      <p:pic>
        <p:nvPicPr>
          <p:cNvPr id="6" name="Picture 2" descr="Create Your Free Company Logo | LogoDesign.Net">
            <a:extLst>
              <a:ext uri="{FF2B5EF4-FFF2-40B4-BE49-F238E27FC236}">
                <a16:creationId xmlns:a16="http://schemas.microsoft.com/office/drawing/2014/main" id="{1CCD0648-1426-6D72-0BC0-C4E6D0B0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79" y="505845"/>
            <a:ext cx="1733841" cy="12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22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E5427-D364-2283-3588-E433EA175987}"/>
              </a:ext>
            </a:extLst>
          </p:cNvPr>
          <p:cNvSpPr txBox="1"/>
          <p:nvPr/>
        </p:nvSpPr>
        <p:spPr>
          <a:xfrm>
            <a:off x="2118360" y="1021556"/>
            <a:ext cx="774954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Introduction</a:t>
            </a:r>
          </a:p>
          <a:p>
            <a:pPr algn="ctr"/>
            <a:r>
              <a:rPr lang="en-US" dirty="0"/>
              <a:t>   </a:t>
            </a:r>
          </a:p>
          <a:p>
            <a:pPr algn="ctr"/>
            <a:r>
              <a:rPr lang="en-US" dirty="0">
                <a:latin typeface="Bahnschrift Condensed" panose="020B0502040204020203" pitchFamily="34" charset="0"/>
              </a:rPr>
              <a:t>ABC Corporation was founded in 1995, specializing in innovative solutions for businesses worldwide.   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Mission</a:t>
            </a:r>
          </a:p>
          <a:p>
            <a:pPr algn="ctr"/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latin typeface="Bahnschrift Condensed" panose="020B0502040204020203" pitchFamily="34" charset="0"/>
              </a:rPr>
              <a:t>To deliver exceptional value to our customers through high-quality products</a:t>
            </a:r>
            <a:r>
              <a:rPr lang="en-US" dirty="0"/>
              <a:t>.   </a:t>
            </a:r>
          </a:p>
          <a:p>
            <a:pPr algn="ctr"/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Vision</a:t>
            </a:r>
          </a:p>
          <a:p>
            <a:pPr algn="ctr"/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dirty="0"/>
              <a:t> </a:t>
            </a:r>
            <a:r>
              <a:rPr lang="en-US" dirty="0">
                <a:latin typeface="Bahnschrift Condensed" panose="020B0502040204020203" pitchFamily="34" charset="0"/>
              </a:rPr>
              <a:t>To be a global leader in sustainable and advanced business solutions</a:t>
            </a:r>
            <a:r>
              <a:rPr lang="en-US" dirty="0"/>
              <a:t>.</a:t>
            </a:r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17BFA93D-268B-3FC7-B281-9385F1C93E22}"/>
              </a:ext>
            </a:extLst>
          </p:cNvPr>
          <p:cNvSpPr/>
          <p:nvPr/>
        </p:nvSpPr>
        <p:spPr>
          <a:xfrm>
            <a:off x="9784080" y="2903220"/>
            <a:ext cx="1120140" cy="1013460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8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AEC8DF-180B-AFDF-4107-0B35CCB8A966}"/>
              </a:ext>
            </a:extLst>
          </p:cNvPr>
          <p:cNvSpPr txBox="1"/>
          <p:nvPr/>
        </p:nvSpPr>
        <p:spPr>
          <a:xfrm>
            <a:off x="829202" y="1677738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Key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Cloud-based Software Solutions.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AI and Data Analytics Too.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Consulting Services.  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3200" b="1" dirty="0">
                <a:solidFill>
                  <a:srgbClr val="0070C0"/>
                </a:solidFill>
              </a:rPr>
              <a:t>Key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 Software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Infrastructure Setup and Maintenance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Market Research and Strategy.</a:t>
            </a:r>
          </a:p>
        </p:txBody>
      </p:sp>
      <p:pic>
        <p:nvPicPr>
          <p:cNvPr id="2050" name="Picture 2" descr="Cloud Based Software Development ...">
            <a:extLst>
              <a:ext uri="{FF2B5EF4-FFF2-40B4-BE49-F238E27FC236}">
                <a16:creationId xmlns:a16="http://schemas.microsoft.com/office/drawing/2014/main" id="{7B2E77BA-EB43-342D-064F-E3DA4CEA0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10" y="2338825"/>
            <a:ext cx="1753115" cy="17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 Tools Revolutionizing Data Analysis: Unleashing the Best">
            <a:extLst>
              <a:ext uri="{FF2B5EF4-FFF2-40B4-BE49-F238E27FC236}">
                <a16:creationId xmlns:a16="http://schemas.microsoft.com/office/drawing/2014/main" id="{A1E8357C-9EF1-E2A5-E047-5D070B33B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5686" r="215" b="13362"/>
          <a:stretch/>
        </p:blipFill>
        <p:spPr bwMode="auto">
          <a:xfrm>
            <a:off x="8392335" y="4173168"/>
            <a:ext cx="2105466" cy="170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agement Consulting Services and Solutions | Best Company">
            <a:extLst>
              <a:ext uri="{FF2B5EF4-FFF2-40B4-BE49-F238E27FC236}">
                <a16:creationId xmlns:a16="http://schemas.microsoft.com/office/drawing/2014/main" id="{8C82BBAF-C67C-FDE2-964B-77CFC376E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57" y="2135649"/>
            <a:ext cx="1621011" cy="16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C25E4D-C52A-7E7C-1E79-6F4EEAC90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397864"/>
              </p:ext>
            </p:extLst>
          </p:nvPr>
        </p:nvGraphicFramePr>
        <p:xfrm>
          <a:off x="5305884" y="3670707"/>
          <a:ext cx="2907098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04489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D12C2-3E59-3643-337D-A98630429EF8}"/>
              </a:ext>
            </a:extLst>
          </p:cNvPr>
          <p:cNvSpPr txBox="1"/>
          <p:nvPr/>
        </p:nvSpPr>
        <p:spPr>
          <a:xfrm>
            <a:off x="701040" y="1867555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Sales Trend Analysis (Placeholder Data)</a:t>
            </a:r>
          </a:p>
          <a:p>
            <a:r>
              <a:rPr lang="en-US" dirty="0"/>
              <a:t>Sales have grown by 10% year-on-year for the past 5 years.</a:t>
            </a:r>
          </a:p>
          <a:p>
            <a:r>
              <a:rPr lang="en-US" b="1" dirty="0"/>
              <a:t>Major growth areas:</a:t>
            </a:r>
            <a:r>
              <a:rPr lang="en-US" dirty="0"/>
              <a:t> North America (40%), Europe (30%), and Asia (20%)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Customer Growth</a:t>
            </a:r>
          </a:p>
          <a:p>
            <a:r>
              <a:rPr lang="en-US" dirty="0"/>
              <a:t>Year 2021: 5,000 customers. </a:t>
            </a:r>
          </a:p>
          <a:p>
            <a:r>
              <a:rPr lang="en-US" dirty="0"/>
              <a:t>Year 2022: 7,500 customers.   - </a:t>
            </a:r>
          </a:p>
          <a:p>
            <a:r>
              <a:rPr lang="en-US" dirty="0"/>
              <a:t>Year 2023: 10,000 customers.- 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5F80F0-3880-B142-8C39-1EB1ECA4B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79512"/>
              </p:ext>
            </p:extLst>
          </p:nvPr>
        </p:nvGraphicFramePr>
        <p:xfrm>
          <a:off x="8161020" y="1656926"/>
          <a:ext cx="3063240" cy="3075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C0B78B2-D2F4-A3E9-1E7D-A79B6B798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331509"/>
              </p:ext>
            </p:extLst>
          </p:nvPr>
        </p:nvGraphicFramePr>
        <p:xfrm>
          <a:off x="4546600" y="4153555"/>
          <a:ext cx="2890520" cy="229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4392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AsOne/>
      </p:bldGraphic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9676E-A886-2C1B-A877-0771D86201EE}"/>
              </a:ext>
            </a:extLst>
          </p:cNvPr>
          <p:cNvSpPr txBox="1"/>
          <p:nvPr/>
        </p:nvSpPr>
        <p:spPr>
          <a:xfrm>
            <a:off x="2251710" y="2721114"/>
            <a:ext cx="768858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Conclusion</a:t>
            </a:r>
          </a:p>
          <a:p>
            <a:pPr algn="ctr"/>
            <a:r>
              <a:rPr lang="en-US" dirty="0">
                <a:latin typeface="Bahnschrift Condensed" panose="020B0502040204020203" pitchFamily="34" charset="0"/>
              </a:rPr>
              <a:t>We are committed to continuous innovation and providing exceptional value to our customers. Thank you for your time and interest in our company.</a:t>
            </a:r>
          </a:p>
          <a:p>
            <a:pPr algn="ctr"/>
            <a:r>
              <a:rPr lang="en-US" dirty="0">
                <a:latin typeface="Bahnschrift Condensed" panose="020B0502040204020203" pitchFamily="34" charset="0"/>
              </a:rPr>
              <a:t>Contact us at  : </a:t>
            </a:r>
            <a:r>
              <a:rPr lang="en-US" i="1" dirty="0">
                <a:latin typeface="Bahnschrift Condensed" panose="020B0502040204020203" pitchFamily="34" charset="0"/>
              </a:rPr>
              <a:t>atikphy06@gmail.com </a:t>
            </a:r>
          </a:p>
        </p:txBody>
      </p:sp>
      <p:pic>
        <p:nvPicPr>
          <p:cNvPr id="4098" name="Picture 2" descr="Thank You Images – Browse 320,650 Stock ...">
            <a:extLst>
              <a:ext uri="{FF2B5EF4-FFF2-40B4-BE49-F238E27FC236}">
                <a16:creationId xmlns:a16="http://schemas.microsoft.com/office/drawing/2014/main" id="{2DC95B4F-4E7E-7F5F-7627-BFF44F9A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40" y="4806315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02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ANALYZED COMPANY</dc:title>
  <dc:creator>IOT</dc:creator>
  <cp:lastModifiedBy>mizanur rahman</cp:lastModifiedBy>
  <cp:revision>5</cp:revision>
  <dcterms:created xsi:type="dcterms:W3CDTF">2024-10-04T11:17:59Z</dcterms:created>
  <dcterms:modified xsi:type="dcterms:W3CDTF">2024-10-04T17:43:07Z</dcterms:modified>
</cp:coreProperties>
</file>