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ka" initials="A" lastIdx="6" clrIdx="0">
    <p:extLst>
      <p:ext uri="{19B8F6BF-5375-455C-9EA6-DF929625EA0E}">
        <p15:presenceInfo xmlns:p15="http://schemas.microsoft.com/office/powerpoint/2012/main" userId="At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082616"/>
        <c:axId val="198082224"/>
      </c:barChart>
      <c:catAx>
        <c:axId val="19808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8082224"/>
        <c:crosses val="autoZero"/>
        <c:auto val="1"/>
        <c:lblAlgn val="ctr"/>
        <c:lblOffset val="100"/>
        <c:noMultiLvlLbl val="0"/>
      </c:catAx>
      <c:valAx>
        <c:axId val="1980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808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8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6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079202-3B82-41F5-915E-8791167C700C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12EDE9-2C33-428D-B4B6-8B6BE90697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6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23" y="759854"/>
            <a:ext cx="5370490" cy="54220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3400023" y="759854"/>
            <a:ext cx="5370490" cy="5666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Sign In</a:t>
            </a:r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24" y="1493949"/>
            <a:ext cx="2630166" cy="2498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89798" y="4494726"/>
            <a:ext cx="4790940" cy="386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NIP</a:t>
            </a:r>
            <a:endParaRPr lang="id-ID" dirty="0"/>
          </a:p>
        </p:txBody>
      </p:sp>
      <p:sp>
        <p:nvSpPr>
          <p:cNvPr id="23" name="Rectangle 22"/>
          <p:cNvSpPr/>
          <p:nvPr/>
        </p:nvSpPr>
        <p:spPr>
          <a:xfrm>
            <a:off x="3696237" y="5048517"/>
            <a:ext cx="4790940" cy="386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Password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3689798" y="5602308"/>
            <a:ext cx="4790940" cy="3863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65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19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41167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 Kerja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Pegawai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Jenis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Status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Wajib Pajak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Non Wajib Pajak</a:t>
              </a:r>
              <a:endParaRPr lang="id-ID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17204"/>
              </p:ext>
            </p:extLst>
          </p:nvPr>
        </p:nvGraphicFramePr>
        <p:xfrm>
          <a:off x="3358523" y="3604531"/>
          <a:ext cx="8245342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0659"/>
                <a:gridCol w="1992763"/>
                <a:gridCol w="1992763"/>
                <a:gridCol w="240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Alamat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Tambah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034861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Unit Kerja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8439" y="2599701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19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41167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 Kerja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Pegawai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Jenis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Status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Wajib Pajak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Non Wajib Pajak</a:t>
              </a:r>
              <a:endParaRPr lang="id-ID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83431"/>
              </p:ext>
            </p:extLst>
          </p:nvPr>
        </p:nvGraphicFramePr>
        <p:xfrm>
          <a:off x="3358523" y="3604531"/>
          <a:ext cx="8245343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68778"/>
                <a:gridCol w="1635617"/>
                <a:gridCol w="2073499"/>
                <a:gridCol w="1262129"/>
                <a:gridCol w="1262130"/>
                <a:gridCol w="1043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Jabatan Induk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Divisi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Tambah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034861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Jabatan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8439" y="2599701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19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41167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 Kerja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Pegawai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Jenis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Status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Wajib Pajak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Non Wajib Pajak</a:t>
              </a:r>
              <a:endParaRPr lang="id-ID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87704"/>
              </p:ext>
            </p:extLst>
          </p:nvPr>
        </p:nvGraphicFramePr>
        <p:xfrm>
          <a:off x="3358523" y="3604531"/>
          <a:ext cx="8245343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9975"/>
                <a:gridCol w="1113356"/>
                <a:gridCol w="1378039"/>
                <a:gridCol w="1519707"/>
                <a:gridCol w="1133341"/>
                <a:gridCol w="1314895"/>
                <a:gridCol w="9260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NIP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Jabatan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Alamat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Telepon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 Kerja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Tambah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034861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Pegawai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8439" y="2599701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19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41167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 Kerja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Pegawai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Jenis</a:t>
              </a: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d-ID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Status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Wajib Pajak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Non Wajib Pajak</a:t>
              </a:r>
              <a:endParaRPr lang="id-ID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32810"/>
              </p:ext>
            </p:extLst>
          </p:nvPr>
        </p:nvGraphicFramePr>
        <p:xfrm>
          <a:off x="3358523" y="3604531"/>
          <a:ext cx="8425645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90058"/>
                <a:gridCol w="3669629"/>
                <a:gridCol w="24659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Tambah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537138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Jenis Dokumen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8439" y="2599701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19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41167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 Kerja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Pegawai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Jenis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Status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Wajib Pajak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Non Wajib Pajak</a:t>
              </a:r>
              <a:endParaRPr lang="id-ID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32810"/>
              </p:ext>
            </p:extLst>
          </p:nvPr>
        </p:nvGraphicFramePr>
        <p:xfrm>
          <a:off x="3358523" y="3604531"/>
          <a:ext cx="8425645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90058"/>
                <a:gridCol w="3669629"/>
                <a:gridCol w="24659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Tambah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537138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Status Dokumen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8439" y="2599701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19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41167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 Kerja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Pegawai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Jenis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Status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Wajib Pajak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Non Wajib Pajak</a:t>
              </a:r>
              <a:endParaRPr lang="id-ID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02223"/>
              </p:ext>
            </p:extLst>
          </p:nvPr>
        </p:nvGraphicFramePr>
        <p:xfrm>
          <a:off x="3358523" y="3604531"/>
          <a:ext cx="8425648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5141"/>
                <a:gridCol w="1338244"/>
                <a:gridCol w="1338244"/>
                <a:gridCol w="1338244"/>
                <a:gridCol w="1338244"/>
                <a:gridCol w="1338244"/>
                <a:gridCol w="8992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NPWP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Alamat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Telepon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Tambah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537138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Wajib Pajak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8439" y="2599701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19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4154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 Kerja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Pegawai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Jenis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Status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Wajib Pajak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Non Wajib Pajak</a:t>
              </a:r>
              <a:endParaRPr lang="id-ID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52059"/>
              </p:ext>
            </p:extLst>
          </p:nvPr>
        </p:nvGraphicFramePr>
        <p:xfrm>
          <a:off x="3358523" y="3604531"/>
          <a:ext cx="8425647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2832"/>
                <a:gridCol w="1590931"/>
                <a:gridCol w="1590931"/>
                <a:gridCol w="1590931"/>
                <a:gridCol w="1590931"/>
                <a:gridCol w="1069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Alamat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Telepon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KPP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Tambah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537138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Non Wajib Pajak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8439" y="2599701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8800" dirty="0" smtClean="0"/>
              <a:t>PENERIMAAN</a:t>
            </a:r>
          </a:p>
          <a:p>
            <a:pPr algn="ctr"/>
            <a:r>
              <a:rPr lang="id-ID" sz="8800" dirty="0" smtClean="0"/>
              <a:t>(kpp)</a:t>
            </a:r>
            <a:endParaRPr lang="id-ID" sz="8800" dirty="0"/>
          </a:p>
        </p:txBody>
      </p:sp>
    </p:spTree>
    <p:extLst>
      <p:ext uri="{BB962C8B-B14F-4D97-AF65-F5344CB8AC3E}">
        <p14:creationId xmlns:p14="http://schemas.microsoft.com/office/powerpoint/2010/main" val="3102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Pelayanan Pajak Pratama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51800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Penerimaan Alat Keterangan Pajak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2126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Realisasi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Penerimaan Alat Keterangan Pajak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0210"/>
              </p:ext>
            </p:extLst>
          </p:nvPr>
        </p:nvGraphicFramePr>
        <p:xfrm>
          <a:off x="3358523" y="3604531"/>
          <a:ext cx="8322615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3142"/>
                <a:gridCol w="2296491"/>
                <a:gridCol w="2296491"/>
                <a:gridCol w="2296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id-ID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Alket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Tgl Terima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3412902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Baru Alat Keterangan Pajak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00023" y="2577044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Pelayanan Pajak Pratama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51800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Penerimaan Alat Keterangan Pajak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2126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Realisasi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Penerimaan Alat Keterangan Pajak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89469"/>
              </p:ext>
            </p:extLst>
          </p:nvPr>
        </p:nvGraphicFramePr>
        <p:xfrm>
          <a:off x="3358523" y="3604531"/>
          <a:ext cx="8322618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4080"/>
                <a:gridCol w="1256423"/>
                <a:gridCol w="1256423"/>
                <a:gridCol w="1256423"/>
                <a:gridCol w="1256423"/>
                <a:gridCol w="1256423"/>
                <a:gridCol w="1256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id-ID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Alket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</a:t>
                      </a:r>
                      <a:r>
                        <a:rPr lang="id-ID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Alket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 Realisasi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Tgl Realisasi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Tgl Laporan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3412902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Realisasi Alat Keterangan Pajak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00023" y="2577044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1766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1338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  <a:endParaRPr lang="id-ID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  <a:endPara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13656" y="1197734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13656" y="1209530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Rekapitulasi</a:t>
            </a:r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Alat Keterangan Pajak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77024"/>
              </p:ext>
            </p:extLst>
          </p:nvPr>
        </p:nvGraphicFramePr>
        <p:xfrm>
          <a:off x="3334911" y="1965143"/>
          <a:ext cx="8256789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4727"/>
                <a:gridCol w="1056017"/>
                <a:gridCol w="1121002"/>
                <a:gridCol w="1202235"/>
                <a:gridCol w="1007278"/>
                <a:gridCol w="1007278"/>
                <a:gridCol w="1121002"/>
                <a:gridCol w="1137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KPP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+mn-lt"/>
                          <a:cs typeface="+mn-cs"/>
                        </a:rPr>
                        <a:t>Nilai</a:t>
                      </a:r>
                      <a:r>
                        <a:rPr lang="id-ID" baseline="0" dirty="0" smtClean="0">
                          <a:latin typeface="+mn-lt"/>
                          <a:cs typeface="+mn-cs"/>
                        </a:rPr>
                        <a:t> Alket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 Realisasi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Selisih Nilai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Tgl Kirim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Tgl Laporan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Selisih Waktu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61913904"/>
              </p:ext>
            </p:extLst>
          </p:nvPr>
        </p:nvGraphicFramePr>
        <p:xfrm>
          <a:off x="3450107" y="3416707"/>
          <a:ext cx="8179516" cy="2752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11565228" y="144003"/>
            <a:ext cx="347729" cy="309093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76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8800" dirty="0"/>
              <a:t>PENGIRIMAN (kanwil)</a:t>
            </a:r>
          </a:p>
        </p:txBody>
      </p:sp>
    </p:spTree>
    <p:extLst>
      <p:ext uri="{BB962C8B-B14F-4D97-AF65-F5344CB8AC3E}">
        <p14:creationId xmlns:p14="http://schemas.microsoft.com/office/powerpoint/2010/main" val="12539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76321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Pengiriman dan Pemantauan Alat Keterangan Pajak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30008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  <a:endParaRPr lang="id-ID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Kirim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Terima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Disposisi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Realisasi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Pengiriman dan Pemantauan Alat Keterangan Pajak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87450"/>
              </p:ext>
            </p:extLst>
          </p:nvPr>
        </p:nvGraphicFramePr>
        <p:xfrm>
          <a:off x="3358524" y="3604531"/>
          <a:ext cx="8258220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9380"/>
                <a:gridCol w="837127"/>
                <a:gridCol w="888642"/>
                <a:gridCol w="953037"/>
                <a:gridCol w="798490"/>
                <a:gridCol w="798490"/>
                <a:gridCol w="888642"/>
                <a:gridCol w="901522"/>
                <a:gridCol w="1017431"/>
                <a:gridCol w="6954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Asal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Tujuan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NPWP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Jenis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Lembar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Nilai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Tgl Kirim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3400023" y="2601530"/>
            <a:ext cx="953036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Tambah</a:t>
            </a:r>
            <a:endParaRPr lang="id-ID" dirty="0"/>
          </a:p>
        </p:txBody>
      </p:sp>
      <p:sp>
        <p:nvSpPr>
          <p:cNvPr id="40" name="Rounded Rectangle 39"/>
          <p:cNvSpPr/>
          <p:nvPr/>
        </p:nvSpPr>
        <p:spPr>
          <a:xfrm>
            <a:off x="4443211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Perbarui</a:t>
            </a:r>
            <a:endParaRPr lang="id-ID" dirty="0"/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Copy</a:t>
            </a:r>
            <a:endParaRPr lang="id-ID" dirty="0"/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Excel</a:t>
            </a:r>
            <a:endParaRPr lang="id-ID" dirty="0"/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034861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Kirim Data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76321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Pengiriman dan Pemantauan Alat Keterangan Pajak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30008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  <a:endParaRPr lang="id-ID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Kirim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Terima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Disposisi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Realisasi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Pengiriman dan Pemantauan Alat Keterangan Pajak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9665"/>
              </p:ext>
            </p:extLst>
          </p:nvPr>
        </p:nvGraphicFramePr>
        <p:xfrm>
          <a:off x="3358523" y="3604531"/>
          <a:ext cx="8309735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6128"/>
                <a:gridCol w="2158613"/>
                <a:gridCol w="2291449"/>
                <a:gridCol w="2623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Tujuan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Alket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Tgl Kirim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Tgl Terima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Perbarui</a:t>
            </a:r>
            <a:endParaRPr lang="id-ID" dirty="0"/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Copy</a:t>
            </a:r>
            <a:endParaRPr lang="id-ID" dirty="0"/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Excel</a:t>
            </a:r>
            <a:endParaRPr lang="id-ID" dirty="0"/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034861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Terima Data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76321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Pengiriman dan Pemantauan Alat Keterangan Pajak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30008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  <a:endParaRPr lang="id-ID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Kirim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Terima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Disposisi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Realisasi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Pengiriman dan Pemantauan Alat Keterangan Pajak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21524"/>
              </p:ext>
            </p:extLst>
          </p:nvPr>
        </p:nvGraphicFramePr>
        <p:xfrm>
          <a:off x="3358523" y="3604531"/>
          <a:ext cx="8309734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15753"/>
                <a:gridCol w="1365161"/>
                <a:gridCol w="1867436"/>
                <a:gridCol w="1367384"/>
                <a:gridCol w="199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KPP Tujuan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Untuk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 Alket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Tgl</a:t>
                      </a:r>
                      <a:r>
                        <a:rPr lang="id-ID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Disposisi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Perbarui</a:t>
            </a:r>
            <a:endParaRPr lang="id-ID" dirty="0"/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Copy</a:t>
            </a:r>
            <a:endParaRPr lang="id-ID" dirty="0"/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Excel</a:t>
            </a:r>
            <a:endParaRPr lang="id-ID" dirty="0"/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034861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Disposisi Data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76321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Pengiriman dan Pemantauan Alat Keterangan Pajak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30008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  <a:endParaRPr lang="id-ID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Kirim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Terima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Disposisi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Realisasi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65161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Pengiriman dan Pemantauan Alat Keterangan Pajak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22823"/>
              </p:ext>
            </p:extLst>
          </p:nvPr>
        </p:nvGraphicFramePr>
        <p:xfrm>
          <a:off x="3358523" y="3604531"/>
          <a:ext cx="8309733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1353"/>
                <a:gridCol w="862885"/>
                <a:gridCol w="1043188"/>
                <a:gridCol w="964771"/>
                <a:gridCol w="1159384"/>
                <a:gridCol w="1159384"/>
                <a:gridCol w="1159384"/>
                <a:gridCol w="11593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KPP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Alket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Tgl Kirim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Tgl Laporan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Selisih Waktu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 Alket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 Realisasi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Selisih Nilai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Perbarui</a:t>
            </a:r>
            <a:endParaRPr lang="id-ID" dirty="0"/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Copy</a:t>
            </a:r>
            <a:endParaRPr lang="id-ID" dirty="0"/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Excel</a:t>
            </a:r>
            <a:endParaRPr lang="id-ID" dirty="0"/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Print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034861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Realisasi</a:t>
            </a:r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8800" dirty="0" smtClean="0"/>
              <a:t>MASTER</a:t>
            </a:r>
          </a:p>
          <a:p>
            <a:pPr algn="ctr"/>
            <a:r>
              <a:rPr lang="id-ID" sz="8800" dirty="0" smtClean="0"/>
              <a:t>(</a:t>
            </a:r>
            <a:r>
              <a:rPr lang="id-ID" sz="8800" dirty="0"/>
              <a:t>kanwil)</a:t>
            </a:r>
          </a:p>
        </p:txBody>
      </p:sp>
    </p:spTree>
    <p:extLst>
      <p:ext uri="{BB962C8B-B14F-4D97-AF65-F5344CB8AC3E}">
        <p14:creationId xmlns:p14="http://schemas.microsoft.com/office/powerpoint/2010/main" val="23171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0124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Wilayah Direktorat Jenderal Pajak Jawa Timur 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986" y="691309"/>
            <a:ext cx="19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4035"/>
            <a:ext cx="2768252" cy="6256751"/>
            <a:chOff x="0" y="601249"/>
            <a:chExt cx="2768252" cy="6256751"/>
          </a:xfrm>
        </p:grpSpPr>
        <p:sp>
          <p:nvSpPr>
            <p:cNvPr id="26" name="Rectangle 25"/>
            <p:cNvSpPr/>
            <p:nvPr/>
          </p:nvSpPr>
          <p:spPr>
            <a:xfrm>
              <a:off x="0" y="601249"/>
              <a:ext cx="2768252" cy="6256751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160619" y="1655638"/>
              <a:ext cx="244938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Nama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r>
                <a:rPr lang="id-ID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hlinkClick r:id="rId2" action="ppaction://hlinksldjump"/>
            </p:cNvPr>
            <p:cNvSpPr txBox="1"/>
            <p:nvPr/>
          </p:nvSpPr>
          <p:spPr>
            <a:xfrm>
              <a:off x="159433" y="2643237"/>
              <a:ext cx="2449386" cy="41167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  <a:endParaRPr lang="id-ID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Master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Divisi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Unit Kerja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Jabatan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Pegawai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Jenis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Status Dokumen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Wajib Pajak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id-ID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Non Wajib Pajak</a:t>
              </a:r>
              <a:endParaRPr lang="id-ID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d-ID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Distribusi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905012" y="743913"/>
            <a:ext cx="992625" cy="873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Profile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591754"/>
            <a:ext cx="27682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9414" y="1352282"/>
            <a:ext cx="8899301" cy="5293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3039414" y="1352282"/>
            <a:ext cx="8899301" cy="57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Master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90496"/>
              </p:ext>
            </p:extLst>
          </p:nvPr>
        </p:nvGraphicFramePr>
        <p:xfrm>
          <a:off x="3358523" y="3604531"/>
          <a:ext cx="8245342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40484"/>
                <a:gridCol w="2627877"/>
                <a:gridCol w="3176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Kode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Nama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Aksi</a:t>
                      </a:r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3400024" y="2601530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Tambah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0023" y="3078048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20495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97002" y="3074134"/>
            <a:ext cx="746974" cy="34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35628" y="2060619"/>
            <a:ext cx="2034861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Divisi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8439" y="2599701"/>
            <a:ext cx="1068947" cy="3477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Perbarui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2414</TotalTime>
  <Words>703</Words>
  <Application>Microsoft Office PowerPoint</Application>
  <PresentationFormat>Widescreen</PresentationFormat>
  <Paragraphs>454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Atika</dc:creator>
  <cp:lastModifiedBy>Damayanti</cp:lastModifiedBy>
  <cp:revision>167</cp:revision>
  <dcterms:created xsi:type="dcterms:W3CDTF">2016-07-28T04:15:07Z</dcterms:created>
  <dcterms:modified xsi:type="dcterms:W3CDTF">2017-05-22T14:56:59Z</dcterms:modified>
</cp:coreProperties>
</file>