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1" r:id="rId2"/>
    <p:sldId id="276" r:id="rId3"/>
    <p:sldId id="316" r:id="rId4"/>
    <p:sldId id="361" r:id="rId5"/>
    <p:sldId id="352" r:id="rId6"/>
    <p:sldId id="368" r:id="rId7"/>
    <p:sldId id="354" r:id="rId8"/>
    <p:sldId id="356" r:id="rId9"/>
    <p:sldId id="371" r:id="rId10"/>
    <p:sldId id="369" r:id="rId11"/>
    <p:sldId id="364" r:id="rId12"/>
    <p:sldId id="406" r:id="rId13"/>
    <p:sldId id="370" r:id="rId14"/>
    <p:sldId id="372" r:id="rId15"/>
    <p:sldId id="373" r:id="rId16"/>
    <p:sldId id="374" r:id="rId17"/>
    <p:sldId id="375" r:id="rId18"/>
    <p:sldId id="376" r:id="rId19"/>
    <p:sldId id="377" r:id="rId20"/>
    <p:sldId id="404" r:id="rId21"/>
    <p:sldId id="405" r:id="rId22"/>
    <p:sldId id="407" r:id="rId23"/>
    <p:sldId id="279" r:id="rId24"/>
  </p:sldIdLst>
  <p:sldSz cx="6858000" cy="51435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2164" userDrawn="1">
          <p15:clr>
            <a:srgbClr val="A4A3A4"/>
          </p15:clr>
        </p15:guide>
        <p15:guide id="3" orient="horz" pos="1076" userDrawn="1">
          <p15:clr>
            <a:srgbClr val="A4A3A4"/>
          </p15:clr>
        </p15:guide>
        <p15:guide id="4" pos="2160" userDrawn="1">
          <p15:clr>
            <a:srgbClr val="A4A3A4"/>
          </p15:clr>
        </p15:guide>
        <p15:guide id="5" pos="1445" userDrawn="1">
          <p15:clr>
            <a:srgbClr val="A4A3A4"/>
          </p15:clr>
        </p15:guide>
        <p15:guide id="6" pos="2875" userDrawn="1">
          <p15:clr>
            <a:srgbClr val="A4A3A4"/>
          </p15:clr>
        </p15:guide>
        <p15:guide id="7" pos="66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é Langer" initials="AL"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64A2"/>
    <a:srgbClr val="F79646"/>
    <a:srgbClr val="9BBB59"/>
    <a:srgbClr val="C0504D"/>
    <a:srgbClr val="4BACC6"/>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35" autoAdjust="0"/>
    <p:restoredTop sz="78045" autoAdjust="0"/>
  </p:normalViewPr>
  <p:slideViewPr>
    <p:cSldViewPr snapToObjects="1" showGuides="1">
      <p:cViewPr varScale="1">
        <p:scale>
          <a:sx n="118" d="100"/>
          <a:sy n="118" d="100"/>
        </p:scale>
        <p:origin x="1496" y="184"/>
      </p:cViewPr>
      <p:guideLst>
        <p:guide orient="horz" pos="1620"/>
        <p:guide orient="horz" pos="2164"/>
        <p:guide orient="horz" pos="1076"/>
        <p:guide pos="2160"/>
        <p:guide pos="1445"/>
        <p:guide pos="2875"/>
        <p:guide pos="663"/>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59" d="100"/>
          <a:sy n="59"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D2295-8251-4C29-BB4A-2AFE30B9877B}" type="datetimeFigureOut">
              <a:rPr lang="de-DE" smtClean="0"/>
              <a:t>08.01.20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A7F7D4-52CF-40E5-912B-9A501C5EE0B9}" type="slidenum">
              <a:rPr lang="de-DE" smtClean="0"/>
              <a:t>‹#›</a:t>
            </a:fld>
            <a:endParaRPr lang="de-DE"/>
          </a:p>
        </p:txBody>
      </p:sp>
    </p:spTree>
    <p:extLst>
      <p:ext uri="{BB962C8B-B14F-4D97-AF65-F5344CB8AC3E}">
        <p14:creationId xmlns:p14="http://schemas.microsoft.com/office/powerpoint/2010/main" val="988487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6AF3FF-3C31-4240-A300-2D65280E821C}" type="datetimeFigureOut">
              <a:rPr lang="de-DE" smtClean="0"/>
              <a:t>08.01.20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C34CF-7B6B-463D-A8DF-EC8960A49A3D}" type="slidenum">
              <a:rPr lang="de-DE" smtClean="0"/>
              <a:t>‹#›</a:t>
            </a:fld>
            <a:endParaRPr lang="de-DE"/>
          </a:p>
        </p:txBody>
      </p:sp>
    </p:spTree>
    <p:extLst>
      <p:ext uri="{BB962C8B-B14F-4D97-AF65-F5344CB8AC3E}">
        <p14:creationId xmlns:p14="http://schemas.microsoft.com/office/powerpoint/2010/main" val="185672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Comet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dev.w3.org/html5/websocket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https://de.wikipedia.org/wiki/HTML5#Entstehung</a:t>
            </a:r>
          </a:p>
        </p:txBody>
      </p:sp>
      <p:sp>
        <p:nvSpPr>
          <p:cNvPr id="4" name="Foliennummernplatzhalter 3"/>
          <p:cNvSpPr>
            <a:spLocks noGrp="1"/>
          </p:cNvSpPr>
          <p:nvPr>
            <p:ph type="sldNum" sz="quarter" idx="10"/>
          </p:nvPr>
        </p:nvSpPr>
        <p:spPr/>
        <p:txBody>
          <a:bodyPr/>
          <a:lstStyle/>
          <a:p>
            <a:fld id="{3B9C34CF-7B6B-463D-A8DF-EC8960A49A3D}" type="slidenum">
              <a:rPr lang="de-DE" smtClean="0"/>
              <a:t>2</a:t>
            </a:fld>
            <a:endParaRPr lang="de-DE"/>
          </a:p>
        </p:txBody>
      </p:sp>
    </p:spTree>
    <p:extLst>
      <p:ext uri="{BB962C8B-B14F-4D97-AF65-F5344CB8AC3E}">
        <p14:creationId xmlns:p14="http://schemas.microsoft.com/office/powerpoint/2010/main" val="1549784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Web application communication is typically made as such: the client browser sends a request; the server receives the request, process it, and return the result to the client; and then the client browser displays such information. This mechanism is suitable for applications that do not need to change information frequently, but it can barely handle applications that require quick real-time response and massive concurrent requests, such as geo-location access in Web navigation applications,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real-time messaging of social networks.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web has been largely built around the so-called request/response paradigm of HTTP. A client loads up a web page and then nothing happens until the user clicks onto the next page. AJAX started to make the web feel more dynamic. Still, all HTTP communication was steered by the client, which required user interaction or periodic polling to load new data from the server.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exists Technologies that enable the server to send data to the client in the very moment when it knows that new data is available. They go by names such as "Push" or </a:t>
            </a:r>
            <a:r>
              <a:rPr lang="en-US" sz="1200" b="0" i="0" u="sng" kern="1200" dirty="0">
                <a:solidFill>
                  <a:schemeClr val="tx1"/>
                </a:solidFill>
                <a:effectLst/>
                <a:latin typeface="+mn-lt"/>
                <a:ea typeface="+mn-ea"/>
                <a:cs typeface="+mn-cs"/>
                <a:hlinkClick r:id="rId3"/>
              </a:rPr>
              <a:t>"Comet"</a:t>
            </a:r>
            <a:r>
              <a:rPr lang="en-US" sz="1200" b="0" i="0" kern="1200" dirty="0">
                <a:solidFill>
                  <a:schemeClr val="tx1"/>
                </a:solidFill>
                <a:effectLst/>
                <a:latin typeface="+mn-lt"/>
                <a:ea typeface="+mn-ea"/>
                <a:cs typeface="+mn-cs"/>
              </a:rPr>
              <a:t>. One of the most common ways to create the illusion of a server initiated connection is called long polling. With long polling, the client opens an HTTP connection to the server which keeps it open until sending response. Whenever the server actually has new data it sends the response.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Long polling and the other techniques work quite well. However, all of these work-arounds share one problem: They carry the overhead of HTTP, which doesn't make them well suited for low latency applications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Like online games with a </a:t>
            </a:r>
            <a:r>
              <a:rPr lang="en-US" sz="1200" b="0" i="0" kern="1200" dirty="0" err="1">
                <a:solidFill>
                  <a:schemeClr val="tx1"/>
                </a:solidFill>
                <a:effectLst/>
                <a:latin typeface="+mn-lt"/>
                <a:ea typeface="+mn-ea"/>
                <a:cs typeface="+mn-cs"/>
              </a:rPr>
              <a:t>realtime</a:t>
            </a:r>
            <a:r>
              <a:rPr lang="en-US" sz="1200" b="0" i="0" kern="1200" dirty="0">
                <a:solidFill>
                  <a:schemeClr val="tx1"/>
                </a:solidFill>
                <a:effectLst/>
                <a:latin typeface="+mn-lt"/>
                <a:ea typeface="+mn-ea"/>
                <a:cs typeface="+mn-cs"/>
              </a:rPr>
              <a:t> component.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sng" kern="1200" dirty="0">
                <a:solidFill>
                  <a:schemeClr val="tx1"/>
                </a:solidFill>
                <a:effectLst/>
                <a:latin typeface="+mn-lt"/>
                <a:ea typeface="+mn-ea"/>
                <a:cs typeface="+mn-cs"/>
                <a:hlinkClick r:id="rId4"/>
              </a:rPr>
              <a:t>WebSocket</a:t>
            </a:r>
            <a:r>
              <a:rPr lang="en-US" sz="1200" b="0" i="0" kern="1200" dirty="0">
                <a:solidFill>
                  <a:schemeClr val="tx1"/>
                </a:solidFill>
                <a:effectLst/>
                <a:latin typeface="+mn-lt"/>
                <a:ea typeface="+mn-ea"/>
                <a:cs typeface="+mn-cs"/>
              </a:rPr>
              <a:t> specification defines an API establishing "socket" connections between a web browser and a server. In plain words: There is an persistent connection between the client and the server and both parties can start sending data at any time.</a:t>
            </a:r>
          </a:p>
          <a:p>
            <a:endParaRPr lang="en-US" dirty="0"/>
          </a:p>
          <a:p>
            <a:r>
              <a:rPr lang="en-US" sz="1200" b="0" i="0" kern="1200" dirty="0">
                <a:solidFill>
                  <a:schemeClr val="tx1"/>
                </a:solidFill>
                <a:effectLst/>
                <a:latin typeface="+mn-lt"/>
                <a:ea typeface="+mn-ea"/>
                <a:cs typeface="+mn-cs"/>
              </a:rPr>
              <a:t>WebSocket is a protocol under HTML5. It provides full-duplex communication between the browser and the server, which can save server resources and bandwidth and achieve real-time communication. WebSocket and HTTP both transmit data via established TCP connections. Their differences are:</a:t>
            </a:r>
          </a:p>
          <a:p>
            <a:r>
              <a:rPr lang="en-US" sz="1200" b="0" i="0" kern="1200" dirty="0">
                <a:solidFill>
                  <a:schemeClr val="tx1"/>
                </a:solidFill>
                <a:effectLst/>
                <a:latin typeface="+mn-lt"/>
                <a:ea typeface="+mn-ea"/>
                <a:cs typeface="+mn-cs"/>
              </a:rPr>
              <a:t>WebSocket is a two-way communication protocol. Like Socket, WebSocket server and client can send/receive data to/from each other after establishing connections;</a:t>
            </a:r>
          </a:p>
          <a:p>
            <a:r>
              <a:rPr lang="en-US" sz="1200" b="0" i="0" kern="1200" dirty="0">
                <a:solidFill>
                  <a:schemeClr val="tx1"/>
                </a:solidFill>
                <a:effectLst/>
                <a:latin typeface="+mn-lt"/>
                <a:ea typeface="+mn-ea"/>
                <a:cs typeface="+mn-cs"/>
              </a:rPr>
              <a:t>WebSocket, should establish connections before communicating with each other.</a:t>
            </a:r>
          </a:p>
          <a:p>
            <a:endParaRPr lang="en-US"/>
          </a:p>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13</a:t>
            </a:fld>
            <a:endParaRPr lang="de-DE"/>
          </a:p>
        </p:txBody>
      </p:sp>
    </p:spTree>
    <p:extLst>
      <p:ext uri="{BB962C8B-B14F-4D97-AF65-F5344CB8AC3E}">
        <p14:creationId xmlns:p14="http://schemas.microsoft.com/office/powerpoint/2010/main" val="78126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14</a:t>
            </a:fld>
            <a:endParaRPr lang="de-DE"/>
          </a:p>
        </p:txBody>
      </p:sp>
    </p:spTree>
    <p:extLst>
      <p:ext uri="{BB962C8B-B14F-4D97-AF65-F5344CB8AC3E}">
        <p14:creationId xmlns:p14="http://schemas.microsoft.com/office/powerpoint/2010/main" val="2320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Sec-WebSocket-Key</a:t>
            </a:r>
            <a:r>
              <a:rPr lang="en-US" sz="1200" b="0" i="0" kern="1200" dirty="0">
                <a:solidFill>
                  <a:schemeClr val="tx1"/>
                </a:solidFill>
                <a:effectLst/>
                <a:latin typeface="+mn-lt"/>
                <a:ea typeface="+mn-ea"/>
                <a:cs typeface="+mn-cs"/>
              </a:rPr>
              <a:t> indicates that it is a base64-encoded message sent by the WebSocket client. </a:t>
            </a:r>
            <a:endParaRPr lang="en-US" dirty="0"/>
          </a:p>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15</a:t>
            </a:fld>
            <a:endParaRPr lang="de-DE"/>
          </a:p>
        </p:txBody>
      </p:sp>
    </p:spTree>
    <p:extLst>
      <p:ext uri="{BB962C8B-B14F-4D97-AF65-F5344CB8AC3E}">
        <p14:creationId xmlns:p14="http://schemas.microsoft.com/office/powerpoint/2010/main" val="124179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receiving the message, the server returns the data in the following format: to prove that the handshake</a:t>
            </a:r>
            <a:r>
              <a:rPr lang="en-US" sz="1200" b="0" i="0" kern="1200" baseline="0" dirty="0">
                <a:solidFill>
                  <a:schemeClr val="tx1"/>
                </a:solidFill>
                <a:effectLst/>
                <a:latin typeface="+mn-lt"/>
                <a:ea typeface="+mn-ea"/>
                <a:cs typeface="+mn-cs"/>
              </a:rPr>
              <a:t> was received, the server has to take 2 pieces of info to combine them to form a response.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This helps ensure that the server does not accept connections from non-socket web clients like HTTP clients. </a:t>
            </a:r>
            <a:endParaRPr lang="en-US" sz="1200" b="0" i="0" kern="1200" dirty="0">
              <a:solidFill>
                <a:schemeClr val="tx1"/>
              </a:solidFill>
              <a:effectLst/>
              <a:latin typeface="+mn-lt"/>
              <a:ea typeface="+mn-ea"/>
              <a:cs typeface="+mn-cs"/>
            </a:endParaRPr>
          </a:p>
          <a:p>
            <a:r>
              <a:rPr lang="en-US" dirty="0"/>
              <a:t>Sec-WebSocket-Accept</a:t>
            </a:r>
            <a:r>
              <a:rPr lang="en-US" sz="1200" b="0" i="0" kern="1200" dirty="0">
                <a:solidFill>
                  <a:schemeClr val="tx1"/>
                </a:solidFill>
                <a:effectLst/>
                <a:latin typeface="+mn-lt"/>
                <a:ea typeface="+mn-ea"/>
                <a:cs typeface="+mn-cs"/>
              </a:rPr>
              <a:t> is the value returned to the client after calculated by the server using the same key as the client. </a:t>
            </a:r>
            <a:r>
              <a:rPr lang="en-US" dirty="0"/>
              <a:t>HTTP/1.1 101 Switching Protocols</a:t>
            </a:r>
            <a:r>
              <a:rPr lang="en-US" sz="1200" b="0" i="0" kern="1200" dirty="0">
                <a:solidFill>
                  <a:schemeClr val="tx1"/>
                </a:solidFill>
                <a:effectLst/>
                <a:latin typeface="+mn-lt"/>
                <a:ea typeface="+mn-ea"/>
                <a:cs typeface="+mn-cs"/>
              </a:rPr>
              <a:t> indicates that the server accepts the client connection via the WebSocket protocol. </a:t>
            </a:r>
          </a:p>
          <a:p>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fixed string is appended to the value from sec-</a:t>
            </a:r>
            <a:r>
              <a:rPr lang="en-US" sz="1200" b="0" i="0" kern="1200" baseline="0" dirty="0" err="1">
                <a:solidFill>
                  <a:schemeClr val="tx1"/>
                </a:solidFill>
                <a:effectLst/>
                <a:latin typeface="+mn-lt"/>
                <a:ea typeface="+mn-ea"/>
                <a:cs typeface="+mn-cs"/>
              </a:rPr>
              <a:t>websocket</a:t>
            </a:r>
            <a:r>
              <a:rPr lang="en-US" sz="1200" b="0" i="0" kern="1200" baseline="0" dirty="0">
                <a:solidFill>
                  <a:schemeClr val="tx1"/>
                </a:solidFill>
                <a:effectLst/>
                <a:latin typeface="+mn-lt"/>
                <a:ea typeface="+mn-ea"/>
                <a:cs typeface="+mn-cs"/>
              </a:rPr>
              <a:t>-key header, and then the SHA1 hashing function is applied, and then the result is encoded using base64.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connection is established, the client and server can send</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websocket</a:t>
            </a:r>
            <a:r>
              <a:rPr lang="en-US" sz="1200" b="0" i="0" kern="1200" baseline="0" dirty="0">
                <a:solidFill>
                  <a:schemeClr val="tx1"/>
                </a:solidFill>
                <a:effectLst/>
                <a:latin typeface="+mn-lt"/>
                <a:ea typeface="+mn-ea"/>
                <a:cs typeface="+mn-cs"/>
              </a:rPr>
              <a:t> data or text frames back and forth in full duplex mode.</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16</a:t>
            </a:fld>
            <a:endParaRPr lang="de-DE"/>
          </a:p>
        </p:txBody>
      </p:sp>
    </p:spTree>
    <p:extLst>
      <p:ext uri="{BB962C8B-B14F-4D97-AF65-F5344CB8AC3E}">
        <p14:creationId xmlns:p14="http://schemas.microsoft.com/office/powerpoint/2010/main" val="156712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3B9C34CF-7B6B-463D-A8DF-EC8960A49A3D}" type="slidenum">
              <a:rPr lang="de-DE" smtClean="0"/>
              <a:t>22</a:t>
            </a:fld>
            <a:endParaRPr lang="de-DE"/>
          </a:p>
        </p:txBody>
      </p:sp>
    </p:spTree>
    <p:extLst>
      <p:ext uri="{BB962C8B-B14F-4D97-AF65-F5344CB8AC3E}">
        <p14:creationId xmlns:p14="http://schemas.microsoft.com/office/powerpoint/2010/main" val="400807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3</a:t>
            </a:fld>
            <a:endParaRPr lang="de-DE"/>
          </a:p>
        </p:txBody>
      </p:sp>
    </p:spTree>
    <p:extLst>
      <p:ext uri="{BB962C8B-B14F-4D97-AF65-F5344CB8AC3E}">
        <p14:creationId xmlns:p14="http://schemas.microsoft.com/office/powerpoint/2010/main" val="18387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4</a:t>
            </a:fld>
            <a:endParaRPr lang="de-DE"/>
          </a:p>
        </p:txBody>
      </p:sp>
    </p:spTree>
    <p:extLst>
      <p:ext uri="{BB962C8B-B14F-4D97-AF65-F5344CB8AC3E}">
        <p14:creationId xmlns:p14="http://schemas.microsoft.com/office/powerpoint/2010/main" val="213284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https://de.wikipedia.org/wiki/HTML5#Entstehung</a:t>
            </a:r>
          </a:p>
        </p:txBody>
      </p:sp>
      <p:sp>
        <p:nvSpPr>
          <p:cNvPr id="4" name="Foliennummernplatzhalter 3"/>
          <p:cNvSpPr>
            <a:spLocks noGrp="1"/>
          </p:cNvSpPr>
          <p:nvPr>
            <p:ph type="sldNum" sz="quarter" idx="10"/>
          </p:nvPr>
        </p:nvSpPr>
        <p:spPr/>
        <p:txBody>
          <a:bodyPr/>
          <a:lstStyle/>
          <a:p>
            <a:fld id="{3B9C34CF-7B6B-463D-A8DF-EC8960A49A3D}" type="slidenum">
              <a:rPr lang="de-DE" smtClean="0"/>
              <a:t>5</a:t>
            </a:fld>
            <a:endParaRPr lang="de-DE"/>
          </a:p>
        </p:txBody>
      </p:sp>
    </p:spTree>
    <p:extLst>
      <p:ext uri="{BB962C8B-B14F-4D97-AF65-F5344CB8AC3E}">
        <p14:creationId xmlns:p14="http://schemas.microsoft.com/office/powerpoint/2010/main" val="275285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6</a:t>
            </a:fld>
            <a:endParaRPr lang="de-DE"/>
          </a:p>
        </p:txBody>
      </p:sp>
    </p:spTree>
    <p:extLst>
      <p:ext uri="{BB962C8B-B14F-4D97-AF65-F5344CB8AC3E}">
        <p14:creationId xmlns:p14="http://schemas.microsoft.com/office/powerpoint/2010/main" val="172664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8</a:t>
            </a:fld>
            <a:endParaRPr lang="de-DE"/>
          </a:p>
        </p:txBody>
      </p:sp>
    </p:spTree>
    <p:extLst>
      <p:ext uri="{BB962C8B-B14F-4D97-AF65-F5344CB8AC3E}">
        <p14:creationId xmlns:p14="http://schemas.microsoft.com/office/powerpoint/2010/main" val="26242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9</a:t>
            </a:fld>
            <a:endParaRPr lang="de-DE"/>
          </a:p>
        </p:txBody>
      </p:sp>
    </p:spTree>
    <p:extLst>
      <p:ext uri="{BB962C8B-B14F-4D97-AF65-F5344CB8AC3E}">
        <p14:creationId xmlns:p14="http://schemas.microsoft.com/office/powerpoint/2010/main" val="1880662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9C34CF-7B6B-463D-A8DF-EC8960A49A3D}" type="slidenum">
              <a:rPr lang="de-DE" smtClean="0"/>
              <a:t>10</a:t>
            </a:fld>
            <a:endParaRPr lang="de-DE"/>
          </a:p>
        </p:txBody>
      </p:sp>
    </p:spTree>
    <p:extLst>
      <p:ext uri="{BB962C8B-B14F-4D97-AF65-F5344CB8AC3E}">
        <p14:creationId xmlns:p14="http://schemas.microsoft.com/office/powerpoint/2010/main" val="49826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https://de.wikipedia.org/wiki/HTML5#Entstehung</a:t>
            </a:r>
          </a:p>
        </p:txBody>
      </p:sp>
      <p:sp>
        <p:nvSpPr>
          <p:cNvPr id="4" name="Foliennummernplatzhalter 3"/>
          <p:cNvSpPr>
            <a:spLocks noGrp="1"/>
          </p:cNvSpPr>
          <p:nvPr>
            <p:ph type="sldNum" sz="quarter" idx="10"/>
          </p:nvPr>
        </p:nvSpPr>
        <p:spPr/>
        <p:txBody>
          <a:bodyPr/>
          <a:lstStyle/>
          <a:p>
            <a:fld id="{3B9C34CF-7B6B-463D-A8DF-EC8960A49A3D}" type="slidenum">
              <a:rPr lang="de-DE" smtClean="0"/>
              <a:t>12</a:t>
            </a:fld>
            <a:endParaRPr lang="de-DE"/>
          </a:p>
        </p:txBody>
      </p:sp>
    </p:spTree>
    <p:extLst>
      <p:ext uri="{BB962C8B-B14F-4D97-AF65-F5344CB8AC3E}">
        <p14:creationId xmlns:p14="http://schemas.microsoft.com/office/powerpoint/2010/main" val="1115050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052736" y="1275606"/>
            <a:ext cx="4806534" cy="720081"/>
          </a:xfrm>
          <a:prstGeom prst="rect">
            <a:avLst/>
          </a:prstGeom>
        </p:spPr>
        <p:txBody>
          <a:bodyPr lIns="0" tIns="0" rIns="0" bIns="0" anchor="b">
            <a:normAutofit/>
          </a:bodyPr>
          <a:lstStyle>
            <a:lvl1pPr algn="l">
              <a:defRPr sz="2700" b="1">
                <a:latin typeface="Aller" pitchFamily="2" charset="0"/>
              </a:defRPr>
            </a:lvl1pPr>
          </a:lstStyle>
          <a:p>
            <a:r>
              <a:rPr lang="en-US" noProof="0"/>
              <a:t>Title</a:t>
            </a:r>
          </a:p>
        </p:txBody>
      </p:sp>
      <p:sp>
        <p:nvSpPr>
          <p:cNvPr id="3" name="Untertitel 2"/>
          <p:cNvSpPr>
            <a:spLocks noGrp="1"/>
          </p:cNvSpPr>
          <p:nvPr>
            <p:ph type="subTitle" idx="1" hasCustomPrompt="1"/>
          </p:nvPr>
        </p:nvSpPr>
        <p:spPr>
          <a:xfrm>
            <a:off x="1052736" y="2571750"/>
            <a:ext cx="4806534" cy="665212"/>
          </a:xfrm>
        </p:spPr>
        <p:txBody>
          <a:bodyPr lIns="0" tIns="0" bIns="0">
            <a:normAutofit/>
          </a:bodyPr>
          <a:lstStyle>
            <a:lvl1pPr marL="0" marR="0" indent="0" algn="l" defTabSz="685800" rtl="0" eaLnBrk="1" fontAlgn="auto" latinLnBrk="0" hangingPunct="1">
              <a:lnSpc>
                <a:spcPct val="150000"/>
              </a:lnSpc>
              <a:spcBef>
                <a:spcPct val="20000"/>
              </a:spcBef>
              <a:spcAft>
                <a:spcPts val="0"/>
              </a:spcAft>
              <a:buClrTx/>
              <a:buSzTx/>
              <a:buFont typeface="Arial" pitchFamily="34" charset="0"/>
              <a:buNone/>
              <a:tabLst>
                <a:tab pos="3684981" algn="l"/>
                <a:tab pos="3923271" algn="l"/>
              </a:tabLst>
              <a:defRPr sz="1800" b="1" i="0">
                <a:solidFill>
                  <a:schemeClr val="tx1">
                    <a:lumMod val="50000"/>
                    <a:lumOff val="50000"/>
                  </a:schemeClr>
                </a:solidFill>
                <a:latin typeface="Aller"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a:t>Prof. Dr.-Ing. Martin Gaedke</a:t>
            </a:r>
          </a:p>
        </p:txBody>
      </p:sp>
      <p:sp>
        <p:nvSpPr>
          <p:cNvPr id="21" name="Textplatzhalter 20"/>
          <p:cNvSpPr>
            <a:spLocks noGrp="1"/>
          </p:cNvSpPr>
          <p:nvPr>
            <p:ph type="body" sz="quarter" idx="13" hasCustomPrompt="1"/>
          </p:nvPr>
        </p:nvSpPr>
        <p:spPr>
          <a:xfrm>
            <a:off x="1052736" y="2066926"/>
            <a:ext cx="4806534" cy="360363"/>
          </a:xfrm>
        </p:spPr>
        <p:txBody>
          <a:bodyPr lIns="0" tIns="0" rIns="0" bIns="0">
            <a:noAutofit/>
          </a:bodyPr>
          <a:lstStyle>
            <a:lvl1pPr marL="0" indent="0">
              <a:buNone/>
              <a:defRPr sz="1500">
                <a:latin typeface="Aller" pitchFamily="2" charset="0"/>
              </a:defRPr>
            </a:lvl1pPr>
          </a:lstStyle>
          <a:p>
            <a:pPr lvl="0"/>
            <a:r>
              <a:rPr lang="en-US" noProof="0"/>
              <a:t>///// Subtitle //////////////////////////////////////////</a:t>
            </a:r>
          </a:p>
        </p:txBody>
      </p:sp>
      <p:sp>
        <p:nvSpPr>
          <p:cNvPr id="4" name="Rechteck 3"/>
          <p:cNvSpPr/>
          <p:nvPr userDrawn="1"/>
        </p:nvSpPr>
        <p:spPr>
          <a:xfrm>
            <a:off x="1052736" y="4884560"/>
            <a:ext cx="176306" cy="2074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latin typeface="Aller" panose="02000503030000020004" pitchFamily="2" charset="0"/>
            </a:endParaRPr>
          </a:p>
        </p:txBody>
      </p:sp>
      <p:sp>
        <p:nvSpPr>
          <p:cNvPr id="26" name="Fußzeilenplatzhalter 4"/>
          <p:cNvSpPr txBox="1">
            <a:spLocks/>
          </p:cNvSpPr>
          <p:nvPr userDrawn="1"/>
        </p:nvSpPr>
        <p:spPr>
          <a:xfrm>
            <a:off x="1052736" y="4826294"/>
            <a:ext cx="3510930" cy="324002"/>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noProof="0" dirty="0" err="1">
                <a:latin typeface="Aller" panose="02000503030000020004" pitchFamily="2" charset="0"/>
              </a:rPr>
              <a:t>Technische</a:t>
            </a:r>
            <a:r>
              <a:rPr lang="en-US" sz="750" noProof="0" dirty="0">
                <a:latin typeface="Aller" panose="02000503030000020004" pitchFamily="2" charset="0"/>
              </a:rPr>
              <a:t> </a:t>
            </a:r>
            <a:r>
              <a:rPr lang="en-US" sz="750" noProof="0" dirty="0" err="1">
                <a:latin typeface="Aller" panose="02000503030000020004" pitchFamily="2" charset="0"/>
              </a:rPr>
              <a:t>Universität</a:t>
            </a:r>
            <a:r>
              <a:rPr lang="en-US" sz="750" noProof="0" dirty="0">
                <a:latin typeface="Aller" panose="02000503030000020004" pitchFamily="2" charset="0"/>
              </a:rPr>
              <a:t> Chemnitz </a:t>
            </a:r>
            <a:r>
              <a:rPr lang="en-US" sz="750" noProof="0" dirty="0">
                <a:latin typeface="Aller" panose="02000503030000020004" pitchFamily="2" charset="0"/>
                <a:ea typeface="Open Sans" pitchFamily="34" charset="0"/>
                <a:sym typeface="Wingdings"/>
              </a:rPr>
              <a:t> </a:t>
            </a:r>
            <a:r>
              <a:rPr lang="en-US" sz="750" noProof="0" dirty="0">
                <a:latin typeface="Aller" panose="02000503030000020004" pitchFamily="2" charset="0"/>
                <a:ea typeface="Open Sans" pitchFamily="34" charset="0"/>
              </a:rPr>
              <a:t>Prof. Dr.-</a:t>
            </a:r>
            <a:r>
              <a:rPr lang="en-US" sz="750" noProof="0" dirty="0" err="1">
                <a:latin typeface="Aller" panose="02000503030000020004" pitchFamily="2" charset="0"/>
                <a:ea typeface="Open Sans" pitchFamily="34" charset="0"/>
              </a:rPr>
              <a:t>Ing</a:t>
            </a:r>
            <a:r>
              <a:rPr lang="en-US" sz="750" noProof="0" dirty="0">
                <a:latin typeface="Aller" panose="02000503030000020004" pitchFamily="2" charset="0"/>
                <a:ea typeface="Open Sans" pitchFamily="34" charset="0"/>
              </a:rPr>
              <a:t>. Martin </a:t>
            </a:r>
            <a:r>
              <a:rPr lang="en-US" sz="750" noProof="0" dirty="0" err="1">
                <a:latin typeface="Aller" panose="02000503030000020004" pitchFamily="2" charset="0"/>
                <a:ea typeface="Open Sans" pitchFamily="34" charset="0"/>
              </a:rPr>
              <a:t>Gaedke</a:t>
            </a:r>
            <a:r>
              <a:rPr lang="en-US" sz="750" noProof="0" dirty="0">
                <a:latin typeface="Aller" panose="02000503030000020004" pitchFamily="2" charset="0"/>
                <a:ea typeface="Open Sans" pitchFamily="34" charset="0"/>
              </a:rPr>
              <a:t> &amp; Team</a:t>
            </a:r>
            <a:r>
              <a:rPr lang="en-US" sz="750" noProof="0" dirty="0">
                <a:latin typeface="Aller" panose="02000503030000020004" pitchFamily="2" charset="0"/>
              </a:rPr>
              <a:t> </a:t>
            </a:r>
          </a:p>
        </p:txBody>
      </p:sp>
      <p:sp>
        <p:nvSpPr>
          <p:cNvPr id="30" name="Textfeld 29"/>
          <p:cNvSpPr txBox="1"/>
          <p:nvPr userDrawn="1"/>
        </p:nvSpPr>
        <p:spPr>
          <a:xfrm>
            <a:off x="5859270" y="4826294"/>
            <a:ext cx="702078" cy="324002"/>
          </a:xfrm>
          <a:prstGeom prst="rect">
            <a:avLst/>
          </a:prstGeom>
          <a:noFill/>
        </p:spPr>
        <p:txBody>
          <a:bodyPr wrap="square" lIns="0" tIns="0" rIns="0" bIns="0" rtlCol="0" anchor="ctr">
            <a:noAutofit/>
          </a:bodyPr>
          <a:lstStyle/>
          <a:p>
            <a:pPr algn="r"/>
            <a:fld id="{95758199-05A6-4F5D-A37A-26073BD07684}" type="datetime1">
              <a:rPr lang="de-DE" sz="750" smtClean="0">
                <a:solidFill>
                  <a:schemeClr val="tx1">
                    <a:lumMod val="50000"/>
                    <a:lumOff val="50000"/>
                  </a:schemeClr>
                </a:solidFill>
                <a:latin typeface="Aller" pitchFamily="2" charset="0"/>
              </a:rPr>
              <a:pPr algn="r"/>
              <a:t>08.01.20</a:t>
            </a:fld>
            <a:endParaRPr lang="de-DE" sz="750" dirty="0">
              <a:solidFill>
                <a:schemeClr val="tx1">
                  <a:lumMod val="50000"/>
                  <a:lumOff val="50000"/>
                </a:schemeClr>
              </a:solidFill>
              <a:latin typeface="Aller" pitchFamily="2" charset="0"/>
            </a:endParaRPr>
          </a:p>
        </p:txBody>
      </p:sp>
      <p:pic>
        <p:nvPicPr>
          <p:cNvPr id="31"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646" y="267494"/>
            <a:ext cx="531571" cy="484022"/>
          </a:xfrm>
          <a:prstGeom prst="rect">
            <a:avLst/>
          </a:prstGeom>
          <a:noFill/>
          <a:ln>
            <a:noFill/>
          </a:ln>
        </p:spPr>
      </p:pic>
    </p:spTree>
    <p:extLst>
      <p:ext uri="{BB962C8B-B14F-4D97-AF65-F5344CB8AC3E}">
        <p14:creationId xmlns:p14="http://schemas.microsoft.com/office/powerpoint/2010/main" val="2764918489"/>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052736" y="1059584"/>
            <a:ext cx="4806534" cy="936103"/>
          </a:xfrm>
          <a:prstGeom prst="rect">
            <a:avLst/>
          </a:prstGeom>
        </p:spPr>
        <p:txBody>
          <a:bodyPr lIns="0" tIns="0" rIns="0" bIns="0" anchor="b">
            <a:normAutofit/>
          </a:bodyPr>
          <a:lstStyle>
            <a:lvl1pPr algn="r">
              <a:defRPr sz="2700" b="1">
                <a:latin typeface="Aller" pitchFamily="2" charset="0"/>
              </a:defRPr>
            </a:lvl1pPr>
          </a:lstStyle>
          <a:p>
            <a:r>
              <a:rPr lang="en-US" noProof="0" dirty="0"/>
              <a:t>Thank You!</a:t>
            </a:r>
          </a:p>
        </p:txBody>
      </p:sp>
      <p:sp>
        <p:nvSpPr>
          <p:cNvPr id="3" name="Untertitel 2"/>
          <p:cNvSpPr>
            <a:spLocks noGrp="1"/>
          </p:cNvSpPr>
          <p:nvPr>
            <p:ph type="subTitle" idx="1" hasCustomPrompt="1"/>
          </p:nvPr>
        </p:nvSpPr>
        <p:spPr>
          <a:xfrm>
            <a:off x="1052736" y="2211710"/>
            <a:ext cx="4806534" cy="1097260"/>
          </a:xfrm>
        </p:spPr>
        <p:txBody>
          <a:bodyPr lIns="0" tIns="0" bIns="0">
            <a:normAutofit/>
          </a:bodyPr>
          <a:lstStyle>
            <a:lvl1pPr marL="0" marR="0" indent="0" algn="r" defTabSz="685800" rtl="0" eaLnBrk="1" fontAlgn="auto" latinLnBrk="0" hangingPunct="1">
              <a:lnSpc>
                <a:spcPct val="150000"/>
              </a:lnSpc>
              <a:spcBef>
                <a:spcPct val="20000"/>
              </a:spcBef>
              <a:spcAft>
                <a:spcPts val="0"/>
              </a:spcAft>
              <a:buClrTx/>
              <a:buSzTx/>
              <a:buFont typeface="Arial" pitchFamily="34" charset="0"/>
              <a:buNone/>
              <a:tabLst>
                <a:tab pos="3684981" algn="l"/>
                <a:tab pos="3923271" algn="l"/>
              </a:tabLst>
              <a:defRPr sz="1800" b="1" i="0">
                <a:solidFill>
                  <a:schemeClr val="tx1">
                    <a:lumMod val="50000"/>
                    <a:lumOff val="50000"/>
                  </a:schemeClr>
                </a:solidFill>
                <a:latin typeface="Aller"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dirty="0"/>
              <a:t>martin@gaedke.com</a:t>
            </a:r>
          </a:p>
        </p:txBody>
      </p:sp>
      <p:sp>
        <p:nvSpPr>
          <p:cNvPr id="8" name="Textfeld 7"/>
          <p:cNvSpPr txBox="1"/>
          <p:nvPr userDrawn="1"/>
        </p:nvSpPr>
        <p:spPr>
          <a:xfrm>
            <a:off x="908720" y="200065"/>
            <a:ext cx="714374" cy="608806"/>
          </a:xfrm>
          <a:prstGeom prst="rect">
            <a:avLst/>
          </a:prstGeom>
          <a:noFill/>
        </p:spPr>
        <p:txBody>
          <a:bodyPr wrap="none" lIns="0" tIns="0" rIns="0" bIns="0" rtlCol="0" anchor="ctr">
            <a:noAutofit/>
          </a:bodyPr>
          <a:lstStyle/>
          <a:p>
            <a:r>
              <a:rPr lang="en-US" sz="2100" b="1" i="1" dirty="0">
                <a:solidFill>
                  <a:schemeClr val="tx1">
                    <a:lumMod val="50000"/>
                    <a:lumOff val="50000"/>
                  </a:schemeClr>
                </a:solidFill>
                <a:latin typeface="Arial" pitchFamily="34" charset="0"/>
                <a:ea typeface="Open Sans" pitchFamily="34" charset="0"/>
                <a:cs typeface="Arial" pitchFamily="34" charset="0"/>
              </a:rPr>
              <a:t>VSR</a:t>
            </a:r>
            <a:endParaRPr lang="en-US" sz="2100" i="1" dirty="0">
              <a:solidFill>
                <a:schemeClr val="tx1">
                  <a:lumMod val="50000"/>
                  <a:lumOff val="50000"/>
                </a:schemeClr>
              </a:solidFill>
              <a:latin typeface="Arial" pitchFamily="34" charset="0"/>
              <a:ea typeface="Open Sans" pitchFamily="34" charset="0"/>
              <a:cs typeface="Arial" pitchFamily="34" charset="0"/>
            </a:endParaRPr>
          </a:p>
        </p:txBody>
      </p:sp>
      <p:pic>
        <p:nvPicPr>
          <p:cNvPr id="12"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646" y="267494"/>
            <a:ext cx="531571" cy="484022"/>
          </a:xfrm>
          <a:prstGeom prst="rect">
            <a:avLst/>
          </a:prstGeom>
          <a:noFill/>
          <a:ln>
            <a:noFill/>
          </a:ln>
        </p:spPr>
      </p:pic>
      <p:sp>
        <p:nvSpPr>
          <p:cNvPr id="10" name="Rechteck 9"/>
          <p:cNvSpPr/>
          <p:nvPr userDrawn="1"/>
        </p:nvSpPr>
        <p:spPr>
          <a:xfrm>
            <a:off x="1052736" y="4884560"/>
            <a:ext cx="176306" cy="2074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latin typeface="Aller" panose="02000503030000020004" pitchFamily="2" charset="0"/>
            </a:endParaRPr>
          </a:p>
        </p:txBody>
      </p:sp>
      <p:sp>
        <p:nvSpPr>
          <p:cNvPr id="13" name="Fußzeilenplatzhalter 4"/>
          <p:cNvSpPr txBox="1">
            <a:spLocks/>
          </p:cNvSpPr>
          <p:nvPr userDrawn="1"/>
        </p:nvSpPr>
        <p:spPr>
          <a:xfrm>
            <a:off x="1052736" y="4826294"/>
            <a:ext cx="3510930" cy="324002"/>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noProof="0" dirty="0" err="1">
                <a:latin typeface="Aller" panose="02000503030000020004" pitchFamily="2" charset="0"/>
              </a:rPr>
              <a:t>Technische</a:t>
            </a:r>
            <a:r>
              <a:rPr lang="en-US" sz="750" noProof="0" dirty="0">
                <a:latin typeface="Aller" panose="02000503030000020004" pitchFamily="2" charset="0"/>
              </a:rPr>
              <a:t> </a:t>
            </a:r>
            <a:r>
              <a:rPr lang="en-US" sz="750" noProof="0" dirty="0" err="1">
                <a:latin typeface="Aller" panose="02000503030000020004" pitchFamily="2" charset="0"/>
              </a:rPr>
              <a:t>Universität</a:t>
            </a:r>
            <a:r>
              <a:rPr lang="en-US" sz="750" noProof="0" dirty="0">
                <a:latin typeface="Aller" panose="02000503030000020004" pitchFamily="2" charset="0"/>
              </a:rPr>
              <a:t> Chemnitz </a:t>
            </a:r>
            <a:r>
              <a:rPr lang="en-US" sz="750" noProof="0" dirty="0">
                <a:latin typeface="Aller" panose="02000503030000020004" pitchFamily="2" charset="0"/>
                <a:ea typeface="Open Sans" pitchFamily="34" charset="0"/>
                <a:sym typeface="Wingdings"/>
              </a:rPr>
              <a:t> </a:t>
            </a:r>
            <a:r>
              <a:rPr lang="en-US" sz="750" noProof="0" dirty="0">
                <a:latin typeface="Aller" panose="02000503030000020004" pitchFamily="2" charset="0"/>
                <a:ea typeface="Open Sans" pitchFamily="34" charset="0"/>
              </a:rPr>
              <a:t>Prof. Dr.-</a:t>
            </a:r>
            <a:r>
              <a:rPr lang="en-US" sz="750" noProof="0" dirty="0" err="1">
                <a:latin typeface="Aller" panose="02000503030000020004" pitchFamily="2" charset="0"/>
                <a:ea typeface="Open Sans" pitchFamily="34" charset="0"/>
              </a:rPr>
              <a:t>Ing</a:t>
            </a:r>
            <a:r>
              <a:rPr lang="en-US" sz="750" noProof="0" dirty="0">
                <a:latin typeface="Aller" panose="02000503030000020004" pitchFamily="2" charset="0"/>
                <a:ea typeface="Open Sans" pitchFamily="34" charset="0"/>
              </a:rPr>
              <a:t>. Martin </a:t>
            </a:r>
            <a:r>
              <a:rPr lang="en-US" sz="750" noProof="0" dirty="0" err="1">
                <a:latin typeface="Aller" panose="02000503030000020004" pitchFamily="2" charset="0"/>
                <a:ea typeface="Open Sans" pitchFamily="34" charset="0"/>
              </a:rPr>
              <a:t>Gaedke</a:t>
            </a:r>
            <a:r>
              <a:rPr lang="en-US" sz="750" noProof="0" dirty="0">
                <a:latin typeface="Aller" panose="02000503030000020004" pitchFamily="2" charset="0"/>
                <a:ea typeface="Open Sans" pitchFamily="34" charset="0"/>
              </a:rPr>
              <a:t> &amp; Team</a:t>
            </a:r>
            <a:r>
              <a:rPr lang="en-US" sz="750" noProof="0" dirty="0">
                <a:latin typeface="Aller" panose="02000503030000020004" pitchFamily="2" charset="0"/>
              </a:rPr>
              <a:t> </a:t>
            </a:r>
          </a:p>
        </p:txBody>
      </p:sp>
      <p:sp>
        <p:nvSpPr>
          <p:cNvPr id="15" name="Textfeld 14"/>
          <p:cNvSpPr txBox="1"/>
          <p:nvPr userDrawn="1"/>
        </p:nvSpPr>
        <p:spPr>
          <a:xfrm>
            <a:off x="5859270" y="4826294"/>
            <a:ext cx="702078" cy="324002"/>
          </a:xfrm>
          <a:prstGeom prst="rect">
            <a:avLst/>
          </a:prstGeom>
          <a:noFill/>
        </p:spPr>
        <p:txBody>
          <a:bodyPr wrap="square" lIns="0" tIns="0" rIns="0" bIns="0" rtlCol="0" anchor="ctr">
            <a:noAutofit/>
          </a:bodyPr>
          <a:lstStyle/>
          <a:p>
            <a:pPr algn="r"/>
            <a:fld id="{95758199-05A6-4F5D-A37A-26073BD07684}" type="datetime1">
              <a:rPr lang="de-DE" sz="750" smtClean="0">
                <a:solidFill>
                  <a:schemeClr val="tx1">
                    <a:lumMod val="50000"/>
                    <a:lumOff val="50000"/>
                  </a:schemeClr>
                </a:solidFill>
                <a:latin typeface="Aller" pitchFamily="2" charset="0"/>
              </a:rPr>
              <a:pPr algn="r"/>
              <a:t>08.01.20</a:t>
            </a:fld>
            <a:endParaRPr lang="de-DE" sz="750" dirty="0">
              <a:solidFill>
                <a:schemeClr val="tx1">
                  <a:lumMod val="50000"/>
                  <a:lumOff val="50000"/>
                </a:schemeClr>
              </a:solidFill>
              <a:latin typeface="Aller" pitchFamily="2" charset="0"/>
            </a:endParaRPr>
          </a:p>
        </p:txBody>
      </p:sp>
    </p:spTree>
    <p:extLst>
      <p:ext uri="{BB962C8B-B14F-4D97-AF65-F5344CB8AC3E}">
        <p14:creationId xmlns:p14="http://schemas.microsoft.com/office/powerpoint/2010/main" val="1587263513"/>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5" name="Inhaltsplatzhalter 2"/>
          <p:cNvSpPr>
            <a:spLocks noGrp="1"/>
          </p:cNvSpPr>
          <p:nvPr>
            <p:ph idx="1"/>
          </p:nvPr>
        </p:nvSpPr>
        <p:spPr>
          <a:xfrm>
            <a:off x="1052736" y="1131591"/>
            <a:ext cx="5076564" cy="2880319"/>
          </a:xfrm>
        </p:spPr>
        <p:txBody>
          <a:bodyPr lIns="0" tIns="0" r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lumMod val="50000"/>
                  </a:schemeClr>
                </a:solidFill>
                <a:latin typeface="Aller" panose="02000503030000020004" pitchFamily="2" charset="0"/>
              </a:defRPr>
            </a:lvl1pPr>
          </a:lstStyle>
          <a:p>
            <a:fld id="{31FFD42B-B442-42C5-BBD7-5E9C18FE382A}" type="slidenum">
              <a:rPr lang="de-DE" smtClean="0"/>
              <a:pPr/>
              <a:t>‹#›</a:t>
            </a:fld>
            <a:endParaRPr lang="de-DE" dirty="0"/>
          </a:p>
        </p:txBody>
      </p:sp>
    </p:spTree>
    <p:extLst>
      <p:ext uri="{BB962C8B-B14F-4D97-AF65-F5344CB8AC3E}">
        <p14:creationId xmlns:p14="http://schemas.microsoft.com/office/powerpoint/2010/main" val="140749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lumMod val="50000"/>
                  </a:schemeClr>
                </a:solidFill>
                <a:latin typeface="Aller" panose="02000503030000020004" pitchFamily="2" charset="0"/>
              </a:defRPr>
            </a:lvl1pPr>
          </a:lstStyle>
          <a:p>
            <a:fld id="{31FFD42B-B442-42C5-BBD7-5E9C18FE382A}" type="slidenum">
              <a:rPr lang="de-DE" smtClean="0"/>
              <a:pPr/>
              <a:t>‹#›</a:t>
            </a:fld>
            <a:endParaRPr lang="de-DE" dirty="0"/>
          </a:p>
        </p:txBody>
      </p:sp>
    </p:spTree>
    <p:extLst>
      <p:ext uri="{BB962C8B-B14F-4D97-AF65-F5344CB8AC3E}">
        <p14:creationId xmlns:p14="http://schemas.microsoft.com/office/powerpoint/2010/main" val="277288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screen Image">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0" y="0"/>
            <a:ext cx="6858000" cy="5143500"/>
          </a:xfrm>
          <a:prstGeom prst="rect">
            <a:avLst/>
          </a:prstGeom>
          <a:effectLst>
            <a:outerShdw blurRad="50800" dist="38100" dir="2700000" algn="tl" rotWithShape="0">
              <a:prstClr val="black">
                <a:alpha val="40000"/>
              </a:prstClr>
            </a:outerShdw>
          </a:effectLst>
        </p:spPr>
        <p:txBody>
          <a:bodyPr anchor="ctr"/>
          <a:lstStyle>
            <a:lvl1pPr marL="0" indent="0" algn="ctr">
              <a:buNone/>
              <a:defRPr sz="4950">
                <a:solidFill>
                  <a:schemeClr val="bg1"/>
                </a:solidFill>
                <a:latin typeface="Aller" pitchFamily="2" charset="0"/>
              </a:defRPr>
            </a:lvl1pPr>
          </a:lstStyle>
          <a:p>
            <a:r>
              <a:rPr lang="de-DE"/>
              <a:t>Bild durch Klicken auf Symbol hinzufügen</a:t>
            </a:r>
            <a:endParaRPr lang="de-DE" dirty="0"/>
          </a:p>
        </p:txBody>
      </p:sp>
      <p:sp>
        <p:nvSpPr>
          <p:cNvPr id="5" name="Titel 1"/>
          <p:cNvSpPr>
            <a:spLocks noGrp="1"/>
          </p:cNvSpPr>
          <p:nvPr>
            <p:ph type="title" hasCustomPrompt="1"/>
          </p:nvPr>
        </p:nvSpPr>
        <p:spPr>
          <a:xfrm>
            <a:off x="3429000" y="1708150"/>
            <a:ext cx="3294366" cy="3435350"/>
          </a:xfrm>
          <a:prstGeom prst="rect">
            <a:avLst/>
          </a:prstGeom>
          <a:effectLst>
            <a:outerShdw blurRad="50800" dist="38100" dir="2700000" algn="tl" rotWithShape="0">
              <a:prstClr val="black">
                <a:alpha val="40000"/>
              </a:prstClr>
            </a:outerShdw>
          </a:effectLst>
        </p:spPr>
        <p:txBody>
          <a:bodyPr lIns="360000" tIns="360000" rIns="360000" bIns="360000" anchor="ctr"/>
          <a:lstStyle>
            <a:lvl1pPr algn="l">
              <a:defRPr sz="4950" b="1">
                <a:solidFill>
                  <a:schemeClr val="bg1"/>
                </a:solidFill>
                <a:latin typeface="Aller" pitchFamily="2" charset="0"/>
              </a:defRPr>
            </a:lvl1pPr>
          </a:lstStyle>
          <a:p>
            <a:r>
              <a:rPr lang="de-DE" dirty="0"/>
              <a:t>Image Caption</a:t>
            </a:r>
          </a:p>
        </p:txBody>
      </p:sp>
      <p:sp>
        <p:nvSpPr>
          <p:cNvPr id="6"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lumMod val="50000"/>
                  </a:schemeClr>
                </a:solidFill>
                <a:latin typeface="Aller" panose="02000503030000020004" pitchFamily="2" charset="0"/>
              </a:defRPr>
            </a:lvl1pPr>
          </a:lstStyle>
          <a:p>
            <a:fld id="{31FFD42B-B442-42C5-BBD7-5E9C18FE382A}" type="slidenum">
              <a:rPr lang="de-DE" smtClean="0"/>
              <a:pPr/>
              <a:t>‹#›</a:t>
            </a:fld>
            <a:endParaRPr lang="de-DE" dirty="0"/>
          </a:p>
        </p:txBody>
      </p:sp>
    </p:spTree>
    <p:extLst>
      <p:ext uri="{BB962C8B-B14F-4D97-AF65-F5344CB8AC3E}">
        <p14:creationId xmlns:p14="http://schemas.microsoft.com/office/powerpoint/2010/main" val="17277585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5" name="Rechteck 4"/>
          <p:cNvSpPr/>
          <p:nvPr userDrawn="1"/>
        </p:nvSpPr>
        <p:spPr>
          <a:xfrm>
            <a:off x="0" y="0"/>
            <a:ext cx="2294335"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latin typeface="Aller" panose="02000503030000020004" pitchFamily="2" charset="0"/>
            </a:endParaRPr>
          </a:p>
        </p:txBody>
      </p:sp>
      <p:sp>
        <p:nvSpPr>
          <p:cNvPr id="7" name="Textplatzhalter 6"/>
          <p:cNvSpPr>
            <a:spLocks noGrp="1"/>
          </p:cNvSpPr>
          <p:nvPr>
            <p:ph type="body" sz="quarter" idx="11" hasCustomPrompt="1"/>
          </p:nvPr>
        </p:nvSpPr>
        <p:spPr>
          <a:xfrm>
            <a:off x="-891480" y="0"/>
            <a:ext cx="4212468" cy="5143500"/>
          </a:xfrm>
        </p:spPr>
        <p:txBody>
          <a:bodyPr anchor="ctr">
            <a:noAutofit/>
          </a:bodyPr>
          <a:lstStyle>
            <a:lvl1pPr algn="ctr">
              <a:defRPr sz="15000" b="1" spc="-225" baseline="0">
                <a:solidFill>
                  <a:schemeClr val="bg1"/>
                </a:solidFill>
                <a:latin typeface="Arial Black" pitchFamily="34" charset="0"/>
                <a:cs typeface="Arial" pitchFamily="34" charset="0"/>
              </a:defRPr>
            </a:lvl1pPr>
          </a:lstStyle>
          <a:p>
            <a:pPr lvl="0"/>
            <a:r>
              <a:rPr lang="de-DE" dirty="0"/>
              <a:t>1.2</a:t>
            </a:r>
          </a:p>
        </p:txBody>
      </p:sp>
      <p:sp>
        <p:nvSpPr>
          <p:cNvPr id="2" name="Titel 1"/>
          <p:cNvSpPr>
            <a:spLocks noGrp="1"/>
          </p:cNvSpPr>
          <p:nvPr>
            <p:ph type="title" hasCustomPrompt="1"/>
          </p:nvPr>
        </p:nvSpPr>
        <p:spPr>
          <a:xfrm>
            <a:off x="2294334" y="0"/>
            <a:ext cx="4429032" cy="5143500"/>
          </a:xfrm>
          <a:prstGeom prst="rect">
            <a:avLst/>
          </a:prstGeom>
        </p:spPr>
        <p:txBody>
          <a:bodyPr lIns="360000" tIns="360000" rIns="360000" bIns="360000" anchor="ctr"/>
          <a:lstStyle>
            <a:lvl1pPr algn="l">
              <a:defRPr sz="6000" b="1">
                <a:latin typeface="Aller" pitchFamily="2" charset="0"/>
              </a:defRPr>
            </a:lvl1pPr>
          </a:lstStyle>
          <a:p>
            <a:r>
              <a:rPr lang="de-DE" dirty="0" err="1"/>
              <a:t>Section</a:t>
            </a:r>
            <a:endParaRPr lang="de-DE" dirty="0"/>
          </a:p>
        </p:txBody>
      </p:sp>
      <p:sp>
        <p:nvSpPr>
          <p:cNvPr id="6"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lumMod val="50000"/>
                  </a:schemeClr>
                </a:solidFill>
                <a:latin typeface="Aller" panose="02000503030000020004" pitchFamily="2" charset="0"/>
              </a:defRPr>
            </a:lvl1pPr>
          </a:lstStyle>
          <a:p>
            <a:fld id="{31FFD42B-B442-42C5-BBD7-5E9C18FE382A}" type="slidenum">
              <a:rPr lang="de-DE" smtClean="0"/>
              <a:pPr/>
              <a:t>‹#›</a:t>
            </a:fld>
            <a:endParaRPr lang="de-DE" dirty="0"/>
          </a:p>
        </p:txBody>
      </p:sp>
    </p:spTree>
    <p:extLst>
      <p:ext uri="{BB962C8B-B14F-4D97-AF65-F5344CB8AC3E}">
        <p14:creationId xmlns:p14="http://schemas.microsoft.com/office/powerpoint/2010/main" val="375004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ection">
    <p:spTree>
      <p:nvGrpSpPr>
        <p:cNvPr id="1" name=""/>
        <p:cNvGrpSpPr/>
        <p:nvPr/>
      </p:nvGrpSpPr>
      <p:grpSpPr>
        <a:xfrm>
          <a:off x="0" y="0"/>
          <a:ext cx="0" cy="0"/>
          <a:chOff x="0" y="0"/>
          <a:chExt cx="0" cy="0"/>
        </a:xfrm>
      </p:grpSpPr>
      <p:sp>
        <p:nvSpPr>
          <p:cNvPr id="4" name="Rechteck 3"/>
          <p:cNvSpPr/>
          <p:nvPr userDrawn="1"/>
        </p:nvSpPr>
        <p:spPr>
          <a:xfrm>
            <a:off x="1" y="-1"/>
            <a:ext cx="6723365" cy="5163998"/>
          </a:xfrm>
          <a:prstGeom prst="rect">
            <a:avLst/>
          </a:prstGeom>
          <a:solidFill>
            <a:schemeClr val="accent1"/>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b="0" dirty="0">
              <a:latin typeface="Aller" panose="02000503030000020004" pitchFamily="2" charset="0"/>
            </a:endParaRPr>
          </a:p>
        </p:txBody>
      </p:sp>
      <p:sp>
        <p:nvSpPr>
          <p:cNvPr id="2" name="Titel 1"/>
          <p:cNvSpPr>
            <a:spLocks noGrp="1"/>
          </p:cNvSpPr>
          <p:nvPr>
            <p:ph type="title" hasCustomPrompt="1"/>
          </p:nvPr>
        </p:nvSpPr>
        <p:spPr>
          <a:xfrm>
            <a:off x="2186862" y="1642368"/>
            <a:ext cx="4050450" cy="2160240"/>
          </a:xfrm>
          <a:prstGeom prst="rect">
            <a:avLst/>
          </a:prstGeom>
        </p:spPr>
        <p:txBody>
          <a:bodyPr lIns="0" tIns="0" rIns="0" bIns="0" anchor="t"/>
          <a:lstStyle>
            <a:lvl1pPr algn="l">
              <a:defRPr sz="5400" b="0">
                <a:solidFill>
                  <a:schemeClr val="bg1"/>
                </a:solidFill>
                <a:latin typeface="Aller" pitchFamily="2" charset="0"/>
              </a:defRPr>
            </a:lvl1pPr>
          </a:lstStyle>
          <a:p>
            <a:r>
              <a:rPr lang="de-DE" dirty="0"/>
              <a:t>Caption</a:t>
            </a:r>
          </a:p>
        </p:txBody>
      </p:sp>
      <p:sp>
        <p:nvSpPr>
          <p:cNvPr id="5" name="Rechteck 4"/>
          <p:cNvSpPr/>
          <p:nvPr userDrawn="1"/>
        </p:nvSpPr>
        <p:spPr>
          <a:xfrm>
            <a:off x="6723367" y="858257"/>
            <a:ext cx="134633" cy="856800"/>
          </a:xfrm>
          <a:prstGeom prst="rect">
            <a:avLst/>
          </a:prstGeom>
          <a:solidFill>
            <a:srgbClr val="4BACC6"/>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6" name="Rechteck 5"/>
          <p:cNvSpPr/>
          <p:nvPr userDrawn="1"/>
        </p:nvSpPr>
        <p:spPr>
          <a:xfrm>
            <a:off x="6723367" y="2570212"/>
            <a:ext cx="134633" cy="856800"/>
          </a:xfrm>
          <a:prstGeom prst="rect">
            <a:avLst/>
          </a:prstGeom>
          <a:solidFill>
            <a:srgbClr val="8064A2"/>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7" name="Rechteck 6"/>
          <p:cNvSpPr/>
          <p:nvPr userDrawn="1"/>
        </p:nvSpPr>
        <p:spPr>
          <a:xfrm>
            <a:off x="6723367" y="1457"/>
            <a:ext cx="134633" cy="856800"/>
          </a:xfrm>
          <a:prstGeom prst="rect">
            <a:avLst/>
          </a:prstGeom>
          <a:solidFill>
            <a:srgbClr val="9BBB59"/>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8" name="Rechteck 7"/>
          <p:cNvSpPr/>
          <p:nvPr userDrawn="1"/>
        </p:nvSpPr>
        <p:spPr>
          <a:xfrm>
            <a:off x="6723366" y="3427012"/>
            <a:ext cx="134633" cy="856800"/>
          </a:xfrm>
          <a:prstGeom prst="rect">
            <a:avLst/>
          </a:prstGeom>
          <a:solidFill>
            <a:srgbClr val="C0504D"/>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9" name="Rechteck 8"/>
          <p:cNvSpPr/>
          <p:nvPr userDrawn="1"/>
        </p:nvSpPr>
        <p:spPr>
          <a:xfrm>
            <a:off x="6723367" y="4283812"/>
            <a:ext cx="134633" cy="880185"/>
          </a:xfrm>
          <a:prstGeom prst="rect">
            <a:avLst/>
          </a:prstGeom>
          <a:solidFill>
            <a:srgbClr val="F79646"/>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10" name="Rechteck 9"/>
          <p:cNvSpPr/>
          <p:nvPr userDrawn="1"/>
        </p:nvSpPr>
        <p:spPr>
          <a:xfrm>
            <a:off x="6723367" y="1715058"/>
            <a:ext cx="134633" cy="855155"/>
          </a:xfrm>
          <a:prstGeom prst="rect">
            <a:avLst/>
          </a:prstGeom>
          <a:solidFill>
            <a:srgbClr val="4F81BD"/>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11" name="Textplatzhalter 6"/>
          <p:cNvSpPr>
            <a:spLocks noGrp="1"/>
          </p:cNvSpPr>
          <p:nvPr>
            <p:ph type="body" sz="quarter" idx="11" hasCustomPrompt="1"/>
          </p:nvPr>
        </p:nvSpPr>
        <p:spPr>
          <a:xfrm>
            <a:off x="-729462" y="1023007"/>
            <a:ext cx="2916324" cy="5143500"/>
          </a:xfrm>
        </p:spPr>
        <p:txBody>
          <a:bodyPr anchor="ctr">
            <a:noAutofit/>
          </a:bodyPr>
          <a:lstStyle>
            <a:lvl1pPr algn="ctr">
              <a:defRPr sz="38000" b="0" spc="-225" baseline="0">
                <a:solidFill>
                  <a:schemeClr val="bg1"/>
                </a:solidFill>
                <a:latin typeface="Arial Black" pitchFamily="34" charset="0"/>
                <a:cs typeface="Arial" pitchFamily="34" charset="0"/>
              </a:defRPr>
            </a:lvl1pPr>
          </a:lstStyle>
          <a:p>
            <a:pPr lvl="0"/>
            <a:r>
              <a:rPr lang="de-DE" dirty="0"/>
              <a:t>1</a:t>
            </a:r>
          </a:p>
        </p:txBody>
      </p:sp>
      <p:sp>
        <p:nvSpPr>
          <p:cNvPr id="13"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solidFill>
                <a:latin typeface="Aller" panose="02000503030000020004" pitchFamily="2" charset="0"/>
              </a:defRPr>
            </a:lvl1pPr>
          </a:lstStyle>
          <a:p>
            <a:fld id="{31FFD42B-B442-42C5-BBD7-5E9C18FE382A}" type="slidenum">
              <a:rPr lang="de-DE" smtClean="0"/>
              <a:pPr/>
              <a:t>‹#›</a:t>
            </a:fld>
            <a:endParaRPr lang="de-DE" dirty="0"/>
          </a:p>
        </p:txBody>
      </p:sp>
    </p:spTree>
    <p:extLst>
      <p:ext uri="{BB962C8B-B14F-4D97-AF65-F5344CB8AC3E}">
        <p14:creationId xmlns:p14="http://schemas.microsoft.com/office/powerpoint/2010/main" val="311134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Colored Text">
    <p:spTree>
      <p:nvGrpSpPr>
        <p:cNvPr id="1" name=""/>
        <p:cNvGrpSpPr/>
        <p:nvPr/>
      </p:nvGrpSpPr>
      <p:grpSpPr>
        <a:xfrm>
          <a:off x="0" y="0"/>
          <a:ext cx="0" cy="0"/>
          <a:chOff x="0" y="0"/>
          <a:chExt cx="0" cy="0"/>
        </a:xfrm>
      </p:grpSpPr>
      <p:sp>
        <p:nvSpPr>
          <p:cNvPr id="4" name="Rechteck 3"/>
          <p:cNvSpPr/>
          <p:nvPr userDrawn="1"/>
        </p:nvSpPr>
        <p:spPr>
          <a:xfrm>
            <a:off x="1" y="-1"/>
            <a:ext cx="6723365" cy="5163998"/>
          </a:xfrm>
          <a:prstGeom prst="rect">
            <a:avLst/>
          </a:prstGeom>
          <a:solidFill>
            <a:schemeClr val="accent1"/>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2" name="Titel 1"/>
          <p:cNvSpPr>
            <a:spLocks noGrp="1"/>
          </p:cNvSpPr>
          <p:nvPr>
            <p:ph type="title"/>
          </p:nvPr>
        </p:nvSpPr>
        <p:spPr>
          <a:xfrm>
            <a:off x="1052512" y="1"/>
            <a:ext cx="4698746" cy="5163997"/>
          </a:xfrm>
          <a:prstGeom prst="rect">
            <a:avLst/>
          </a:prstGeom>
        </p:spPr>
        <p:txBody>
          <a:bodyPr lIns="0" tIns="0" rIns="0" bIns="0" anchor="ctr"/>
          <a:lstStyle>
            <a:lvl1pPr algn="l">
              <a:defRPr sz="4500">
                <a:solidFill>
                  <a:schemeClr val="bg1"/>
                </a:solidFill>
                <a:latin typeface="Aller" pitchFamily="2" charset="0"/>
              </a:defRPr>
            </a:lvl1pPr>
          </a:lstStyle>
          <a:p>
            <a:r>
              <a:rPr lang="de-DE"/>
              <a:t>Titelmasterformat durch Klicken bearbeiten</a:t>
            </a:r>
            <a:endParaRPr lang="de-DE" dirty="0"/>
          </a:p>
        </p:txBody>
      </p:sp>
      <p:sp>
        <p:nvSpPr>
          <p:cNvPr id="5" name="Rechteck 4"/>
          <p:cNvSpPr/>
          <p:nvPr userDrawn="1"/>
        </p:nvSpPr>
        <p:spPr>
          <a:xfrm>
            <a:off x="6723367" y="858257"/>
            <a:ext cx="134633" cy="856800"/>
          </a:xfrm>
          <a:prstGeom prst="rect">
            <a:avLst/>
          </a:prstGeom>
          <a:solidFill>
            <a:srgbClr val="4BACC6"/>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6" name="Rechteck 5"/>
          <p:cNvSpPr/>
          <p:nvPr userDrawn="1"/>
        </p:nvSpPr>
        <p:spPr>
          <a:xfrm>
            <a:off x="6723367" y="2570212"/>
            <a:ext cx="134633" cy="856800"/>
          </a:xfrm>
          <a:prstGeom prst="rect">
            <a:avLst/>
          </a:prstGeom>
          <a:solidFill>
            <a:srgbClr val="8064A2"/>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7" name="Rechteck 6"/>
          <p:cNvSpPr/>
          <p:nvPr userDrawn="1"/>
        </p:nvSpPr>
        <p:spPr>
          <a:xfrm>
            <a:off x="6723367" y="1457"/>
            <a:ext cx="134633" cy="856800"/>
          </a:xfrm>
          <a:prstGeom prst="rect">
            <a:avLst/>
          </a:prstGeom>
          <a:solidFill>
            <a:srgbClr val="9BBB59"/>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8" name="Rechteck 7"/>
          <p:cNvSpPr/>
          <p:nvPr userDrawn="1"/>
        </p:nvSpPr>
        <p:spPr>
          <a:xfrm>
            <a:off x="6723366" y="3427012"/>
            <a:ext cx="134633" cy="856800"/>
          </a:xfrm>
          <a:prstGeom prst="rect">
            <a:avLst/>
          </a:prstGeom>
          <a:solidFill>
            <a:srgbClr val="C0504D"/>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9" name="Rechteck 8"/>
          <p:cNvSpPr/>
          <p:nvPr userDrawn="1"/>
        </p:nvSpPr>
        <p:spPr>
          <a:xfrm>
            <a:off x="6723367" y="4283812"/>
            <a:ext cx="134633" cy="880185"/>
          </a:xfrm>
          <a:prstGeom prst="rect">
            <a:avLst/>
          </a:prstGeom>
          <a:solidFill>
            <a:srgbClr val="F79646"/>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10" name="Rechteck 9"/>
          <p:cNvSpPr/>
          <p:nvPr userDrawn="1"/>
        </p:nvSpPr>
        <p:spPr>
          <a:xfrm>
            <a:off x="6723367" y="1715058"/>
            <a:ext cx="134633" cy="855155"/>
          </a:xfrm>
          <a:prstGeom prst="rect">
            <a:avLst/>
          </a:prstGeom>
          <a:solidFill>
            <a:srgbClr val="4F81BD"/>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11"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solidFill>
                <a:latin typeface="Aller" panose="02000503030000020004" pitchFamily="2" charset="0"/>
              </a:defRPr>
            </a:lvl1pPr>
          </a:lstStyle>
          <a:p>
            <a:fld id="{31FFD42B-B442-42C5-BBD7-5E9C18FE382A}" type="slidenum">
              <a:rPr lang="de-DE" smtClean="0"/>
              <a:pPr/>
              <a:t>‹#›</a:t>
            </a:fld>
            <a:endParaRPr lang="de-DE" dirty="0"/>
          </a:p>
        </p:txBody>
      </p:sp>
    </p:spTree>
    <p:extLst>
      <p:ext uri="{BB962C8B-B14F-4D97-AF65-F5344CB8AC3E}">
        <p14:creationId xmlns:p14="http://schemas.microsoft.com/office/powerpoint/2010/main" val="421170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052736" y="1131591"/>
            <a:ext cx="5076564" cy="2880320"/>
          </a:xfrm>
          <a:prstGeom prst="rect">
            <a:avLst/>
          </a:prstGeom>
        </p:spPr>
        <p:txBody>
          <a:bodyPr vert="horz" lIns="0" tIns="0" rIns="0" bIns="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Rechteck 7"/>
          <p:cNvSpPr/>
          <p:nvPr userDrawn="1"/>
        </p:nvSpPr>
        <p:spPr>
          <a:xfrm>
            <a:off x="0" y="4826296"/>
            <a:ext cx="6858000" cy="324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81699" tIns="40850" rIns="81699" bIns="40850" rtlCol="0" anchor="ctr"/>
          <a:lstStyle/>
          <a:p>
            <a:pPr algn="ctr"/>
            <a:endParaRPr lang="de-DE" sz="1350" dirty="0">
              <a:noFill/>
              <a:latin typeface="Aller" panose="02000503030000020004" pitchFamily="2" charset="0"/>
              <a:cs typeface="Arial" pitchFamily="34" charset="0"/>
            </a:endParaRPr>
          </a:p>
        </p:txBody>
      </p:sp>
      <p:sp>
        <p:nvSpPr>
          <p:cNvPr id="17" name="Rechteck 16"/>
          <p:cNvSpPr/>
          <p:nvPr userDrawn="1"/>
        </p:nvSpPr>
        <p:spPr>
          <a:xfrm>
            <a:off x="6723367" y="858257"/>
            <a:ext cx="134633" cy="856800"/>
          </a:xfrm>
          <a:prstGeom prst="rect">
            <a:avLst/>
          </a:prstGeom>
          <a:solidFill>
            <a:srgbClr val="4BACC6"/>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18" name="Rechteck 17"/>
          <p:cNvSpPr/>
          <p:nvPr userDrawn="1"/>
        </p:nvSpPr>
        <p:spPr>
          <a:xfrm>
            <a:off x="6723367" y="2570212"/>
            <a:ext cx="134633" cy="856800"/>
          </a:xfrm>
          <a:prstGeom prst="rect">
            <a:avLst/>
          </a:prstGeom>
          <a:solidFill>
            <a:srgbClr val="8064A2"/>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19" name="Rechteck 18"/>
          <p:cNvSpPr/>
          <p:nvPr userDrawn="1"/>
        </p:nvSpPr>
        <p:spPr>
          <a:xfrm>
            <a:off x="6723367" y="1457"/>
            <a:ext cx="134633" cy="856800"/>
          </a:xfrm>
          <a:prstGeom prst="rect">
            <a:avLst/>
          </a:prstGeom>
          <a:solidFill>
            <a:srgbClr val="9BBB59"/>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20" name="Rechteck 19"/>
          <p:cNvSpPr/>
          <p:nvPr userDrawn="1"/>
        </p:nvSpPr>
        <p:spPr>
          <a:xfrm>
            <a:off x="6723366" y="3427012"/>
            <a:ext cx="134633" cy="856800"/>
          </a:xfrm>
          <a:prstGeom prst="rect">
            <a:avLst/>
          </a:prstGeom>
          <a:solidFill>
            <a:srgbClr val="C0504D"/>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21" name="Rechteck 20"/>
          <p:cNvSpPr/>
          <p:nvPr userDrawn="1"/>
        </p:nvSpPr>
        <p:spPr>
          <a:xfrm>
            <a:off x="6723367" y="4283812"/>
            <a:ext cx="134633" cy="880185"/>
          </a:xfrm>
          <a:prstGeom prst="rect">
            <a:avLst/>
          </a:prstGeom>
          <a:solidFill>
            <a:srgbClr val="F79646"/>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sp>
        <p:nvSpPr>
          <p:cNvPr id="22" name="Rechteck 21"/>
          <p:cNvSpPr/>
          <p:nvPr userDrawn="1"/>
        </p:nvSpPr>
        <p:spPr>
          <a:xfrm>
            <a:off x="6723367" y="1715058"/>
            <a:ext cx="134633" cy="855155"/>
          </a:xfrm>
          <a:prstGeom prst="rect">
            <a:avLst/>
          </a:prstGeom>
          <a:solidFill>
            <a:srgbClr val="4F81BD"/>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lIns="81699" tIns="40850" rIns="81699" bIns="40850" rtlCol="0" anchor="ctr"/>
          <a:lstStyle/>
          <a:p>
            <a:pPr algn="ctr"/>
            <a:endParaRPr lang="de-DE" sz="1350" dirty="0">
              <a:latin typeface="Aller" panose="02000503030000020004" pitchFamily="2" charset="0"/>
            </a:endParaRPr>
          </a:p>
        </p:txBody>
      </p:sp>
      <p:pic>
        <p:nvPicPr>
          <p:cNvPr id="13" name="Bild 3"/>
          <p:cNvPicPr>
            <a:picLocks noChangeAspect="1"/>
          </p:cNvPicPr>
          <p:nvPr userDrawn="1"/>
        </p:nvPicPr>
        <p:blipFill>
          <a:blip r:embed="rId10">
            <a:grayscl/>
            <a:extLst>
              <a:ext uri="{28A0092B-C50C-407E-A947-70E740481C1C}">
                <a14:useLocalDpi xmlns:a14="http://schemas.microsoft.com/office/drawing/2010/main" val="0"/>
              </a:ext>
            </a:extLst>
          </a:blip>
          <a:stretch>
            <a:fillRect/>
          </a:stretch>
        </p:blipFill>
        <p:spPr>
          <a:xfrm>
            <a:off x="1052736" y="4905585"/>
            <a:ext cx="177190" cy="161341"/>
          </a:xfrm>
          <a:prstGeom prst="rect">
            <a:avLst/>
          </a:prstGeom>
          <a:noFill/>
          <a:ln>
            <a:noFill/>
          </a:ln>
        </p:spPr>
      </p:pic>
      <p:sp>
        <p:nvSpPr>
          <p:cNvPr id="16" name="Foliennummernplatzhalter 1"/>
          <p:cNvSpPr>
            <a:spLocks noGrp="1"/>
          </p:cNvSpPr>
          <p:nvPr>
            <p:ph type="sldNum" sz="quarter" idx="4"/>
          </p:nvPr>
        </p:nvSpPr>
        <p:spPr>
          <a:xfrm>
            <a:off x="6129300" y="4826295"/>
            <a:ext cx="432048" cy="317206"/>
          </a:xfrm>
          <a:prstGeom prst="rect">
            <a:avLst/>
          </a:prstGeom>
        </p:spPr>
        <p:txBody>
          <a:bodyPr anchor="ctr"/>
          <a:lstStyle>
            <a:lvl1pPr algn="r">
              <a:defRPr sz="825">
                <a:solidFill>
                  <a:schemeClr val="bg1">
                    <a:lumMod val="50000"/>
                  </a:schemeClr>
                </a:solidFill>
                <a:latin typeface="Aller" panose="02000503030000020004" pitchFamily="2" charset="0"/>
              </a:defRPr>
            </a:lvl1pPr>
          </a:lstStyle>
          <a:p>
            <a:fld id="{31FFD42B-B442-42C5-BBD7-5E9C18FE382A}" type="slidenum">
              <a:rPr lang="de-DE" smtClean="0"/>
              <a:pPr/>
              <a:t>‹#›</a:t>
            </a:fld>
            <a:endParaRPr lang="de-DE" dirty="0"/>
          </a:p>
        </p:txBody>
      </p:sp>
      <p:pic>
        <p:nvPicPr>
          <p:cNvPr id="15" name="Bild 1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116" y="4762611"/>
            <a:ext cx="692932" cy="452628"/>
          </a:xfrm>
          <a:prstGeom prst="rect">
            <a:avLst/>
          </a:prstGeom>
        </p:spPr>
      </p:pic>
    </p:spTree>
    <p:extLst>
      <p:ext uri="{BB962C8B-B14F-4D97-AF65-F5344CB8AC3E}">
        <p14:creationId xmlns:p14="http://schemas.microsoft.com/office/powerpoint/2010/main" val="4022455317"/>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7" r:id="rId3"/>
    <p:sldLayoutId id="2147483655" r:id="rId4"/>
    <p:sldLayoutId id="2147483667" r:id="rId5"/>
    <p:sldLayoutId id="2147483656" r:id="rId6"/>
    <p:sldLayoutId id="2147483669" r:id="rId7"/>
    <p:sldLayoutId id="2147483658" r:id="rId8"/>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spcBef>
          <a:spcPct val="20000"/>
        </a:spcBef>
        <a:buFont typeface="Arial" pitchFamily="34" charset="0"/>
        <a:buNone/>
        <a:defRPr sz="2700" kern="1200">
          <a:solidFill>
            <a:schemeClr val="tx1"/>
          </a:solidFill>
          <a:latin typeface="Aller" pitchFamily="2" charset="0"/>
          <a:ea typeface="+mn-ea"/>
          <a:cs typeface="+mn-cs"/>
        </a:defRPr>
      </a:lvl1pPr>
      <a:lvl2pPr marL="342900" indent="0" algn="l" defTabSz="685800" rtl="0" eaLnBrk="1" latinLnBrk="0" hangingPunct="1">
        <a:spcBef>
          <a:spcPct val="20000"/>
        </a:spcBef>
        <a:buFont typeface="Arial" pitchFamily="34" charset="0"/>
        <a:buNone/>
        <a:defRPr sz="2400" kern="1200">
          <a:solidFill>
            <a:schemeClr val="tx1"/>
          </a:solidFill>
          <a:latin typeface="Aller" pitchFamily="2" charset="0"/>
          <a:ea typeface="+mn-ea"/>
          <a:cs typeface="+mn-cs"/>
        </a:defRPr>
      </a:lvl2pPr>
      <a:lvl3pPr marL="685800" indent="0" algn="l" defTabSz="685800" rtl="0" eaLnBrk="1" latinLnBrk="0" hangingPunct="1">
        <a:spcBef>
          <a:spcPct val="20000"/>
        </a:spcBef>
        <a:buFont typeface="Arial" pitchFamily="34" charset="0"/>
        <a:buNone/>
        <a:defRPr sz="2100" kern="1200">
          <a:solidFill>
            <a:schemeClr val="tx1"/>
          </a:solidFill>
          <a:latin typeface="Aller" pitchFamily="2" charset="0"/>
          <a:ea typeface="+mn-ea"/>
          <a:cs typeface="+mn-cs"/>
        </a:defRPr>
      </a:lvl3pPr>
      <a:lvl4pPr marL="10287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4pPr>
      <a:lvl5pPr marL="13716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mytuc.org/tgx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52736" y="1275606"/>
            <a:ext cx="5400600" cy="720081"/>
          </a:xfrm>
        </p:spPr>
        <p:txBody>
          <a:bodyPr>
            <a:normAutofit/>
          </a:bodyPr>
          <a:lstStyle/>
          <a:p>
            <a:r>
              <a:rPr lang="de-DE" dirty="0"/>
              <a:t>06 – </a:t>
            </a:r>
            <a:r>
              <a:rPr lang="de-DE" dirty="0" err="1"/>
              <a:t>Advanced</a:t>
            </a:r>
            <a:r>
              <a:rPr lang="de-DE" dirty="0"/>
              <a:t> </a:t>
            </a:r>
            <a:r>
              <a:rPr lang="de-DE" dirty="0" err="1"/>
              <a:t>Concepts</a:t>
            </a:r>
            <a:endParaRPr lang="de-DE" dirty="0"/>
          </a:p>
        </p:txBody>
      </p:sp>
      <p:sp>
        <p:nvSpPr>
          <p:cNvPr id="4" name="Textplatzhalter 3"/>
          <p:cNvSpPr>
            <a:spLocks noGrp="1"/>
          </p:cNvSpPr>
          <p:nvPr>
            <p:ph type="body" sz="quarter" idx="13"/>
          </p:nvPr>
        </p:nvSpPr>
        <p:spPr/>
        <p:txBody>
          <a:bodyPr/>
          <a:lstStyle/>
          <a:p>
            <a:r>
              <a:rPr lang="de-DE" dirty="0"/>
              <a:t>//// Design </a:t>
            </a:r>
            <a:r>
              <a:rPr lang="de-DE" dirty="0" err="1"/>
              <a:t>of</a:t>
            </a:r>
            <a:r>
              <a:rPr lang="de-DE" dirty="0"/>
              <a:t> Distributed Systems ///////////////////////////////////////</a:t>
            </a:r>
          </a:p>
        </p:txBody>
      </p:sp>
      <p:sp>
        <p:nvSpPr>
          <p:cNvPr id="6" name="Untertitel 5"/>
          <p:cNvSpPr>
            <a:spLocks noGrp="1"/>
          </p:cNvSpPr>
          <p:nvPr>
            <p:ph type="subTitle" idx="1"/>
          </p:nvPr>
        </p:nvSpPr>
        <p:spPr/>
        <p:txBody>
          <a:bodyPr/>
          <a:lstStyle/>
          <a:p>
            <a:r>
              <a:rPr lang="de-DE" dirty="0" err="1"/>
              <a:t>Msc</a:t>
            </a:r>
            <a:r>
              <a:rPr lang="de-DE" dirty="0"/>
              <a:t>. </a:t>
            </a:r>
            <a:r>
              <a:rPr lang="de-DE" dirty="0" err="1"/>
              <a:t>Mahda</a:t>
            </a:r>
            <a:r>
              <a:rPr lang="de-DE" dirty="0"/>
              <a:t> Noura</a:t>
            </a:r>
          </a:p>
        </p:txBody>
      </p:sp>
      <p:sp>
        <p:nvSpPr>
          <p:cNvPr id="7" name="Textfeld 6"/>
          <p:cNvSpPr txBox="1"/>
          <p:nvPr/>
        </p:nvSpPr>
        <p:spPr>
          <a:xfrm>
            <a:off x="1027305" y="3057805"/>
            <a:ext cx="4806534" cy="276999"/>
          </a:xfrm>
          <a:prstGeom prst="rect">
            <a:avLst/>
          </a:prstGeom>
          <a:noFill/>
        </p:spPr>
        <p:txBody>
          <a:bodyPr wrap="square" lIns="0" tIns="0" rIns="0" bIns="0" rtlCol="0">
            <a:spAutoFit/>
          </a:bodyPr>
          <a:lstStyle/>
          <a:p>
            <a:pPr defTabSz="685800">
              <a:defRPr/>
            </a:pPr>
            <a:r>
              <a:rPr lang="en-US" b="1" i="1" dirty="0">
                <a:solidFill>
                  <a:schemeClr val="tx1">
                    <a:lumMod val="50000"/>
                    <a:lumOff val="50000"/>
                  </a:schemeClr>
                </a:solidFill>
                <a:latin typeface="Aller" pitchFamily="2" charset="0"/>
                <a:ea typeface="Open Sans" pitchFamily="34" charset="0"/>
                <a:cs typeface="Arial" pitchFamily="34" charset="0"/>
              </a:rPr>
              <a:t>VSR</a:t>
            </a:r>
            <a:r>
              <a:rPr lang="en-US" dirty="0">
                <a:solidFill>
                  <a:schemeClr val="tx1">
                    <a:lumMod val="50000"/>
                    <a:lumOff val="50000"/>
                  </a:schemeClr>
                </a:solidFill>
                <a:latin typeface="Aller" pitchFamily="2" charset="0"/>
                <a:ea typeface="Open Sans" pitchFamily="34" charset="0"/>
                <a:cs typeface="Arial" pitchFamily="34" charset="0"/>
              </a:rPr>
              <a:t>.</a:t>
            </a:r>
            <a:r>
              <a:rPr lang="en-US" i="1" dirty="0">
                <a:solidFill>
                  <a:schemeClr val="tx1">
                    <a:lumMod val="50000"/>
                    <a:lumOff val="50000"/>
                  </a:schemeClr>
                </a:solidFill>
                <a:latin typeface="Aller" pitchFamily="2" charset="0"/>
                <a:ea typeface="Open Sans" pitchFamily="34" charset="0"/>
                <a:cs typeface="Arial" pitchFamily="34" charset="0"/>
              </a:rPr>
              <a:t>Informatik</a:t>
            </a:r>
            <a:r>
              <a:rPr lang="en-US" dirty="0">
                <a:solidFill>
                  <a:schemeClr val="tx1">
                    <a:lumMod val="50000"/>
                    <a:lumOff val="50000"/>
                  </a:schemeClr>
                </a:solidFill>
                <a:latin typeface="Aller" pitchFamily="2" charset="0"/>
                <a:ea typeface="Open Sans" pitchFamily="34" charset="0"/>
                <a:cs typeface="Arial" pitchFamily="34" charset="0"/>
              </a:rPr>
              <a:t>.TU-Chemnitz.</a:t>
            </a:r>
            <a:r>
              <a:rPr lang="en-US" i="1" dirty="0">
                <a:solidFill>
                  <a:schemeClr val="tx1">
                    <a:lumMod val="50000"/>
                    <a:lumOff val="50000"/>
                  </a:schemeClr>
                </a:solidFill>
                <a:latin typeface="Aller" pitchFamily="2" charset="0"/>
                <a:ea typeface="Open Sans" pitchFamily="34" charset="0"/>
                <a:cs typeface="Arial" pitchFamily="34" charset="0"/>
              </a:rPr>
              <a:t>de</a:t>
            </a:r>
          </a:p>
        </p:txBody>
      </p:sp>
      <p:sp>
        <p:nvSpPr>
          <p:cNvPr id="8" name="Textfeld 7"/>
          <p:cNvSpPr txBox="1"/>
          <p:nvPr/>
        </p:nvSpPr>
        <p:spPr>
          <a:xfrm>
            <a:off x="1027305" y="287943"/>
            <a:ext cx="5570047" cy="456604"/>
          </a:xfrm>
          <a:prstGeom prst="rect">
            <a:avLst/>
          </a:prstGeom>
          <a:noFill/>
        </p:spPr>
        <p:txBody>
          <a:bodyPr wrap="square" lIns="0" tIns="0" rIns="0" bIns="0" rtlCol="0" anchor="ctr">
            <a:noAutofit/>
          </a:bodyPr>
          <a:lstStyle/>
          <a:p>
            <a:r>
              <a:rPr lang="en-US" b="1" i="1" dirty="0">
                <a:solidFill>
                  <a:schemeClr val="tx1">
                    <a:lumMod val="50000"/>
                    <a:lumOff val="50000"/>
                  </a:schemeClr>
                </a:solidFill>
                <a:latin typeface="Arial" pitchFamily="34" charset="0"/>
                <a:ea typeface="Open Sans" pitchFamily="34" charset="0"/>
                <a:cs typeface="Arial" pitchFamily="34" charset="0"/>
              </a:rPr>
              <a:t>VSR</a:t>
            </a:r>
            <a:r>
              <a:rPr lang="en-US" dirty="0">
                <a:solidFill>
                  <a:schemeClr val="tx1">
                    <a:lumMod val="50000"/>
                    <a:lumOff val="50000"/>
                  </a:schemeClr>
                </a:solidFill>
                <a:latin typeface="Arial" pitchFamily="34" charset="0"/>
                <a:ea typeface="Open Sans" pitchFamily="34" charset="0"/>
                <a:cs typeface="Arial" pitchFamily="34" charset="0"/>
              </a:rPr>
              <a:t>://</a:t>
            </a:r>
            <a:r>
              <a:rPr lang="en-US" dirty="0" err="1">
                <a:solidFill>
                  <a:schemeClr val="tx1">
                    <a:lumMod val="50000"/>
                    <a:lumOff val="50000"/>
                  </a:schemeClr>
                </a:solidFill>
                <a:latin typeface="Arial" pitchFamily="34" charset="0"/>
                <a:ea typeface="Open Sans" pitchFamily="34" charset="0"/>
                <a:cs typeface="Arial" pitchFamily="34" charset="0"/>
              </a:rPr>
              <a:t>edu</a:t>
            </a:r>
            <a:r>
              <a:rPr lang="en-US" dirty="0">
                <a:solidFill>
                  <a:schemeClr val="tx1">
                    <a:lumMod val="50000"/>
                    <a:lumOff val="50000"/>
                  </a:schemeClr>
                </a:solidFill>
                <a:latin typeface="Arial" pitchFamily="34" charset="0"/>
                <a:ea typeface="Open Sans" pitchFamily="34" charset="0"/>
                <a:cs typeface="Arial" pitchFamily="34" charset="0"/>
              </a:rPr>
              <a:t>/2019/</a:t>
            </a:r>
            <a:r>
              <a:rPr lang="en-US" dirty="0" err="1">
                <a:solidFill>
                  <a:schemeClr val="tx1">
                    <a:lumMod val="50000"/>
                    <a:lumOff val="50000"/>
                  </a:schemeClr>
                </a:solidFill>
                <a:latin typeface="Arial" pitchFamily="34" charset="0"/>
                <a:ea typeface="Open Sans" pitchFamily="34" charset="0"/>
                <a:cs typeface="Arial" pitchFamily="34" charset="0"/>
              </a:rPr>
              <a:t>evs</a:t>
            </a:r>
            <a:r>
              <a:rPr lang="en-US" dirty="0">
                <a:solidFill>
                  <a:schemeClr val="tx1">
                    <a:lumMod val="50000"/>
                    <a:lumOff val="50000"/>
                  </a:schemeClr>
                </a:solidFill>
                <a:latin typeface="Arial" pitchFamily="34" charset="0"/>
                <a:ea typeface="Open Sans" pitchFamily="34" charset="0"/>
                <a:cs typeface="Arial" pitchFamily="34" charset="0"/>
              </a:rPr>
              <a:t>/</a:t>
            </a:r>
            <a:endParaRPr lang="de-DE" i="1" dirty="0"/>
          </a:p>
        </p:txBody>
      </p:sp>
    </p:spTree>
    <p:extLst>
      <p:ext uri="{BB962C8B-B14F-4D97-AF65-F5344CB8AC3E}">
        <p14:creationId xmlns:p14="http://schemas.microsoft.com/office/powerpoint/2010/main" val="71707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11</a:t>
            </a:r>
          </a:p>
        </p:txBody>
      </p:sp>
      <p:sp>
        <p:nvSpPr>
          <p:cNvPr id="2" name="AutoShape 2" descr="Bildergebnis für udp network so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feld 3"/>
          <p:cNvSpPr txBox="1"/>
          <p:nvPr/>
        </p:nvSpPr>
        <p:spPr>
          <a:xfrm>
            <a:off x="836712" y="267494"/>
            <a:ext cx="1187633" cy="369332"/>
          </a:xfrm>
          <a:prstGeom prst="rect">
            <a:avLst/>
          </a:prstGeom>
          <a:noFill/>
        </p:spPr>
        <p:txBody>
          <a:bodyPr wrap="none" rtlCol="0">
            <a:spAutoFit/>
          </a:bodyPr>
          <a:lstStyle/>
          <a:p>
            <a:r>
              <a:rPr lang="de-DE" dirty="0"/>
              <a:t>UDP Client</a:t>
            </a:r>
          </a:p>
        </p:txBody>
      </p:sp>
      <p:sp>
        <p:nvSpPr>
          <p:cNvPr id="6" name="Textfeld 5"/>
          <p:cNvSpPr txBox="1"/>
          <p:nvPr/>
        </p:nvSpPr>
        <p:spPr>
          <a:xfrm>
            <a:off x="4365104" y="267494"/>
            <a:ext cx="1247329" cy="369332"/>
          </a:xfrm>
          <a:prstGeom prst="rect">
            <a:avLst/>
          </a:prstGeom>
          <a:noFill/>
        </p:spPr>
        <p:txBody>
          <a:bodyPr wrap="none" rtlCol="0">
            <a:spAutoFit/>
          </a:bodyPr>
          <a:lstStyle/>
          <a:p>
            <a:r>
              <a:rPr lang="de-DE" dirty="0"/>
              <a:t>UDP Server</a:t>
            </a:r>
          </a:p>
        </p:txBody>
      </p:sp>
      <p:sp>
        <p:nvSpPr>
          <p:cNvPr id="5" name="Rechteck 4"/>
          <p:cNvSpPr/>
          <p:nvPr/>
        </p:nvSpPr>
        <p:spPr>
          <a:xfrm>
            <a:off x="4293096" y="77155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socket()</a:t>
            </a:r>
          </a:p>
        </p:txBody>
      </p:sp>
      <p:sp>
        <p:nvSpPr>
          <p:cNvPr id="8" name="Rechteck 7"/>
          <p:cNvSpPr/>
          <p:nvPr/>
        </p:nvSpPr>
        <p:spPr>
          <a:xfrm>
            <a:off x="4293096" y="121449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bind()</a:t>
            </a:r>
          </a:p>
        </p:txBody>
      </p:sp>
      <p:sp>
        <p:nvSpPr>
          <p:cNvPr id="9" name="Rechteck 8"/>
          <p:cNvSpPr/>
          <p:nvPr/>
        </p:nvSpPr>
        <p:spPr>
          <a:xfrm>
            <a:off x="4328178" y="2536221"/>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recvfrom</a:t>
            </a:r>
            <a:r>
              <a:rPr lang="de-DE" dirty="0"/>
              <a:t>()</a:t>
            </a:r>
          </a:p>
        </p:txBody>
      </p:sp>
      <p:sp>
        <p:nvSpPr>
          <p:cNvPr id="10" name="Rechteck 9"/>
          <p:cNvSpPr/>
          <p:nvPr/>
        </p:nvSpPr>
        <p:spPr>
          <a:xfrm>
            <a:off x="836712" y="139451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socket()</a:t>
            </a:r>
          </a:p>
        </p:txBody>
      </p:sp>
      <p:sp>
        <p:nvSpPr>
          <p:cNvPr id="11" name="Rechteck 10"/>
          <p:cNvSpPr/>
          <p:nvPr/>
        </p:nvSpPr>
        <p:spPr>
          <a:xfrm>
            <a:off x="836712" y="2739937"/>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sendto</a:t>
            </a:r>
            <a:r>
              <a:rPr lang="de-DE" dirty="0"/>
              <a:t>()</a:t>
            </a:r>
          </a:p>
        </p:txBody>
      </p:sp>
      <p:sp>
        <p:nvSpPr>
          <p:cNvPr id="12" name="Rechteck 11"/>
          <p:cNvSpPr/>
          <p:nvPr/>
        </p:nvSpPr>
        <p:spPr>
          <a:xfrm>
            <a:off x="4328178" y="3633325"/>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sendto</a:t>
            </a:r>
            <a:r>
              <a:rPr lang="de-DE" dirty="0"/>
              <a:t>()</a:t>
            </a:r>
          </a:p>
        </p:txBody>
      </p:sp>
      <p:sp>
        <p:nvSpPr>
          <p:cNvPr id="13" name="Rechteck 12"/>
          <p:cNvSpPr/>
          <p:nvPr/>
        </p:nvSpPr>
        <p:spPr>
          <a:xfrm>
            <a:off x="817987" y="3473426"/>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recvfrom</a:t>
            </a:r>
            <a:r>
              <a:rPr lang="de-DE" dirty="0"/>
              <a:t>()</a:t>
            </a:r>
          </a:p>
        </p:txBody>
      </p:sp>
      <p:sp>
        <p:nvSpPr>
          <p:cNvPr id="14" name="Rechteck 13"/>
          <p:cNvSpPr/>
          <p:nvPr/>
        </p:nvSpPr>
        <p:spPr>
          <a:xfrm>
            <a:off x="836712" y="422793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close</a:t>
            </a:r>
            <a:r>
              <a:rPr lang="de-DE" dirty="0"/>
              <a:t>()</a:t>
            </a:r>
          </a:p>
        </p:txBody>
      </p:sp>
      <p:sp>
        <p:nvSpPr>
          <p:cNvPr id="15" name="Rechteck 14"/>
          <p:cNvSpPr/>
          <p:nvPr/>
        </p:nvSpPr>
        <p:spPr>
          <a:xfrm>
            <a:off x="4298329" y="4365891"/>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close</a:t>
            </a:r>
            <a:r>
              <a:rPr lang="de-DE" dirty="0"/>
              <a:t>()</a:t>
            </a:r>
          </a:p>
        </p:txBody>
      </p:sp>
      <p:cxnSp>
        <p:nvCxnSpPr>
          <p:cNvPr id="16" name="Gerade Verbindung mit Pfeil 15"/>
          <p:cNvCxnSpPr/>
          <p:nvPr/>
        </p:nvCxnSpPr>
        <p:spPr>
          <a:xfrm>
            <a:off x="1430528" y="1754550"/>
            <a:ext cx="0" cy="98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1404576" y="3164679"/>
            <a:ext cx="1" cy="293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H="1">
            <a:off x="1404575" y="3780296"/>
            <a:ext cx="12976" cy="447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4988768" y="1097071"/>
            <a:ext cx="0" cy="14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p:nvPr/>
        </p:nvCxnSpPr>
        <p:spPr>
          <a:xfrm>
            <a:off x="5009868" y="2930649"/>
            <a:ext cx="1" cy="71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a:off x="4988768" y="3780296"/>
            <a:ext cx="0" cy="56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a:off x="2495271" y="2978226"/>
            <a:ext cx="2514597" cy="33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stCxn id="12" idx="1"/>
          </p:cNvCxnSpPr>
          <p:nvPr/>
        </p:nvCxnSpPr>
        <p:spPr>
          <a:xfrm flipH="1">
            <a:off x="1430529" y="3813345"/>
            <a:ext cx="2897649" cy="28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2768038" y="2692631"/>
            <a:ext cx="1530291" cy="369332"/>
          </a:xfrm>
          <a:prstGeom prst="rect">
            <a:avLst/>
          </a:prstGeom>
          <a:noFill/>
        </p:spPr>
        <p:txBody>
          <a:bodyPr wrap="none" rtlCol="0">
            <a:spAutoFit/>
          </a:bodyPr>
          <a:lstStyle/>
          <a:p>
            <a:r>
              <a:rPr lang="de-DE" dirty="0"/>
              <a:t>Data (</a:t>
            </a:r>
            <a:r>
              <a:rPr lang="de-DE" dirty="0" err="1"/>
              <a:t>request</a:t>
            </a:r>
            <a:r>
              <a:rPr lang="de-DE" dirty="0"/>
              <a:t>)</a:t>
            </a:r>
          </a:p>
        </p:txBody>
      </p:sp>
      <p:sp>
        <p:nvSpPr>
          <p:cNvPr id="42" name="Textfeld 41"/>
          <p:cNvSpPr txBox="1"/>
          <p:nvPr/>
        </p:nvSpPr>
        <p:spPr>
          <a:xfrm>
            <a:off x="2785850" y="3326695"/>
            <a:ext cx="1285993" cy="369332"/>
          </a:xfrm>
          <a:prstGeom prst="rect">
            <a:avLst/>
          </a:prstGeom>
          <a:noFill/>
        </p:spPr>
        <p:txBody>
          <a:bodyPr wrap="none" rtlCol="0">
            <a:spAutoFit/>
          </a:bodyPr>
          <a:lstStyle/>
          <a:p>
            <a:r>
              <a:rPr lang="de-DE" dirty="0"/>
              <a:t>Data (</a:t>
            </a:r>
            <a:r>
              <a:rPr lang="de-DE" dirty="0" err="1"/>
              <a:t>reply</a:t>
            </a:r>
            <a:r>
              <a:rPr lang="de-DE" dirty="0"/>
              <a:t>)</a:t>
            </a:r>
          </a:p>
        </p:txBody>
      </p:sp>
    </p:spTree>
    <p:extLst>
      <p:ext uri="{BB962C8B-B14F-4D97-AF65-F5344CB8AC3E}">
        <p14:creationId xmlns:p14="http://schemas.microsoft.com/office/powerpoint/2010/main" val="162001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33738" y="555526"/>
            <a:ext cx="5295562" cy="2304256"/>
          </a:xfrm>
        </p:spPr>
        <p:txBody>
          <a:bodyPr>
            <a:noAutofit/>
          </a:bodyPr>
          <a:lstStyle/>
          <a:p>
            <a:endParaRPr lang="en-US" sz="2800" dirty="0"/>
          </a:p>
          <a:p>
            <a:endParaRPr lang="en-US" sz="2800" dirty="0"/>
          </a:p>
          <a:p>
            <a:endParaRPr lang="en-US" sz="2800" dirty="0"/>
          </a:p>
          <a:p>
            <a:r>
              <a:rPr lang="en-US" sz="2800" dirty="0">
                <a:solidFill>
                  <a:srgbClr val="FF0000"/>
                </a:solidFill>
              </a:rPr>
              <a:t>#</a:t>
            </a:r>
            <a:r>
              <a:rPr lang="en-US" sz="2800" dirty="0"/>
              <a:t> How can a server application actively send messages to a client?</a:t>
            </a:r>
          </a:p>
        </p:txBody>
      </p:sp>
      <p:sp>
        <p:nvSpPr>
          <p:cNvPr id="3" name="Foliennummernplatzhalter 2"/>
          <p:cNvSpPr>
            <a:spLocks noGrp="1"/>
          </p:cNvSpPr>
          <p:nvPr>
            <p:ph type="sldNum" sz="quarter" idx="4"/>
          </p:nvPr>
        </p:nvSpPr>
        <p:spPr/>
        <p:txBody>
          <a:bodyPr/>
          <a:lstStyle/>
          <a:p>
            <a:r>
              <a:rPr lang="de-DE" dirty="0"/>
              <a:t>12</a:t>
            </a:r>
          </a:p>
        </p:txBody>
      </p:sp>
      <p:sp>
        <p:nvSpPr>
          <p:cNvPr id="4" name="Fußzeilenplatzhalter 4"/>
          <p:cNvSpPr txBox="1">
            <a:spLocks/>
          </p:cNvSpPr>
          <p:nvPr/>
        </p:nvSpPr>
        <p:spPr>
          <a:xfrm>
            <a:off x="1268760" y="4826295"/>
            <a:ext cx="3348912" cy="317205"/>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b="1" i="1" dirty="0">
                <a:latin typeface="Arial" pitchFamily="34" charset="0"/>
              </a:rPr>
              <a:t>VSR://edu/2016/evs/</a:t>
            </a:r>
            <a:endParaRPr lang="en-US" sz="750" i="1" dirty="0">
              <a:latin typeface="Arial" pitchFamily="34" charset="0"/>
            </a:endParaRPr>
          </a:p>
        </p:txBody>
      </p:sp>
    </p:spTree>
    <p:extLst>
      <p:ext uri="{BB962C8B-B14F-4D97-AF65-F5344CB8AC3E}">
        <p14:creationId xmlns:p14="http://schemas.microsoft.com/office/powerpoint/2010/main" val="426569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420888" y="1642368"/>
            <a:ext cx="4437112" cy="2160240"/>
          </a:xfrm>
        </p:spPr>
        <p:txBody>
          <a:bodyPr/>
          <a:lstStyle/>
          <a:p>
            <a:r>
              <a:rPr lang="de-DE" dirty="0" err="1"/>
              <a:t>WebSockets</a:t>
            </a:r>
            <a:endParaRPr lang="de-DE" sz="4200" dirty="0"/>
          </a:p>
        </p:txBody>
      </p:sp>
      <p:sp>
        <p:nvSpPr>
          <p:cNvPr id="3" name="Textplatzhalter 2"/>
          <p:cNvSpPr>
            <a:spLocks noGrp="1"/>
          </p:cNvSpPr>
          <p:nvPr>
            <p:ph type="body" sz="quarter" idx="11"/>
          </p:nvPr>
        </p:nvSpPr>
        <p:spPr/>
        <p:txBody>
          <a:bodyPr/>
          <a:lstStyle/>
          <a:p>
            <a:r>
              <a:rPr lang="de-DE" dirty="0"/>
              <a:t>2</a:t>
            </a:r>
          </a:p>
        </p:txBody>
      </p:sp>
      <p:sp>
        <p:nvSpPr>
          <p:cNvPr id="4" name="Foliennummernplatzhalter 3"/>
          <p:cNvSpPr>
            <a:spLocks noGrp="1"/>
          </p:cNvSpPr>
          <p:nvPr>
            <p:ph type="sldNum" sz="quarter" idx="4"/>
          </p:nvPr>
        </p:nvSpPr>
        <p:spPr/>
        <p:txBody>
          <a:bodyPr/>
          <a:lstStyle/>
          <a:p>
            <a:r>
              <a:rPr lang="de-DE" dirty="0"/>
              <a:t>4</a:t>
            </a:r>
          </a:p>
        </p:txBody>
      </p:sp>
    </p:spTree>
    <p:extLst>
      <p:ext uri="{BB962C8B-B14F-4D97-AF65-F5344CB8AC3E}">
        <p14:creationId xmlns:p14="http://schemas.microsoft.com/office/powerpoint/2010/main" val="254733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14</a:t>
            </a:r>
          </a:p>
        </p:txBody>
      </p:sp>
      <p:sp>
        <p:nvSpPr>
          <p:cNvPr id="4" name="Fußzeilenplatzhalter 4"/>
          <p:cNvSpPr txBox="1">
            <a:spLocks/>
          </p:cNvSpPr>
          <p:nvPr/>
        </p:nvSpPr>
        <p:spPr>
          <a:xfrm>
            <a:off x="1268760" y="4826295"/>
            <a:ext cx="3348912" cy="317205"/>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b="1" i="1" dirty="0">
                <a:latin typeface="Arial" pitchFamily="34" charset="0"/>
              </a:rPr>
              <a:t>VSR://edu/2016/evs/</a:t>
            </a:r>
            <a:endParaRPr lang="en-US" sz="750" i="1" dirty="0">
              <a:latin typeface="Arial" pitchFamily="34" charset="0"/>
            </a:endParaRPr>
          </a:p>
        </p:txBody>
      </p:sp>
      <p:pic>
        <p:nvPicPr>
          <p:cNvPr id="6" name="Grafik 5"/>
          <p:cNvPicPr>
            <a:picLocks noChangeAspect="1"/>
          </p:cNvPicPr>
          <p:nvPr/>
        </p:nvPicPr>
        <p:blipFill>
          <a:blip r:embed="rId3"/>
          <a:stretch>
            <a:fillRect/>
          </a:stretch>
        </p:blipFill>
        <p:spPr>
          <a:xfrm>
            <a:off x="332656" y="915566"/>
            <a:ext cx="6072675" cy="3168352"/>
          </a:xfrm>
          <a:prstGeom prst="rect">
            <a:avLst/>
          </a:prstGeom>
        </p:spPr>
      </p:pic>
      <p:sp>
        <p:nvSpPr>
          <p:cNvPr id="7" name="Inhaltsplatzhalter 1"/>
          <p:cNvSpPr>
            <a:spLocks noGrp="1"/>
          </p:cNvSpPr>
          <p:nvPr>
            <p:ph idx="1"/>
          </p:nvPr>
        </p:nvSpPr>
        <p:spPr>
          <a:xfrm>
            <a:off x="704697" y="279025"/>
            <a:ext cx="5328592" cy="648071"/>
          </a:xfrm>
        </p:spPr>
        <p:txBody>
          <a:bodyPr>
            <a:normAutofit/>
          </a:bodyPr>
          <a:lstStyle/>
          <a:p>
            <a:r>
              <a:rPr lang="de-DE" dirty="0" err="1"/>
              <a:t>Websocket</a:t>
            </a:r>
            <a:r>
              <a:rPr lang="de-DE" dirty="0"/>
              <a:t> </a:t>
            </a:r>
            <a:r>
              <a:rPr lang="de-DE" dirty="0" err="1"/>
              <a:t>idea</a:t>
            </a:r>
            <a:endParaRPr lang="de-DE" dirty="0"/>
          </a:p>
          <a:p>
            <a:endParaRPr lang="de-DE" sz="2200" dirty="0"/>
          </a:p>
          <a:p>
            <a:endParaRPr lang="de-DE" sz="2200" dirty="0"/>
          </a:p>
        </p:txBody>
      </p:sp>
    </p:spTree>
    <p:extLst>
      <p:ext uri="{BB962C8B-B14F-4D97-AF65-F5344CB8AC3E}">
        <p14:creationId xmlns:p14="http://schemas.microsoft.com/office/powerpoint/2010/main" val="148467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15</a:t>
            </a:r>
          </a:p>
        </p:txBody>
      </p:sp>
      <p:pic>
        <p:nvPicPr>
          <p:cNvPr id="4" name="Grafik 3"/>
          <p:cNvPicPr>
            <a:picLocks noChangeAspect="1"/>
          </p:cNvPicPr>
          <p:nvPr/>
        </p:nvPicPr>
        <p:blipFill>
          <a:blip r:embed="rId3"/>
          <a:stretch>
            <a:fillRect/>
          </a:stretch>
        </p:blipFill>
        <p:spPr>
          <a:xfrm>
            <a:off x="548680" y="483518"/>
            <a:ext cx="5327732" cy="3672408"/>
          </a:xfrm>
          <a:prstGeom prst="rect">
            <a:avLst/>
          </a:prstGeom>
        </p:spPr>
      </p:pic>
    </p:spTree>
    <p:extLst>
      <p:ext uri="{BB962C8B-B14F-4D97-AF65-F5344CB8AC3E}">
        <p14:creationId xmlns:p14="http://schemas.microsoft.com/office/powerpoint/2010/main" val="22374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16</a:t>
            </a:r>
          </a:p>
        </p:txBody>
      </p:sp>
      <p:sp>
        <p:nvSpPr>
          <p:cNvPr id="4" name="Inhaltsplatzhalter 1"/>
          <p:cNvSpPr>
            <a:spLocks noGrp="1"/>
          </p:cNvSpPr>
          <p:nvPr>
            <p:ph idx="1"/>
          </p:nvPr>
        </p:nvSpPr>
        <p:spPr>
          <a:xfrm>
            <a:off x="548680" y="447515"/>
            <a:ext cx="5328592" cy="648071"/>
          </a:xfrm>
        </p:spPr>
        <p:txBody>
          <a:bodyPr>
            <a:normAutofit/>
          </a:bodyPr>
          <a:lstStyle/>
          <a:p>
            <a:r>
              <a:rPr lang="de-DE" dirty="0"/>
              <a:t>Handshake (Client)</a:t>
            </a:r>
          </a:p>
          <a:p>
            <a:endParaRPr lang="de-DE" sz="2200" dirty="0"/>
          </a:p>
          <a:p>
            <a:endParaRPr lang="de-DE" sz="2200" dirty="0"/>
          </a:p>
        </p:txBody>
      </p:sp>
      <p:sp>
        <p:nvSpPr>
          <p:cNvPr id="5" name="Text Box 2"/>
          <p:cNvSpPr txBox="1">
            <a:spLocks noChangeArrowheads="1"/>
          </p:cNvSpPr>
          <p:nvPr/>
        </p:nvSpPr>
        <p:spPr bwMode="auto">
          <a:xfrm>
            <a:off x="271970" y="1113920"/>
            <a:ext cx="6289378" cy="2308324"/>
          </a:xfrm>
          <a:prstGeom prst="rect">
            <a:avLst/>
          </a:prstGeom>
          <a:solidFill>
            <a:schemeClr val="bg2"/>
          </a:solidFill>
          <a:ln w="9525">
            <a:solidFill>
              <a:schemeClr val="tx1"/>
            </a:solidFill>
            <a:miter lim="800000"/>
            <a:headEnd/>
            <a:tailEnd/>
          </a:ln>
        </p:spPr>
        <p:txBody>
          <a:bodyPr wrap="square">
            <a:spAutoFit/>
          </a:bodyPr>
          <a:lstStyle/>
          <a:p>
            <a:pPr algn="l" eaLnBrk="1" hangingPunct="1">
              <a:spcBef>
                <a:spcPct val="20000"/>
              </a:spcBef>
              <a:buClr>
                <a:schemeClr val="accent2"/>
              </a:buClr>
              <a:buFont typeface="Wingdings" pitchFamily="2" charset="2"/>
              <a:buNone/>
            </a:pPr>
            <a:r>
              <a:rPr lang="en-US" sz="1800" b="1" dirty="0">
                <a:latin typeface="Courier New" pitchFamily="49" charset="0"/>
              </a:rPr>
              <a:t>GET /news HTTP/1.1</a:t>
            </a:r>
          </a:p>
          <a:p>
            <a:pPr algn="l" eaLnBrk="1" hangingPunct="1">
              <a:buClr>
                <a:schemeClr val="accent2"/>
              </a:buClr>
              <a:buFont typeface="Wingdings" pitchFamily="2" charset="2"/>
              <a:buNone/>
            </a:pPr>
            <a:r>
              <a:rPr lang="en-US" sz="1800" b="1" dirty="0">
                <a:latin typeface="Courier New" pitchFamily="49" charset="0"/>
              </a:rPr>
              <a:t>Host: www.example.org</a:t>
            </a:r>
          </a:p>
          <a:p>
            <a:pPr>
              <a:buClr>
                <a:schemeClr val="accent2"/>
              </a:buClr>
            </a:pPr>
            <a:r>
              <a:rPr lang="en-US" b="1">
                <a:latin typeface="Courier New" pitchFamily="49" charset="0"/>
              </a:rPr>
              <a:t>Connection</a:t>
            </a:r>
            <a:r>
              <a:rPr lang="en-US" b="1" dirty="0">
                <a:latin typeface="Courier New" pitchFamily="49" charset="0"/>
              </a:rPr>
              <a:t>: Upgrade</a:t>
            </a:r>
            <a:br>
              <a:rPr lang="en-US" b="1">
                <a:latin typeface="Courier New" pitchFamily="49" charset="0"/>
              </a:rPr>
            </a:br>
            <a:r>
              <a:rPr lang="en-US" b="1">
                <a:latin typeface="Courier New" pitchFamily="49" charset="0"/>
              </a:rPr>
              <a:t>Upgrade: websocket</a:t>
            </a:r>
          </a:p>
          <a:p>
            <a:pPr>
              <a:buClr>
                <a:schemeClr val="accent2"/>
              </a:buClr>
            </a:pPr>
            <a:r>
              <a:rPr lang="en-US" b="1">
                <a:latin typeface="Courier New" pitchFamily="49" charset="0"/>
              </a:rPr>
              <a:t>Sec-WebSocket-Key</a:t>
            </a:r>
            <a:r>
              <a:rPr lang="en-US" b="1" dirty="0">
                <a:latin typeface="Courier New" pitchFamily="49" charset="0"/>
              </a:rPr>
              <a:t>: dGhlIHNhbXBsZSBub25jZQ==</a:t>
            </a:r>
          </a:p>
          <a:p>
            <a:pPr>
              <a:buClr>
                <a:schemeClr val="accent2"/>
              </a:buClr>
            </a:pPr>
            <a:r>
              <a:rPr lang="en-US" b="1" dirty="0">
                <a:latin typeface="Courier New" pitchFamily="49" charset="0"/>
              </a:rPr>
              <a:t>Sec-</a:t>
            </a:r>
            <a:r>
              <a:rPr lang="en-US" b="1" dirty="0" err="1">
                <a:latin typeface="Courier New" pitchFamily="49" charset="0"/>
              </a:rPr>
              <a:t>WebSocket</a:t>
            </a:r>
            <a:r>
              <a:rPr lang="en-US" b="1" dirty="0">
                <a:latin typeface="Courier New" pitchFamily="49" charset="0"/>
              </a:rPr>
              <a:t>-Origin: http://test.com</a:t>
            </a:r>
          </a:p>
          <a:p>
            <a:pPr>
              <a:buClr>
                <a:schemeClr val="accent2"/>
              </a:buClr>
            </a:pPr>
            <a:r>
              <a:rPr lang="en-US" b="1" dirty="0">
                <a:latin typeface="Courier New" pitchFamily="49" charset="0"/>
              </a:rPr>
              <a:t>Sec-</a:t>
            </a:r>
            <a:r>
              <a:rPr lang="en-US" b="1" dirty="0" err="1">
                <a:latin typeface="Courier New" pitchFamily="49" charset="0"/>
              </a:rPr>
              <a:t>WebSocket</a:t>
            </a:r>
            <a:r>
              <a:rPr lang="en-US" b="1" dirty="0">
                <a:latin typeface="Courier New" pitchFamily="49" charset="0"/>
              </a:rPr>
              <a:t>-Protocol: </a:t>
            </a:r>
            <a:r>
              <a:rPr lang="en-US" b="1" dirty="0" err="1">
                <a:latin typeface="Courier New" pitchFamily="49" charset="0"/>
              </a:rPr>
              <a:t>example.news</a:t>
            </a:r>
            <a:endParaRPr lang="en-US" b="1" dirty="0">
              <a:latin typeface="Courier New" pitchFamily="49" charset="0"/>
            </a:endParaRPr>
          </a:p>
          <a:p>
            <a:pPr>
              <a:buClr>
                <a:schemeClr val="accent2"/>
              </a:buClr>
            </a:pPr>
            <a:r>
              <a:rPr lang="en-US" b="1" dirty="0">
                <a:latin typeface="Courier New" pitchFamily="49" charset="0"/>
              </a:rPr>
              <a:t>Sec-</a:t>
            </a:r>
            <a:r>
              <a:rPr lang="en-US" b="1" dirty="0" err="1">
                <a:latin typeface="Courier New" pitchFamily="49" charset="0"/>
              </a:rPr>
              <a:t>WebSocket</a:t>
            </a:r>
            <a:r>
              <a:rPr lang="en-US" b="1" dirty="0">
                <a:latin typeface="Courier New" pitchFamily="49" charset="0"/>
              </a:rPr>
              <a:t>-Version: 8</a:t>
            </a:r>
            <a:endParaRPr lang="en-US" sz="2000" b="1" dirty="0">
              <a:latin typeface="Lucida Console" pitchFamily="49" charset="0"/>
            </a:endParaRPr>
          </a:p>
        </p:txBody>
      </p:sp>
      <p:sp>
        <p:nvSpPr>
          <p:cNvPr id="6" name="Content Placeholder 7"/>
          <p:cNvSpPr txBox="1">
            <a:spLocks/>
          </p:cNvSpPr>
          <p:nvPr/>
        </p:nvSpPr>
        <p:spPr>
          <a:xfrm>
            <a:off x="235966" y="3579862"/>
            <a:ext cx="6109358" cy="1796132"/>
          </a:xfrm>
          <a:prstGeom prst="rect">
            <a:avLst/>
          </a:prstGeom>
        </p:spPr>
        <p:txBody>
          <a:bodyPr vert="horz" lIns="0" tIns="0" rIns="0" bIns="0" rtlCol="0">
            <a:normAutofit/>
          </a:bodyPr>
          <a:lstStyle>
            <a:lvl1pPr marL="0" indent="0" algn="l" defTabSz="685800" rtl="0" eaLnBrk="1" latinLnBrk="0" hangingPunct="1">
              <a:spcBef>
                <a:spcPct val="20000"/>
              </a:spcBef>
              <a:buFont typeface="Arial" pitchFamily="34" charset="0"/>
              <a:buNone/>
              <a:defRPr sz="2700" kern="1200">
                <a:solidFill>
                  <a:schemeClr val="tx1"/>
                </a:solidFill>
                <a:latin typeface="Aller" pitchFamily="2" charset="0"/>
                <a:ea typeface="+mn-ea"/>
                <a:cs typeface="+mn-cs"/>
              </a:defRPr>
            </a:lvl1pPr>
            <a:lvl2pPr marL="342900" indent="0" algn="l" defTabSz="685800" rtl="0" eaLnBrk="1" latinLnBrk="0" hangingPunct="1">
              <a:spcBef>
                <a:spcPct val="20000"/>
              </a:spcBef>
              <a:buFont typeface="Arial" pitchFamily="34" charset="0"/>
              <a:buNone/>
              <a:defRPr sz="2400" kern="1200">
                <a:solidFill>
                  <a:schemeClr val="tx1"/>
                </a:solidFill>
                <a:latin typeface="Aller" pitchFamily="2" charset="0"/>
                <a:ea typeface="+mn-ea"/>
                <a:cs typeface="+mn-cs"/>
              </a:defRPr>
            </a:lvl2pPr>
            <a:lvl3pPr marL="685800" indent="0" algn="l" defTabSz="685800" rtl="0" eaLnBrk="1" latinLnBrk="0" hangingPunct="1">
              <a:spcBef>
                <a:spcPct val="20000"/>
              </a:spcBef>
              <a:buFont typeface="Arial" pitchFamily="34" charset="0"/>
              <a:buNone/>
              <a:defRPr sz="2100" kern="1200">
                <a:solidFill>
                  <a:schemeClr val="tx1"/>
                </a:solidFill>
                <a:latin typeface="Aller" pitchFamily="2" charset="0"/>
                <a:ea typeface="+mn-ea"/>
                <a:cs typeface="+mn-cs"/>
              </a:defRPr>
            </a:lvl3pPr>
            <a:lvl4pPr marL="10287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4pPr>
            <a:lvl5pPr marL="13716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DE" sz="1800" dirty="0"/>
              <a:t>Sec-WebSocket-Key: </a:t>
            </a:r>
            <a:r>
              <a:rPr lang="de-DE" sz="1800" dirty="0" err="1"/>
              <a:t>randomly</a:t>
            </a:r>
            <a:r>
              <a:rPr lang="de-DE" sz="1800" dirty="0"/>
              <a:t> </a:t>
            </a:r>
            <a:r>
              <a:rPr lang="de-DE" sz="1800" dirty="0" err="1"/>
              <a:t>generated</a:t>
            </a:r>
            <a:r>
              <a:rPr lang="de-DE" sz="1800" dirty="0"/>
              <a:t> </a:t>
            </a:r>
            <a:r>
              <a:rPr lang="de-DE" sz="1800" dirty="0" err="1"/>
              <a:t>key</a:t>
            </a:r>
            <a:r>
              <a:rPr lang="de-DE" sz="1800" dirty="0"/>
              <a:t> (</a:t>
            </a:r>
            <a:r>
              <a:rPr lang="de-DE" sz="1800" dirty="0" err="1"/>
              <a:t>processed</a:t>
            </a:r>
            <a:r>
              <a:rPr lang="de-DE" sz="1800" dirty="0"/>
              <a:t> </a:t>
            </a:r>
            <a:r>
              <a:rPr lang="de-DE" sz="1800" dirty="0" err="1"/>
              <a:t>by</a:t>
            </a:r>
            <a:r>
              <a:rPr lang="de-DE" sz="1800" dirty="0"/>
              <a:t> </a:t>
            </a:r>
            <a:r>
              <a:rPr lang="de-DE" sz="1800" dirty="0" err="1"/>
              <a:t>the</a:t>
            </a:r>
            <a:r>
              <a:rPr lang="de-DE" sz="1800" dirty="0"/>
              <a:t> </a:t>
            </a:r>
            <a:r>
              <a:rPr lang="de-DE" sz="1800" dirty="0" err="1"/>
              <a:t>server</a:t>
            </a:r>
            <a:r>
              <a:rPr lang="de-DE" sz="1800" dirty="0"/>
              <a:t>)</a:t>
            </a:r>
          </a:p>
          <a:p>
            <a:r>
              <a:rPr lang="de-DE" sz="1800" dirty="0"/>
              <a:t>Sec-WebSocket-Protocol: Protocol on </a:t>
            </a:r>
            <a:r>
              <a:rPr lang="de-DE" sz="1800" dirty="0" err="1"/>
              <a:t>which</a:t>
            </a:r>
            <a:r>
              <a:rPr lang="de-DE" sz="1800" dirty="0"/>
              <a:t> </a:t>
            </a:r>
            <a:r>
              <a:rPr lang="de-DE" sz="1800" dirty="0" err="1"/>
              <a:t>Websocket</a:t>
            </a:r>
            <a:r>
              <a:rPr lang="de-DE" sz="1800" dirty="0"/>
              <a:t> </a:t>
            </a:r>
            <a:r>
              <a:rPr lang="de-DE" sz="1800" dirty="0" err="1"/>
              <a:t>connection</a:t>
            </a:r>
            <a:r>
              <a:rPr lang="de-DE" sz="1800" dirty="0"/>
              <a:t> </a:t>
            </a:r>
            <a:r>
              <a:rPr lang="de-DE" sz="1800" dirty="0" err="1"/>
              <a:t>is</a:t>
            </a:r>
            <a:r>
              <a:rPr lang="de-DE" sz="1800" dirty="0"/>
              <a:t> </a:t>
            </a:r>
            <a:r>
              <a:rPr lang="de-DE" sz="1800" dirty="0" err="1"/>
              <a:t>build</a:t>
            </a:r>
            <a:r>
              <a:rPr lang="de-DE" sz="1800" dirty="0"/>
              <a:t> </a:t>
            </a:r>
            <a:r>
              <a:rPr lang="de-DE" sz="1800" dirty="0" err="1"/>
              <a:t>up</a:t>
            </a:r>
            <a:endParaRPr lang="de-DE" sz="1800" dirty="0"/>
          </a:p>
        </p:txBody>
      </p:sp>
    </p:spTree>
    <p:extLst>
      <p:ext uri="{BB962C8B-B14F-4D97-AF65-F5344CB8AC3E}">
        <p14:creationId xmlns:p14="http://schemas.microsoft.com/office/powerpoint/2010/main" val="47038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17</a:t>
            </a:r>
          </a:p>
        </p:txBody>
      </p:sp>
      <p:sp>
        <p:nvSpPr>
          <p:cNvPr id="4" name="Inhaltsplatzhalter 1"/>
          <p:cNvSpPr>
            <a:spLocks noGrp="1"/>
          </p:cNvSpPr>
          <p:nvPr>
            <p:ph idx="1"/>
          </p:nvPr>
        </p:nvSpPr>
        <p:spPr>
          <a:xfrm>
            <a:off x="548680" y="447515"/>
            <a:ext cx="5328592" cy="648071"/>
          </a:xfrm>
        </p:spPr>
        <p:txBody>
          <a:bodyPr>
            <a:normAutofit/>
          </a:bodyPr>
          <a:lstStyle/>
          <a:p>
            <a:r>
              <a:rPr lang="de-DE" dirty="0"/>
              <a:t>Handshake (Server)</a:t>
            </a:r>
          </a:p>
          <a:p>
            <a:endParaRPr lang="de-DE" sz="2200" dirty="0"/>
          </a:p>
          <a:p>
            <a:endParaRPr lang="de-DE" sz="2200" dirty="0"/>
          </a:p>
        </p:txBody>
      </p:sp>
      <p:sp>
        <p:nvSpPr>
          <p:cNvPr id="5" name="Text Box 2"/>
          <p:cNvSpPr txBox="1">
            <a:spLocks noChangeArrowheads="1"/>
          </p:cNvSpPr>
          <p:nvPr/>
        </p:nvSpPr>
        <p:spPr bwMode="auto">
          <a:xfrm>
            <a:off x="271970" y="1113920"/>
            <a:ext cx="6289378" cy="1754326"/>
          </a:xfrm>
          <a:prstGeom prst="rect">
            <a:avLst/>
          </a:prstGeom>
          <a:solidFill>
            <a:schemeClr val="bg2"/>
          </a:solidFill>
          <a:ln w="9525">
            <a:solidFill>
              <a:schemeClr val="tx1"/>
            </a:solidFill>
            <a:miter lim="800000"/>
            <a:headEnd/>
            <a:tailEnd/>
          </a:ln>
        </p:spPr>
        <p:txBody>
          <a:bodyPr wrap="square">
            <a:spAutoFit/>
          </a:bodyPr>
          <a:lstStyle/>
          <a:p>
            <a:pPr>
              <a:spcBef>
                <a:spcPct val="20000"/>
              </a:spcBef>
              <a:buClr>
                <a:schemeClr val="accent2"/>
              </a:buClr>
            </a:pPr>
            <a:r>
              <a:rPr lang="en-US" b="1" dirty="0">
                <a:latin typeface="Courier New" pitchFamily="49" charset="0"/>
              </a:rPr>
              <a:t>HTTP/1.1 101 Switching Protocols</a:t>
            </a:r>
          </a:p>
          <a:p>
            <a:pPr>
              <a:buClr>
                <a:schemeClr val="accent2"/>
              </a:buClr>
            </a:pPr>
            <a:r>
              <a:rPr lang="en-US" b="1" dirty="0">
                <a:latin typeface="Courier New" pitchFamily="49" charset="0"/>
              </a:rPr>
              <a:t>Connection: Upgrade</a:t>
            </a:r>
            <a:br>
              <a:rPr lang="en-US" b="1" dirty="0">
                <a:latin typeface="Courier New" pitchFamily="49" charset="0"/>
              </a:rPr>
            </a:br>
            <a:r>
              <a:rPr lang="en-US" b="1" dirty="0">
                <a:latin typeface="Courier New" pitchFamily="49" charset="0"/>
              </a:rPr>
              <a:t>Upgrade: </a:t>
            </a:r>
            <a:r>
              <a:rPr lang="en-US" b="1" dirty="0" err="1">
                <a:latin typeface="Courier New" pitchFamily="49" charset="0"/>
              </a:rPr>
              <a:t>websocket</a:t>
            </a:r>
            <a:endParaRPr lang="en-US" b="1" dirty="0">
              <a:latin typeface="Courier New" pitchFamily="49" charset="0"/>
            </a:endParaRPr>
          </a:p>
          <a:p>
            <a:pPr>
              <a:buClr>
                <a:schemeClr val="accent2"/>
              </a:buClr>
            </a:pPr>
            <a:r>
              <a:rPr lang="en-US" b="1" dirty="0">
                <a:latin typeface="Courier New" pitchFamily="49" charset="0"/>
              </a:rPr>
              <a:t>Sec-WebSocket-Accept: s3pPLMBiTxaQ9kYGzzhZRbK+xOo=</a:t>
            </a:r>
          </a:p>
          <a:p>
            <a:pPr>
              <a:buClr>
                <a:schemeClr val="accent2"/>
              </a:buClr>
            </a:pPr>
            <a:r>
              <a:rPr lang="en-US" b="1" dirty="0">
                <a:latin typeface="Courier New" pitchFamily="49" charset="0"/>
              </a:rPr>
              <a:t>Sec-</a:t>
            </a:r>
            <a:r>
              <a:rPr lang="en-US" b="1" dirty="0" err="1">
                <a:latin typeface="Courier New" pitchFamily="49" charset="0"/>
              </a:rPr>
              <a:t>WebSocket</a:t>
            </a:r>
            <a:r>
              <a:rPr lang="en-US" b="1" dirty="0">
                <a:latin typeface="Courier New" pitchFamily="49" charset="0"/>
              </a:rPr>
              <a:t>-Protocol: </a:t>
            </a:r>
            <a:r>
              <a:rPr lang="en-US" b="1" dirty="0" err="1">
                <a:latin typeface="Courier New" pitchFamily="49" charset="0"/>
              </a:rPr>
              <a:t>example.news</a:t>
            </a:r>
            <a:endParaRPr lang="en-US" b="1" dirty="0">
              <a:latin typeface="Courier New" pitchFamily="49" charset="0"/>
            </a:endParaRPr>
          </a:p>
        </p:txBody>
      </p:sp>
      <p:sp>
        <p:nvSpPr>
          <p:cNvPr id="6" name="Content Placeholder 7"/>
          <p:cNvSpPr txBox="1">
            <a:spLocks/>
          </p:cNvSpPr>
          <p:nvPr/>
        </p:nvSpPr>
        <p:spPr>
          <a:xfrm>
            <a:off x="271970" y="3053635"/>
            <a:ext cx="6109358" cy="1796132"/>
          </a:xfrm>
          <a:prstGeom prst="rect">
            <a:avLst/>
          </a:prstGeom>
        </p:spPr>
        <p:txBody>
          <a:bodyPr vert="horz" lIns="0" tIns="0" rIns="0" bIns="0" rtlCol="0">
            <a:normAutofit fontScale="92500" lnSpcReduction="20000"/>
          </a:bodyPr>
          <a:lstStyle>
            <a:lvl1pPr marL="0" indent="0" algn="l" defTabSz="685800" rtl="0" eaLnBrk="1" latinLnBrk="0" hangingPunct="1">
              <a:spcBef>
                <a:spcPct val="20000"/>
              </a:spcBef>
              <a:buFont typeface="Arial" pitchFamily="34" charset="0"/>
              <a:buNone/>
              <a:defRPr sz="2700" kern="1200">
                <a:solidFill>
                  <a:schemeClr val="tx1"/>
                </a:solidFill>
                <a:latin typeface="Aller" pitchFamily="2" charset="0"/>
                <a:ea typeface="+mn-ea"/>
                <a:cs typeface="+mn-cs"/>
              </a:defRPr>
            </a:lvl1pPr>
            <a:lvl2pPr marL="342900" indent="0" algn="l" defTabSz="685800" rtl="0" eaLnBrk="1" latinLnBrk="0" hangingPunct="1">
              <a:spcBef>
                <a:spcPct val="20000"/>
              </a:spcBef>
              <a:buFont typeface="Arial" pitchFamily="34" charset="0"/>
              <a:buNone/>
              <a:defRPr sz="2400" kern="1200">
                <a:solidFill>
                  <a:schemeClr val="tx1"/>
                </a:solidFill>
                <a:latin typeface="Aller" pitchFamily="2" charset="0"/>
                <a:ea typeface="+mn-ea"/>
                <a:cs typeface="+mn-cs"/>
              </a:defRPr>
            </a:lvl2pPr>
            <a:lvl3pPr marL="685800" indent="0" algn="l" defTabSz="685800" rtl="0" eaLnBrk="1" latinLnBrk="0" hangingPunct="1">
              <a:spcBef>
                <a:spcPct val="20000"/>
              </a:spcBef>
              <a:buFont typeface="Arial" pitchFamily="34" charset="0"/>
              <a:buNone/>
              <a:defRPr sz="2100" kern="1200">
                <a:solidFill>
                  <a:schemeClr val="tx1"/>
                </a:solidFill>
                <a:latin typeface="Aller" pitchFamily="2" charset="0"/>
                <a:ea typeface="+mn-ea"/>
                <a:cs typeface="+mn-cs"/>
              </a:defRPr>
            </a:lvl3pPr>
            <a:lvl4pPr marL="10287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4pPr>
            <a:lvl5pPr marL="13716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DE" sz="1800" dirty="0"/>
              <a:t>Sec-WebSocket-</a:t>
            </a:r>
            <a:r>
              <a:rPr lang="de-DE" sz="1800" dirty="0" err="1"/>
              <a:t>Accept</a:t>
            </a:r>
            <a:r>
              <a:rPr lang="de-DE" sz="1800" dirty="0"/>
              <a:t>: Sever </a:t>
            </a:r>
            <a:r>
              <a:rPr lang="de-DE" sz="1800" dirty="0" err="1"/>
              <a:t>processes</a:t>
            </a:r>
            <a:r>
              <a:rPr lang="de-DE" sz="1800" dirty="0"/>
              <a:t> </a:t>
            </a:r>
            <a:r>
              <a:rPr lang="de-DE" sz="1800" dirty="0" err="1"/>
              <a:t>the</a:t>
            </a:r>
            <a:r>
              <a:rPr lang="de-DE" sz="1800" dirty="0"/>
              <a:t> </a:t>
            </a:r>
            <a:r>
              <a:rPr lang="de-DE" sz="1800" dirty="0" err="1"/>
              <a:t>key</a:t>
            </a:r>
            <a:r>
              <a:rPr lang="de-DE" sz="1800" dirty="0"/>
              <a:t> </a:t>
            </a:r>
            <a:r>
              <a:rPr lang="de-DE" sz="1800" dirty="0" err="1"/>
              <a:t>received</a:t>
            </a:r>
            <a:r>
              <a:rPr lang="de-DE" sz="1800" dirty="0"/>
              <a:t> </a:t>
            </a:r>
            <a:r>
              <a:rPr lang="de-DE" sz="1800" dirty="0" err="1"/>
              <a:t>from</a:t>
            </a:r>
            <a:r>
              <a:rPr lang="de-DE" sz="1800" dirty="0"/>
              <a:t> </a:t>
            </a:r>
            <a:r>
              <a:rPr lang="de-DE" sz="1800" dirty="0" err="1"/>
              <a:t>the</a:t>
            </a:r>
            <a:r>
              <a:rPr lang="de-DE" sz="1800" dirty="0"/>
              <a:t> Client (Sec-WebSocket-Key) </a:t>
            </a:r>
            <a:r>
              <a:rPr lang="de-DE" sz="1800" dirty="0" err="1"/>
              <a:t>and</a:t>
            </a:r>
            <a:r>
              <a:rPr lang="de-DE" sz="1800" dirty="0"/>
              <a:t>, </a:t>
            </a:r>
            <a:r>
              <a:rPr lang="de-DE" sz="1800" dirty="0" err="1"/>
              <a:t>thereby</a:t>
            </a:r>
            <a:r>
              <a:rPr lang="de-DE" sz="1800" dirty="0"/>
              <a:t>, </a:t>
            </a:r>
            <a:r>
              <a:rPr lang="de-DE" sz="1800" dirty="0" err="1"/>
              <a:t>confirms</a:t>
            </a:r>
            <a:r>
              <a:rPr lang="de-DE" sz="1800" dirty="0"/>
              <a:t> </a:t>
            </a:r>
            <a:r>
              <a:rPr lang="de-DE" sz="1800" dirty="0" err="1"/>
              <a:t>that</a:t>
            </a:r>
            <a:r>
              <a:rPr lang="de-DE" sz="1800" dirty="0"/>
              <a:t> he </a:t>
            </a:r>
            <a:r>
              <a:rPr lang="de-DE" sz="1800" dirty="0" err="1"/>
              <a:t>has</a:t>
            </a:r>
            <a:r>
              <a:rPr lang="de-DE" sz="1800" dirty="0"/>
              <a:t> </a:t>
            </a:r>
            <a:r>
              <a:rPr lang="de-DE" sz="1800" dirty="0" err="1"/>
              <a:t>read</a:t>
            </a:r>
            <a:r>
              <a:rPr lang="de-DE" sz="1800" dirty="0"/>
              <a:t> </a:t>
            </a:r>
            <a:r>
              <a:rPr lang="de-DE" sz="1800" dirty="0" err="1"/>
              <a:t>and</a:t>
            </a:r>
            <a:r>
              <a:rPr lang="de-DE" sz="1800" dirty="0"/>
              <a:t> </a:t>
            </a:r>
            <a:r>
              <a:rPr lang="de-DE" sz="1800" dirty="0" err="1"/>
              <a:t>understood</a:t>
            </a:r>
            <a:r>
              <a:rPr lang="de-DE" sz="1800" dirty="0"/>
              <a:t> </a:t>
            </a:r>
            <a:r>
              <a:rPr lang="de-DE" sz="1800" dirty="0" err="1"/>
              <a:t>Client‘s</a:t>
            </a:r>
            <a:r>
              <a:rPr lang="de-DE" sz="1800" dirty="0"/>
              <a:t> </a:t>
            </a:r>
            <a:r>
              <a:rPr lang="de-DE" sz="1800" dirty="0" err="1"/>
              <a:t>request</a:t>
            </a:r>
            <a:r>
              <a:rPr lang="de-DE" sz="1800" dirty="0"/>
              <a:t>.</a:t>
            </a:r>
          </a:p>
          <a:p>
            <a:r>
              <a:rPr lang="de-DE" sz="1800" dirty="0" err="1"/>
              <a:t>Calculation</a:t>
            </a:r>
            <a:r>
              <a:rPr lang="de-DE" sz="1800" dirty="0"/>
              <a:t> </a:t>
            </a:r>
            <a:r>
              <a:rPr lang="de-DE" sz="1800" dirty="0" err="1"/>
              <a:t>procedure</a:t>
            </a:r>
            <a:r>
              <a:rPr lang="de-DE" sz="1800" dirty="0"/>
              <a:t>:</a:t>
            </a:r>
            <a:br>
              <a:rPr lang="de-DE" sz="1800" dirty="0"/>
            </a:br>
            <a:r>
              <a:rPr lang="de-DE" sz="1600" dirty="0"/>
              <a:t>a = Sec-WebSocket-Key + '258EAFA5-E914-47DA-95CA-C5AB0DC85B11'</a:t>
            </a:r>
            <a:br>
              <a:rPr lang="de-DE" sz="1600" dirty="0"/>
            </a:br>
            <a:r>
              <a:rPr lang="de-DE" sz="1600" dirty="0"/>
              <a:t>b = calculate_hash_sha1(a)</a:t>
            </a:r>
            <a:br>
              <a:rPr lang="de-DE" sz="1600" dirty="0"/>
            </a:br>
            <a:r>
              <a:rPr lang="de-DE" sz="1600" dirty="0"/>
              <a:t>Sec-WebSocket-</a:t>
            </a:r>
            <a:r>
              <a:rPr lang="de-DE" sz="1600" dirty="0" err="1"/>
              <a:t>Accept</a:t>
            </a:r>
            <a:r>
              <a:rPr lang="de-DE" sz="1600" dirty="0"/>
              <a:t> = encode_base64(b)</a:t>
            </a:r>
            <a:endParaRPr lang="de-DE" sz="1800" dirty="0"/>
          </a:p>
        </p:txBody>
      </p:sp>
    </p:spTree>
    <p:extLst>
      <p:ext uri="{BB962C8B-B14F-4D97-AF65-F5344CB8AC3E}">
        <p14:creationId xmlns:p14="http://schemas.microsoft.com/office/powerpoint/2010/main" val="137571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18</a:t>
            </a:r>
          </a:p>
        </p:txBody>
      </p:sp>
      <p:pic>
        <p:nvPicPr>
          <p:cNvPr id="5" name="Grafik 4"/>
          <p:cNvPicPr>
            <a:picLocks noChangeAspect="1"/>
          </p:cNvPicPr>
          <p:nvPr/>
        </p:nvPicPr>
        <p:blipFill>
          <a:blip r:embed="rId2"/>
          <a:stretch>
            <a:fillRect/>
          </a:stretch>
        </p:blipFill>
        <p:spPr>
          <a:xfrm>
            <a:off x="548680" y="555526"/>
            <a:ext cx="5392885" cy="3888432"/>
          </a:xfrm>
          <a:prstGeom prst="rect">
            <a:avLst/>
          </a:prstGeom>
        </p:spPr>
      </p:pic>
    </p:spTree>
    <p:extLst>
      <p:ext uri="{BB962C8B-B14F-4D97-AF65-F5344CB8AC3E}">
        <p14:creationId xmlns:p14="http://schemas.microsoft.com/office/powerpoint/2010/main" val="380824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19</a:t>
            </a:r>
          </a:p>
        </p:txBody>
      </p:sp>
      <p:pic>
        <p:nvPicPr>
          <p:cNvPr id="2" name="Grafik 1"/>
          <p:cNvPicPr>
            <a:picLocks noChangeAspect="1"/>
          </p:cNvPicPr>
          <p:nvPr/>
        </p:nvPicPr>
        <p:blipFill>
          <a:blip r:embed="rId2"/>
          <a:stretch>
            <a:fillRect/>
          </a:stretch>
        </p:blipFill>
        <p:spPr>
          <a:xfrm>
            <a:off x="728700" y="411510"/>
            <a:ext cx="5400600" cy="3833411"/>
          </a:xfrm>
          <a:prstGeom prst="rect">
            <a:avLst/>
          </a:prstGeom>
        </p:spPr>
      </p:pic>
    </p:spTree>
    <p:extLst>
      <p:ext uri="{BB962C8B-B14F-4D97-AF65-F5344CB8AC3E}">
        <p14:creationId xmlns:p14="http://schemas.microsoft.com/office/powerpoint/2010/main" val="69267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20</a:t>
            </a:r>
          </a:p>
        </p:txBody>
      </p:sp>
      <p:sp>
        <p:nvSpPr>
          <p:cNvPr id="4" name="Inhaltsplatzhalter 1"/>
          <p:cNvSpPr>
            <a:spLocks noGrp="1"/>
          </p:cNvSpPr>
          <p:nvPr>
            <p:ph idx="1"/>
          </p:nvPr>
        </p:nvSpPr>
        <p:spPr>
          <a:xfrm>
            <a:off x="548680" y="447515"/>
            <a:ext cx="5328592" cy="648071"/>
          </a:xfrm>
        </p:spPr>
        <p:txBody>
          <a:bodyPr>
            <a:normAutofit/>
          </a:bodyPr>
          <a:lstStyle/>
          <a:p>
            <a:r>
              <a:rPr lang="de-DE" dirty="0"/>
              <a:t>Advantages</a:t>
            </a:r>
          </a:p>
          <a:p>
            <a:endParaRPr lang="de-DE" sz="2200" dirty="0"/>
          </a:p>
          <a:p>
            <a:endParaRPr lang="de-DE" sz="2200" dirty="0"/>
          </a:p>
        </p:txBody>
      </p:sp>
      <p:sp>
        <p:nvSpPr>
          <p:cNvPr id="6" name="Content Placeholder 7"/>
          <p:cNvSpPr txBox="1">
            <a:spLocks/>
          </p:cNvSpPr>
          <p:nvPr/>
        </p:nvSpPr>
        <p:spPr>
          <a:xfrm>
            <a:off x="271970" y="1095586"/>
            <a:ext cx="6109358" cy="3754181"/>
          </a:xfrm>
          <a:prstGeom prst="rect">
            <a:avLst/>
          </a:prstGeom>
        </p:spPr>
        <p:txBody>
          <a:bodyPr vert="horz" lIns="0" tIns="0" rIns="0" bIns="0" rtlCol="0">
            <a:normAutofit/>
          </a:bodyPr>
          <a:lstStyle>
            <a:lvl1pPr marL="0" indent="0" algn="l" defTabSz="685800" rtl="0" eaLnBrk="1" latinLnBrk="0" hangingPunct="1">
              <a:spcBef>
                <a:spcPct val="20000"/>
              </a:spcBef>
              <a:buFont typeface="Arial" pitchFamily="34" charset="0"/>
              <a:buNone/>
              <a:defRPr sz="2700" kern="1200">
                <a:solidFill>
                  <a:schemeClr val="tx1"/>
                </a:solidFill>
                <a:latin typeface="Aller" pitchFamily="2" charset="0"/>
                <a:ea typeface="+mn-ea"/>
                <a:cs typeface="+mn-cs"/>
              </a:defRPr>
            </a:lvl1pPr>
            <a:lvl2pPr marL="342900" indent="0" algn="l" defTabSz="685800" rtl="0" eaLnBrk="1" latinLnBrk="0" hangingPunct="1">
              <a:spcBef>
                <a:spcPct val="20000"/>
              </a:spcBef>
              <a:buFont typeface="Arial" pitchFamily="34" charset="0"/>
              <a:buNone/>
              <a:defRPr sz="2400" kern="1200">
                <a:solidFill>
                  <a:schemeClr val="tx1"/>
                </a:solidFill>
                <a:latin typeface="Aller" pitchFamily="2" charset="0"/>
                <a:ea typeface="+mn-ea"/>
                <a:cs typeface="+mn-cs"/>
              </a:defRPr>
            </a:lvl2pPr>
            <a:lvl3pPr marL="685800" indent="0" algn="l" defTabSz="685800" rtl="0" eaLnBrk="1" latinLnBrk="0" hangingPunct="1">
              <a:spcBef>
                <a:spcPct val="20000"/>
              </a:spcBef>
              <a:buFont typeface="Arial" pitchFamily="34" charset="0"/>
              <a:buNone/>
              <a:defRPr sz="2100" kern="1200">
                <a:solidFill>
                  <a:schemeClr val="tx1"/>
                </a:solidFill>
                <a:latin typeface="Aller" pitchFamily="2" charset="0"/>
                <a:ea typeface="+mn-ea"/>
                <a:cs typeface="+mn-cs"/>
              </a:defRPr>
            </a:lvl3pPr>
            <a:lvl4pPr marL="10287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4pPr>
            <a:lvl5pPr marL="13716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Server can actively use the connection</a:t>
            </a:r>
          </a:p>
          <a:p>
            <a:pPr marL="285750" indent="-285750">
              <a:buFont typeface="Arial" panose="020B0604020202020204" pitchFamily="34" charset="0"/>
              <a:buChar char="•"/>
            </a:pPr>
            <a:r>
              <a:rPr lang="en-US" sz="1800" dirty="0"/>
              <a:t>No HTTP overhead</a:t>
            </a:r>
          </a:p>
          <a:p>
            <a:pPr marL="285750" indent="-285750">
              <a:buFont typeface="Arial" panose="020B0604020202020204" pitchFamily="34" charset="0"/>
              <a:buChar char="•"/>
            </a:pPr>
            <a:r>
              <a:rPr lang="en-US" sz="1800" dirty="0"/>
              <a:t>No delay due to polling</a:t>
            </a:r>
          </a:p>
          <a:p>
            <a:pPr marL="285750" indent="-285750">
              <a:buFont typeface="Arial" panose="020B0604020202020204" pitchFamily="34" charset="0"/>
              <a:buChar char="•"/>
            </a:pPr>
            <a:r>
              <a:rPr lang="en-US" sz="1800" dirty="0"/>
              <a:t>Supported by many Web browsers Example: Google Chrome (JavaScript):</a:t>
            </a:r>
            <a:br>
              <a:rPr lang="en-US" sz="1800" dirty="0"/>
            </a:br>
            <a:endParaRPr lang="en-US" sz="1800" dirty="0"/>
          </a:p>
          <a:p>
            <a:pPr marL="285750" indent="-285750">
              <a:buFont typeface="Arial" panose="020B0604020202020204" pitchFamily="34" charset="0"/>
              <a:buChar char="•"/>
            </a:pPr>
            <a:r>
              <a:rPr lang="en-US" sz="1200" b="1" dirty="0">
                <a:latin typeface="Courier New" pitchFamily="49" charset="0"/>
                <a:cs typeface="Courier New" pitchFamily="49" charset="0"/>
              </a:rPr>
              <a:t>//Socket </a:t>
            </a:r>
            <a:r>
              <a:rPr lang="en-US" sz="1200" b="1" dirty="0" err="1">
                <a:latin typeface="Courier New" pitchFamily="49" charset="0"/>
                <a:cs typeface="Courier New" pitchFamily="49" charset="0"/>
              </a:rPr>
              <a:t>öffnen</a:t>
            </a:r>
            <a:r>
              <a:rPr lang="en-US" sz="1200" b="1" dirty="0">
                <a:latin typeface="Courier New" pitchFamily="49" charset="0"/>
                <a:cs typeface="Courier New" pitchFamily="49" charset="0"/>
              </a:rPr>
              <a:t> und </a:t>
            </a:r>
            <a:r>
              <a:rPr lang="en-US" sz="1200" b="1" dirty="0" err="1">
                <a:latin typeface="Courier New" pitchFamily="49" charset="0"/>
                <a:cs typeface="Courier New" pitchFamily="49" charset="0"/>
              </a:rPr>
              <a:t>Daten</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empfangen</a:t>
            </a:r>
            <a:br>
              <a:rPr lang="en-US" sz="1200" b="1" dirty="0">
                <a:latin typeface="Courier New" pitchFamily="49" charset="0"/>
                <a:cs typeface="Courier New" pitchFamily="49" charset="0"/>
              </a:rPr>
            </a:br>
            <a:r>
              <a:rPr lang="en-US" sz="1200" b="1" dirty="0" err="1">
                <a:latin typeface="Courier New" pitchFamily="49" charset="0"/>
                <a:cs typeface="Courier New" pitchFamily="49" charset="0"/>
              </a:rPr>
              <a:t>var</a:t>
            </a:r>
            <a:r>
              <a:rPr lang="en-US" sz="1200" b="1" dirty="0">
                <a:latin typeface="Courier New" pitchFamily="49" charset="0"/>
                <a:cs typeface="Courier New" pitchFamily="49" charset="0"/>
              </a:rPr>
              <a:t> s = new WebSocket(host);</a:t>
            </a:r>
            <a:br>
              <a:rPr lang="en-US" sz="1200" b="1" dirty="0">
                <a:latin typeface="Courier New" pitchFamily="49" charset="0"/>
                <a:cs typeface="Courier New" pitchFamily="49" charset="0"/>
              </a:rPr>
            </a:br>
            <a:r>
              <a:rPr lang="en-US" sz="1200" b="1" dirty="0" err="1">
                <a:latin typeface="Courier New" pitchFamily="49" charset="0"/>
                <a:cs typeface="Courier New" pitchFamily="49" charset="0"/>
              </a:rPr>
              <a:t>s.onmessage</a:t>
            </a:r>
            <a:r>
              <a:rPr lang="en-US" sz="1200" b="1" dirty="0">
                <a:latin typeface="Courier New" pitchFamily="49" charset="0"/>
                <a:cs typeface="Courier New" pitchFamily="49" charset="0"/>
              </a:rPr>
              <a:t> = function (e) {…};</a:t>
            </a:r>
            <a:br>
              <a:rPr lang="en-US" sz="1200" b="1" dirty="0">
                <a:latin typeface="Courier New" pitchFamily="49" charset="0"/>
                <a:cs typeface="Courier New" pitchFamily="49" charset="0"/>
              </a:rPr>
            </a:br>
            <a:r>
              <a:rPr lang="en-US" sz="1200" b="1" dirty="0">
                <a:latin typeface="Courier New" pitchFamily="49" charset="0"/>
                <a:cs typeface="Courier New" pitchFamily="49" charset="0"/>
              </a:rPr>
              <a:t>…</a:t>
            </a:r>
            <a:br>
              <a:rPr lang="en-US" sz="1200" b="1" dirty="0">
                <a:latin typeface="Courier New" pitchFamily="49" charset="0"/>
                <a:cs typeface="Courier New" pitchFamily="49" charset="0"/>
              </a:rPr>
            </a:b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Daten</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senden</a:t>
            </a:r>
            <a:br>
              <a:rPr lang="en-US" sz="1200" b="1" dirty="0">
                <a:latin typeface="Courier New" pitchFamily="49" charset="0"/>
                <a:cs typeface="Courier New" pitchFamily="49" charset="0"/>
              </a:rPr>
            </a:br>
            <a:r>
              <a:rPr lang="en-US" sz="1200" b="1" dirty="0" err="1">
                <a:latin typeface="Courier New" pitchFamily="49" charset="0"/>
                <a:cs typeface="Courier New" pitchFamily="49" charset="0"/>
              </a:rPr>
              <a:t>var</a:t>
            </a:r>
            <a:r>
              <a:rPr lang="en-US" sz="1200" b="1" dirty="0">
                <a:latin typeface="Courier New" pitchFamily="49" charset="0"/>
                <a:cs typeface="Courier New" pitchFamily="49" charset="0"/>
              </a:rPr>
              <a:t> xxx = </a:t>
            </a:r>
            <a:r>
              <a:rPr lang="en-US" sz="1200" b="1" dirty="0" err="1">
                <a:latin typeface="Courier New" pitchFamily="49" charset="0"/>
                <a:cs typeface="Courier New" pitchFamily="49" charset="0"/>
              </a:rPr>
              <a:t>inputBox.value</a:t>
            </a:r>
            <a:r>
              <a:rPr lang="en-US" sz="1200" b="1" dirty="0">
                <a:latin typeface="Courier New" pitchFamily="49" charset="0"/>
                <a:cs typeface="Courier New" pitchFamily="49" charset="0"/>
              </a:rPr>
              <a:t>;	</a:t>
            </a:r>
            <a:br>
              <a:rPr lang="en-US" sz="1200" b="1" dirty="0">
                <a:latin typeface="Courier New" pitchFamily="49" charset="0"/>
                <a:cs typeface="Courier New" pitchFamily="49" charset="0"/>
              </a:rPr>
            </a:br>
            <a:r>
              <a:rPr lang="en-US" sz="1200" b="1" dirty="0" err="1">
                <a:latin typeface="Courier New" pitchFamily="49" charset="0"/>
                <a:cs typeface="Courier New" pitchFamily="49" charset="0"/>
              </a:rPr>
              <a:t>s.send</a:t>
            </a:r>
            <a:r>
              <a:rPr lang="en-US" sz="1200" b="1" dirty="0">
                <a:latin typeface="Courier New" pitchFamily="49" charset="0"/>
                <a:cs typeface="Courier New" pitchFamily="49" charset="0"/>
              </a:rPr>
              <a:t>(xxx);</a:t>
            </a: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87653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420888" y="1642368"/>
            <a:ext cx="4437112" cy="2160240"/>
          </a:xfrm>
        </p:spPr>
        <p:txBody>
          <a:bodyPr/>
          <a:lstStyle/>
          <a:p>
            <a:r>
              <a:rPr lang="de-DE" dirty="0"/>
              <a:t>HTML5</a:t>
            </a:r>
            <a:endParaRPr lang="de-DE" sz="4200" dirty="0"/>
          </a:p>
        </p:txBody>
      </p:sp>
      <p:sp>
        <p:nvSpPr>
          <p:cNvPr id="3" name="Textplatzhalter 2"/>
          <p:cNvSpPr>
            <a:spLocks noGrp="1"/>
          </p:cNvSpPr>
          <p:nvPr>
            <p:ph type="body" sz="quarter" idx="11"/>
          </p:nvPr>
        </p:nvSpPr>
        <p:spPr/>
        <p:txBody>
          <a:bodyPr/>
          <a:lstStyle/>
          <a:p>
            <a:r>
              <a:rPr lang="de-DE" dirty="0"/>
              <a:t>1</a:t>
            </a:r>
          </a:p>
        </p:txBody>
      </p:sp>
      <p:sp>
        <p:nvSpPr>
          <p:cNvPr id="4" name="Foliennummernplatzhalter 3"/>
          <p:cNvSpPr>
            <a:spLocks noGrp="1"/>
          </p:cNvSpPr>
          <p:nvPr>
            <p:ph type="sldNum" sz="quarter" idx="4"/>
          </p:nvPr>
        </p:nvSpPr>
        <p:spPr/>
        <p:txBody>
          <a:bodyPr/>
          <a:lstStyle/>
          <a:p>
            <a:r>
              <a:rPr lang="de-DE" dirty="0"/>
              <a:t>2</a:t>
            </a:r>
          </a:p>
        </p:txBody>
      </p:sp>
    </p:spTree>
    <p:extLst>
      <p:ext uri="{BB962C8B-B14F-4D97-AF65-F5344CB8AC3E}">
        <p14:creationId xmlns:p14="http://schemas.microsoft.com/office/powerpoint/2010/main" val="1847844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WSS</a:t>
            </a:r>
          </a:p>
        </p:txBody>
      </p:sp>
      <p:sp>
        <p:nvSpPr>
          <p:cNvPr id="3" name="Textplatzhalter 2"/>
          <p:cNvSpPr>
            <a:spLocks noGrp="1"/>
          </p:cNvSpPr>
          <p:nvPr>
            <p:ph type="body" sz="quarter" idx="11"/>
          </p:nvPr>
        </p:nvSpPr>
        <p:spPr/>
        <p:txBody>
          <a:bodyPr/>
          <a:lstStyle/>
          <a:p>
            <a:r>
              <a:rPr lang="de-DE" dirty="0"/>
              <a:t>3</a:t>
            </a:r>
          </a:p>
        </p:txBody>
      </p:sp>
      <p:sp>
        <p:nvSpPr>
          <p:cNvPr id="4" name="Foliennummernplatzhalter 3"/>
          <p:cNvSpPr>
            <a:spLocks noGrp="1"/>
          </p:cNvSpPr>
          <p:nvPr>
            <p:ph type="sldNum" sz="quarter" idx="4"/>
          </p:nvPr>
        </p:nvSpPr>
        <p:spPr/>
        <p:txBody>
          <a:bodyPr/>
          <a:lstStyle/>
          <a:p>
            <a:r>
              <a:rPr lang="de-DE" dirty="0"/>
              <a:t>21</a:t>
            </a:r>
          </a:p>
        </p:txBody>
      </p:sp>
    </p:spTree>
    <p:extLst>
      <p:ext uri="{BB962C8B-B14F-4D97-AF65-F5344CB8AC3E}">
        <p14:creationId xmlns:p14="http://schemas.microsoft.com/office/powerpoint/2010/main" val="209826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908720" y="1491631"/>
            <a:ext cx="5076564" cy="2232248"/>
          </a:xfrm>
        </p:spPr>
        <p:txBody>
          <a:bodyPr/>
          <a:lstStyle/>
          <a:p>
            <a:pPr marL="457200" indent="-457200">
              <a:buFont typeface="Arial" panose="020B0604020202020204" pitchFamily="34" charset="0"/>
              <a:buChar char="•"/>
            </a:pPr>
            <a:r>
              <a:rPr lang="de-DE"/>
              <a:t>WebSockets</a:t>
            </a:r>
            <a:r>
              <a:rPr lang="de-DE" dirty="0"/>
              <a:t> </a:t>
            </a:r>
            <a:r>
              <a:rPr lang="de-DE" dirty="0" err="1"/>
              <a:t>over</a:t>
            </a:r>
            <a:r>
              <a:rPr lang="de-DE" dirty="0"/>
              <a:t> SSL/TLS</a:t>
            </a:r>
          </a:p>
          <a:p>
            <a:pPr marL="457200" indent="-457200">
              <a:buFont typeface="Arial" panose="020B0604020202020204" pitchFamily="34" charset="0"/>
              <a:buChar char="•"/>
            </a:pPr>
            <a:r>
              <a:rPr lang="de-DE" dirty="0" err="1"/>
              <a:t>Prefer</a:t>
            </a:r>
            <a:r>
              <a:rPr lang="de-DE" dirty="0"/>
              <a:t> </a:t>
            </a:r>
            <a:r>
              <a:rPr lang="de-DE" dirty="0" err="1"/>
              <a:t>wss</a:t>
            </a:r>
            <a:r>
              <a:rPr lang="de-DE" dirty="0"/>
              <a:t>:// </a:t>
            </a:r>
            <a:r>
              <a:rPr lang="de-DE" dirty="0" err="1"/>
              <a:t>over</a:t>
            </a:r>
            <a:r>
              <a:rPr lang="de-DE" dirty="0"/>
              <a:t> </a:t>
            </a:r>
            <a:r>
              <a:rPr lang="de-DE" dirty="0" err="1"/>
              <a:t>ws</a:t>
            </a:r>
            <a:r>
              <a:rPr lang="de-DE" dirty="0"/>
              <a:t>://</a:t>
            </a:r>
          </a:p>
          <a:p>
            <a:pPr marL="457200" indent="-457200">
              <a:buFont typeface="Arial" panose="020B0604020202020204" pitchFamily="34" charset="0"/>
              <a:buChar char="•"/>
            </a:pPr>
            <a:r>
              <a:rPr lang="de-DE" dirty="0" err="1"/>
              <a:t>Protects</a:t>
            </a:r>
            <a:r>
              <a:rPr lang="de-DE" dirty="0"/>
              <a:t> </a:t>
            </a:r>
            <a:r>
              <a:rPr lang="de-DE" dirty="0" err="1"/>
              <a:t>against</a:t>
            </a:r>
            <a:r>
              <a:rPr lang="de-DE" dirty="0"/>
              <a:t> man-in-</a:t>
            </a:r>
            <a:r>
              <a:rPr lang="de-DE" dirty="0" err="1"/>
              <a:t>the</a:t>
            </a:r>
            <a:r>
              <a:rPr lang="de-DE" dirty="0"/>
              <a:t>-</a:t>
            </a:r>
            <a:r>
              <a:rPr lang="de-DE" dirty="0" err="1"/>
              <a:t>middle</a:t>
            </a:r>
            <a:r>
              <a:rPr lang="de-DE" dirty="0"/>
              <a:t> </a:t>
            </a:r>
            <a:r>
              <a:rPr lang="de-DE" dirty="0" err="1"/>
              <a:t>attacks</a:t>
            </a:r>
            <a:endParaRPr lang="de-DE" dirty="0"/>
          </a:p>
        </p:txBody>
      </p:sp>
      <p:sp>
        <p:nvSpPr>
          <p:cNvPr id="3" name="Foliennummernplatzhalter 2"/>
          <p:cNvSpPr>
            <a:spLocks noGrp="1"/>
          </p:cNvSpPr>
          <p:nvPr>
            <p:ph type="sldNum" sz="quarter" idx="4"/>
          </p:nvPr>
        </p:nvSpPr>
        <p:spPr/>
        <p:txBody>
          <a:bodyPr/>
          <a:lstStyle/>
          <a:p>
            <a:r>
              <a:rPr lang="de-DE" dirty="0"/>
              <a:t>22</a:t>
            </a:r>
          </a:p>
        </p:txBody>
      </p:sp>
      <p:sp>
        <p:nvSpPr>
          <p:cNvPr id="4" name="Inhaltsplatzhalter 1"/>
          <p:cNvSpPr txBox="1">
            <a:spLocks/>
          </p:cNvSpPr>
          <p:nvPr/>
        </p:nvSpPr>
        <p:spPr>
          <a:xfrm>
            <a:off x="897457" y="483518"/>
            <a:ext cx="5328592" cy="648071"/>
          </a:xfrm>
          <a:prstGeom prst="rect">
            <a:avLst/>
          </a:prstGeom>
        </p:spPr>
        <p:txBody>
          <a:bodyPr vert="horz" lIns="0" tIns="0" rIns="0" bIns="0" rtlCol="0">
            <a:normAutofit/>
          </a:bodyPr>
          <a:lstStyle>
            <a:lvl1pPr marL="0" indent="0" algn="l" defTabSz="685800" rtl="0" eaLnBrk="1" latinLnBrk="0" hangingPunct="1">
              <a:spcBef>
                <a:spcPct val="20000"/>
              </a:spcBef>
              <a:buFont typeface="Arial" pitchFamily="34" charset="0"/>
              <a:buNone/>
              <a:defRPr sz="2700" kern="1200">
                <a:solidFill>
                  <a:schemeClr val="tx1"/>
                </a:solidFill>
                <a:latin typeface="Aller" pitchFamily="2" charset="0"/>
                <a:ea typeface="+mn-ea"/>
                <a:cs typeface="+mn-cs"/>
              </a:defRPr>
            </a:lvl1pPr>
            <a:lvl2pPr marL="342900" indent="0" algn="l" defTabSz="685800" rtl="0" eaLnBrk="1" latinLnBrk="0" hangingPunct="1">
              <a:spcBef>
                <a:spcPct val="20000"/>
              </a:spcBef>
              <a:buFont typeface="Arial" pitchFamily="34" charset="0"/>
              <a:buNone/>
              <a:defRPr sz="2400" kern="1200">
                <a:solidFill>
                  <a:schemeClr val="tx1"/>
                </a:solidFill>
                <a:latin typeface="Aller" pitchFamily="2" charset="0"/>
                <a:ea typeface="+mn-ea"/>
                <a:cs typeface="+mn-cs"/>
              </a:defRPr>
            </a:lvl2pPr>
            <a:lvl3pPr marL="685800" indent="0" algn="l" defTabSz="685800" rtl="0" eaLnBrk="1" latinLnBrk="0" hangingPunct="1">
              <a:spcBef>
                <a:spcPct val="20000"/>
              </a:spcBef>
              <a:buFont typeface="Arial" pitchFamily="34" charset="0"/>
              <a:buNone/>
              <a:defRPr sz="2100" kern="1200">
                <a:solidFill>
                  <a:schemeClr val="tx1"/>
                </a:solidFill>
                <a:latin typeface="Aller" pitchFamily="2" charset="0"/>
                <a:ea typeface="+mn-ea"/>
                <a:cs typeface="+mn-cs"/>
              </a:defRPr>
            </a:lvl3pPr>
            <a:lvl4pPr marL="10287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4pPr>
            <a:lvl5pPr marL="1371600" indent="0" algn="l" defTabSz="685800" rtl="0" eaLnBrk="1" latinLnBrk="0" hangingPunct="1">
              <a:spcBef>
                <a:spcPct val="20000"/>
              </a:spcBef>
              <a:buFont typeface="Arial" pitchFamily="34" charset="0"/>
              <a:buNone/>
              <a:defRPr sz="1800" kern="1200">
                <a:solidFill>
                  <a:schemeClr val="tx1"/>
                </a:solidFill>
                <a:latin typeface="Aller" pitchFamily="2"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DE" sz="3600"/>
              <a:t>WSS</a:t>
            </a:r>
          </a:p>
          <a:p>
            <a:endParaRPr lang="de-DE" sz="3200" dirty="0"/>
          </a:p>
          <a:p>
            <a:endParaRPr lang="de-DE" sz="3200" dirty="0"/>
          </a:p>
        </p:txBody>
      </p:sp>
      <p:sp>
        <p:nvSpPr>
          <p:cNvPr id="5" name="Fußzeilenplatzhalter 4"/>
          <p:cNvSpPr txBox="1">
            <a:spLocks/>
          </p:cNvSpPr>
          <p:nvPr/>
        </p:nvSpPr>
        <p:spPr>
          <a:xfrm>
            <a:off x="1268760" y="4826295"/>
            <a:ext cx="3348912" cy="317205"/>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b="1" i="1" dirty="0">
                <a:latin typeface="Arial" pitchFamily="34" charset="0"/>
              </a:rPr>
              <a:t>VSR</a:t>
            </a:r>
            <a:r>
              <a:rPr lang="en-US" sz="750" b="1" dirty="0">
                <a:latin typeface="Arial" pitchFamily="34" charset="0"/>
              </a:rPr>
              <a:t>://</a:t>
            </a:r>
            <a:r>
              <a:rPr lang="en-US" sz="750" b="1" i="1" dirty="0" err="1">
                <a:latin typeface="Arial" pitchFamily="34" charset="0"/>
              </a:rPr>
              <a:t>edu</a:t>
            </a:r>
            <a:r>
              <a:rPr lang="en-US" sz="750" b="1" dirty="0">
                <a:latin typeface="Arial" pitchFamily="34" charset="0"/>
              </a:rPr>
              <a:t>/</a:t>
            </a:r>
            <a:r>
              <a:rPr lang="en-US" sz="750" b="1" i="1" dirty="0">
                <a:latin typeface="Arial" pitchFamily="34" charset="0"/>
              </a:rPr>
              <a:t>2017</a:t>
            </a:r>
            <a:r>
              <a:rPr lang="en-US" sz="750" b="1" dirty="0">
                <a:latin typeface="Arial" pitchFamily="34" charset="0"/>
              </a:rPr>
              <a:t>/</a:t>
            </a:r>
            <a:r>
              <a:rPr lang="en-US" sz="750" b="1" i="1" dirty="0" err="1">
                <a:latin typeface="Arial" pitchFamily="34" charset="0"/>
              </a:rPr>
              <a:t>evs</a:t>
            </a:r>
            <a:r>
              <a:rPr lang="en-US" sz="750" b="1" dirty="0">
                <a:latin typeface="Arial" pitchFamily="34" charset="0"/>
              </a:rPr>
              <a:t>/</a:t>
            </a:r>
            <a:endParaRPr lang="en-US" sz="750" dirty="0">
              <a:latin typeface="Arial" pitchFamily="34" charset="0"/>
            </a:endParaRPr>
          </a:p>
        </p:txBody>
      </p:sp>
    </p:spTree>
    <p:extLst>
      <p:ext uri="{BB962C8B-B14F-4D97-AF65-F5344CB8AC3E}">
        <p14:creationId xmlns:p14="http://schemas.microsoft.com/office/powerpoint/2010/main" val="114156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1027305" y="287943"/>
            <a:ext cx="5570047" cy="456604"/>
          </a:xfrm>
          <a:prstGeom prst="rect">
            <a:avLst/>
          </a:prstGeom>
          <a:noFill/>
        </p:spPr>
        <p:txBody>
          <a:bodyPr wrap="square" lIns="0" tIns="0" rIns="0" bIns="0" rtlCol="0" anchor="ctr">
            <a:noAutofit/>
          </a:bodyPr>
          <a:lstStyle/>
          <a:p>
            <a:r>
              <a:rPr lang="en-US" b="1" i="1">
                <a:solidFill>
                  <a:schemeClr val="tx1">
                    <a:lumMod val="50000"/>
                    <a:lumOff val="50000"/>
                  </a:schemeClr>
                </a:solidFill>
                <a:latin typeface="Arial" pitchFamily="34" charset="0"/>
                <a:ea typeface="Open Sans" pitchFamily="34" charset="0"/>
                <a:cs typeface="Arial" pitchFamily="34" charset="0"/>
              </a:rPr>
              <a:t>VSR</a:t>
            </a:r>
            <a:r>
              <a:rPr lang="en-US">
                <a:solidFill>
                  <a:schemeClr val="tx1">
                    <a:lumMod val="50000"/>
                    <a:lumOff val="50000"/>
                  </a:schemeClr>
                </a:solidFill>
                <a:latin typeface="Arial" pitchFamily="34" charset="0"/>
                <a:ea typeface="Open Sans" pitchFamily="34" charset="0"/>
                <a:cs typeface="Arial" pitchFamily="34" charset="0"/>
              </a:rPr>
              <a:t>://edu/2019/</a:t>
            </a:r>
            <a:endParaRPr lang="de-DE" i="1" dirty="0"/>
          </a:p>
        </p:txBody>
      </p:sp>
      <p:sp>
        <p:nvSpPr>
          <p:cNvPr id="5" name="Rectangle 2"/>
          <p:cNvSpPr>
            <a:spLocks noChangeArrowheads="1"/>
          </p:cNvSpPr>
          <p:nvPr/>
        </p:nvSpPr>
        <p:spPr bwMode="auto">
          <a:xfrm>
            <a:off x="1916832" y="4083918"/>
            <a:ext cx="28659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0052CC"/>
                </a:solidFill>
                <a:effectLst/>
                <a:latin typeface="Roboto" pitchFamily="2" charset="0"/>
                <a:ea typeface="Roboto" pitchFamily="2" charset="0"/>
                <a:hlinkClick r:id="rId3"/>
              </a:rPr>
              <a:t>mytuc.org/tgxs</a:t>
            </a:r>
            <a:r>
              <a:rPr kumimoji="0" lang="en-US" altLang="en-US" sz="1400" b="0" i="0" u="none" strike="noStrike" cap="none" normalizeH="0" baseline="0">
                <a:ln>
                  <a:noFill/>
                </a:ln>
                <a:solidFill>
                  <a:schemeClr val="tx1"/>
                </a:solidFill>
                <a:effectLst/>
                <a:latin typeface="Roboto" pitchFamily="2" charset="0"/>
                <a:ea typeface="Roboto" pitchFamily="2" charset="0"/>
              </a:rPr>
              <a:t> </a:t>
            </a:r>
            <a:endParaRPr kumimoji="0" lang="en-US" altLang="en-US" sz="5400" b="0" i="0" u="none" strike="noStrike" cap="none" normalizeH="0" baseline="0">
              <a:ln>
                <a:noFill/>
              </a:ln>
              <a:solidFill>
                <a:schemeClr val="tx1"/>
              </a:solidFill>
              <a:effectLst/>
              <a:latin typeface="Roboto" pitchFamily="2" charset="0"/>
              <a:ea typeface="Roboto" pitchFamily="2" charset="0"/>
            </a:endParaRPr>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4824" y="1306342"/>
            <a:ext cx="2787774" cy="2787774"/>
          </a:xfrm>
          <a:prstGeom prst="rect">
            <a:avLst/>
          </a:prstGeom>
        </p:spPr>
      </p:pic>
      <p:sp>
        <p:nvSpPr>
          <p:cNvPr id="13" name="Textfeld 12"/>
          <p:cNvSpPr txBox="1"/>
          <p:nvPr/>
        </p:nvSpPr>
        <p:spPr>
          <a:xfrm>
            <a:off x="764704" y="856050"/>
            <a:ext cx="5416868" cy="369332"/>
          </a:xfrm>
          <a:prstGeom prst="rect">
            <a:avLst/>
          </a:prstGeom>
          <a:noFill/>
        </p:spPr>
        <p:txBody>
          <a:bodyPr wrap="none" rtlCol="0">
            <a:spAutoFit/>
          </a:bodyPr>
          <a:lstStyle/>
          <a:p>
            <a:r>
              <a:rPr lang="de-DE" dirty="0" err="1">
                <a:latin typeface="Roboto" pitchFamily="2" charset="0"/>
                <a:ea typeface="Roboto" pitchFamily="2" charset="0"/>
              </a:rPr>
              <a:t>Your</a:t>
            </a:r>
            <a:r>
              <a:rPr lang="de-DE" dirty="0">
                <a:latin typeface="Roboto" pitchFamily="2" charset="0"/>
                <a:ea typeface="Roboto" pitchFamily="2" charset="0"/>
              </a:rPr>
              <a:t> </a:t>
            </a:r>
            <a:r>
              <a:rPr lang="de-DE" dirty="0" err="1">
                <a:latin typeface="Roboto" pitchFamily="2" charset="0"/>
                <a:ea typeface="Roboto" pitchFamily="2" charset="0"/>
              </a:rPr>
              <a:t>anonymous</a:t>
            </a:r>
            <a:r>
              <a:rPr lang="de-DE" dirty="0">
                <a:latin typeface="Roboto" pitchFamily="2" charset="0"/>
                <a:ea typeface="Roboto" pitchFamily="2" charset="0"/>
              </a:rPr>
              <a:t> </a:t>
            </a:r>
            <a:r>
              <a:rPr lang="de-DE" dirty="0" err="1">
                <a:latin typeface="Roboto" pitchFamily="2" charset="0"/>
                <a:ea typeface="Roboto" pitchFamily="2" charset="0"/>
              </a:rPr>
              <a:t>feedback</a:t>
            </a:r>
            <a:r>
              <a:rPr lang="de-DE" dirty="0">
                <a:latin typeface="Roboto" pitchFamily="2" charset="0"/>
                <a:ea typeface="Roboto" pitchFamily="2" charset="0"/>
              </a:rPr>
              <a:t> on </a:t>
            </a:r>
            <a:r>
              <a:rPr lang="de-DE" dirty="0" err="1">
                <a:latin typeface="Roboto" pitchFamily="2" charset="0"/>
                <a:ea typeface="Roboto" pitchFamily="2" charset="0"/>
              </a:rPr>
              <a:t>today‘s</a:t>
            </a:r>
            <a:r>
              <a:rPr lang="de-DE" dirty="0">
                <a:latin typeface="Roboto" pitchFamily="2" charset="0"/>
                <a:ea typeface="Roboto" pitchFamily="2" charset="0"/>
              </a:rPr>
              <a:t> VSR </a:t>
            </a:r>
            <a:r>
              <a:rPr lang="de-DE" dirty="0" err="1">
                <a:latin typeface="Roboto" pitchFamily="2" charset="0"/>
                <a:ea typeface="Roboto" pitchFamily="2" charset="0"/>
              </a:rPr>
              <a:t>session</a:t>
            </a:r>
            <a:r>
              <a:rPr lang="de-DE" dirty="0">
                <a:latin typeface="Roboto" pitchFamily="2" charset="0"/>
                <a:ea typeface="Roboto" pitchFamily="2" charset="0"/>
              </a:rPr>
              <a:t>:</a:t>
            </a:r>
            <a:endParaRPr lang="en-US" dirty="0">
              <a:latin typeface="Roboto" pitchFamily="2" charset="0"/>
              <a:ea typeface="Roboto" pitchFamily="2" charset="0"/>
            </a:endParaRPr>
          </a:p>
        </p:txBody>
      </p:sp>
    </p:spTree>
    <p:extLst>
      <p:ext uri="{BB962C8B-B14F-4D97-AF65-F5344CB8AC3E}">
        <p14:creationId xmlns:p14="http://schemas.microsoft.com/office/powerpoint/2010/main" val="284016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ctrTitle"/>
          </p:nvPr>
        </p:nvSpPr>
        <p:spPr>
          <a:xfrm>
            <a:off x="1052736" y="1059584"/>
            <a:ext cx="4806534" cy="936103"/>
          </a:xfrm>
        </p:spPr>
        <p:txBody>
          <a:bodyPr/>
          <a:lstStyle/>
          <a:p>
            <a:r>
              <a:rPr lang="de-DE" dirty="0" err="1"/>
              <a:t>Thank</a:t>
            </a:r>
            <a:r>
              <a:rPr lang="de-DE" dirty="0"/>
              <a:t> </a:t>
            </a:r>
            <a:r>
              <a:rPr lang="de-DE" dirty="0" err="1"/>
              <a:t>You</a:t>
            </a:r>
            <a:r>
              <a:rPr lang="de-DE" dirty="0"/>
              <a:t>!</a:t>
            </a:r>
          </a:p>
        </p:txBody>
      </p:sp>
      <p:sp>
        <p:nvSpPr>
          <p:cNvPr id="5" name="Untertitel 2"/>
          <p:cNvSpPr>
            <a:spLocks noGrp="1"/>
          </p:cNvSpPr>
          <p:nvPr>
            <p:ph type="subTitle" idx="1"/>
          </p:nvPr>
        </p:nvSpPr>
        <p:spPr>
          <a:xfrm>
            <a:off x="1052736" y="2301720"/>
            <a:ext cx="4806534" cy="432048"/>
          </a:xfrm>
        </p:spPr>
        <p:txBody>
          <a:bodyPr/>
          <a:lstStyle/>
          <a:p>
            <a:r>
              <a:rPr lang="de-DE" dirty="0" err="1"/>
              <a:t>mahda.noura@informatik.tu-chemnitz.de</a:t>
            </a:r>
            <a:endParaRPr lang="de-DE" dirty="0"/>
          </a:p>
        </p:txBody>
      </p:sp>
      <p:sp>
        <p:nvSpPr>
          <p:cNvPr id="6" name="Textfeld 5"/>
          <p:cNvSpPr txBox="1"/>
          <p:nvPr/>
        </p:nvSpPr>
        <p:spPr>
          <a:xfrm>
            <a:off x="1052512" y="2780806"/>
            <a:ext cx="4806758" cy="276999"/>
          </a:xfrm>
          <a:prstGeom prst="rect">
            <a:avLst/>
          </a:prstGeom>
          <a:noFill/>
        </p:spPr>
        <p:txBody>
          <a:bodyPr wrap="square" lIns="0" tIns="0" rIns="0" bIns="0" rtlCol="0">
            <a:spAutoFit/>
          </a:bodyPr>
          <a:lstStyle/>
          <a:p>
            <a:pPr algn="r" defTabSz="685800">
              <a:defRPr/>
            </a:pPr>
            <a:r>
              <a:rPr lang="en-US" b="1" i="1" dirty="0">
                <a:solidFill>
                  <a:schemeClr val="tx1">
                    <a:lumMod val="50000"/>
                    <a:lumOff val="50000"/>
                  </a:schemeClr>
                </a:solidFill>
                <a:latin typeface="Aller" pitchFamily="2" charset="0"/>
                <a:ea typeface="Open Sans" pitchFamily="34" charset="0"/>
                <a:cs typeface="Arial" pitchFamily="34" charset="0"/>
              </a:rPr>
              <a:t>VSR</a:t>
            </a:r>
            <a:r>
              <a:rPr lang="en-US" dirty="0">
                <a:solidFill>
                  <a:schemeClr val="tx1">
                    <a:lumMod val="50000"/>
                    <a:lumOff val="50000"/>
                  </a:schemeClr>
                </a:solidFill>
                <a:latin typeface="Aller" pitchFamily="2" charset="0"/>
                <a:ea typeface="Open Sans" pitchFamily="34" charset="0"/>
                <a:cs typeface="Arial" pitchFamily="34" charset="0"/>
              </a:rPr>
              <a:t>.</a:t>
            </a:r>
            <a:r>
              <a:rPr lang="en-US" i="1" dirty="0">
                <a:solidFill>
                  <a:schemeClr val="tx1">
                    <a:lumMod val="50000"/>
                    <a:lumOff val="50000"/>
                  </a:schemeClr>
                </a:solidFill>
                <a:latin typeface="Aller" pitchFamily="2" charset="0"/>
                <a:ea typeface="Open Sans" pitchFamily="34" charset="0"/>
                <a:cs typeface="Arial" pitchFamily="34" charset="0"/>
              </a:rPr>
              <a:t>Informatik</a:t>
            </a:r>
            <a:r>
              <a:rPr lang="en-US" dirty="0">
                <a:solidFill>
                  <a:schemeClr val="tx1">
                    <a:lumMod val="50000"/>
                    <a:lumOff val="50000"/>
                  </a:schemeClr>
                </a:solidFill>
                <a:latin typeface="Aller" pitchFamily="2" charset="0"/>
                <a:ea typeface="Open Sans" pitchFamily="34" charset="0"/>
                <a:cs typeface="Arial" pitchFamily="34" charset="0"/>
              </a:rPr>
              <a:t>.TU-Chemnitz.</a:t>
            </a:r>
            <a:r>
              <a:rPr lang="en-US" i="1" dirty="0">
                <a:solidFill>
                  <a:schemeClr val="tx1">
                    <a:lumMod val="50000"/>
                    <a:lumOff val="50000"/>
                  </a:schemeClr>
                </a:solidFill>
                <a:latin typeface="Aller" pitchFamily="2" charset="0"/>
                <a:ea typeface="Open Sans" pitchFamily="34" charset="0"/>
                <a:cs typeface="Arial" pitchFamily="34" charset="0"/>
              </a:rPr>
              <a:t>de</a:t>
            </a:r>
          </a:p>
        </p:txBody>
      </p:sp>
    </p:spTree>
    <p:extLst>
      <p:ext uri="{BB962C8B-B14F-4D97-AF65-F5344CB8AC3E}">
        <p14:creationId xmlns:p14="http://schemas.microsoft.com/office/powerpoint/2010/main" val="207360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00708" y="483518"/>
            <a:ext cx="5328592" cy="4104456"/>
          </a:xfrm>
        </p:spPr>
        <p:txBody>
          <a:bodyPr>
            <a:noAutofit/>
          </a:bodyPr>
          <a:lstStyle/>
          <a:p>
            <a:r>
              <a:rPr lang="en-US" sz="2400" dirty="0"/>
              <a:t>HTML5 supports a lot of cool, new features</a:t>
            </a:r>
          </a:p>
          <a:p>
            <a:endParaRPr lang="en-US" sz="2400" dirty="0"/>
          </a:p>
          <a:p>
            <a:pPr marL="342900" indent="-342900">
              <a:buFont typeface="Arial" panose="020B0604020202020204" pitchFamily="34" charset="0"/>
              <a:buChar char="•"/>
            </a:pPr>
            <a:r>
              <a:rPr lang="en-US" sz="2400" dirty="0"/>
              <a:t>Better semantic markup (section, header, footer, </a:t>
            </a:r>
            <a:r>
              <a:rPr lang="en-US" sz="2400" dirty="0" err="1"/>
              <a:t>nav</a:t>
            </a:r>
            <a:r>
              <a:rPr lang="en-US" sz="2400" dirty="0"/>
              <a:t>, …)</a:t>
            </a:r>
          </a:p>
          <a:p>
            <a:pPr marL="342900" indent="-342900">
              <a:buFont typeface="Arial" panose="020B0604020202020204" pitchFamily="34" charset="0"/>
              <a:buChar char="•"/>
            </a:pPr>
            <a:r>
              <a:rPr lang="en-US" sz="2400" dirty="0"/>
              <a:t>New multimedia tags (audio, video, canvas, …) </a:t>
            </a:r>
          </a:p>
          <a:p>
            <a:pPr marL="342900" indent="-342900">
              <a:buFont typeface="Arial" panose="020B0604020202020204" pitchFamily="34" charset="0"/>
              <a:buChar char="•"/>
            </a:pPr>
            <a:r>
              <a:rPr lang="en-US" sz="2400" dirty="0"/>
              <a:t>Web Sockets + SSE</a:t>
            </a:r>
          </a:p>
          <a:p>
            <a:pPr marL="342900" indent="-342900">
              <a:buFont typeface="Arial" panose="020B0604020202020204" pitchFamily="34" charset="0"/>
              <a:buChar char="•"/>
            </a:pPr>
            <a:r>
              <a:rPr lang="en-US" sz="2400" dirty="0"/>
              <a:t>Web Storage + App Cache</a:t>
            </a:r>
          </a:p>
          <a:p>
            <a:pPr marL="342900" indent="-342900">
              <a:buFont typeface="Arial" panose="020B0604020202020204" pitchFamily="34" charset="0"/>
              <a:buChar char="•"/>
            </a:pPr>
            <a:r>
              <a:rPr lang="en-US" sz="2400" dirty="0"/>
              <a:t>Web Worker</a:t>
            </a:r>
          </a:p>
        </p:txBody>
      </p:sp>
      <p:sp>
        <p:nvSpPr>
          <p:cNvPr id="3" name="Foliennummernplatzhalter 2"/>
          <p:cNvSpPr>
            <a:spLocks noGrp="1"/>
          </p:cNvSpPr>
          <p:nvPr>
            <p:ph type="sldNum" sz="quarter" idx="4"/>
          </p:nvPr>
        </p:nvSpPr>
        <p:spPr/>
        <p:txBody>
          <a:bodyPr/>
          <a:lstStyle/>
          <a:p>
            <a:r>
              <a:rPr lang="de-DE" dirty="0"/>
              <a:t>3</a:t>
            </a:r>
          </a:p>
        </p:txBody>
      </p:sp>
      <p:sp>
        <p:nvSpPr>
          <p:cNvPr id="4" name="Fußzeilenplatzhalter 4"/>
          <p:cNvSpPr txBox="1">
            <a:spLocks/>
          </p:cNvSpPr>
          <p:nvPr/>
        </p:nvSpPr>
        <p:spPr>
          <a:xfrm>
            <a:off x="1268760" y="4826295"/>
            <a:ext cx="3348912" cy="317205"/>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b="1" i="1" dirty="0">
                <a:latin typeface="Arial" pitchFamily="34" charset="0"/>
              </a:rPr>
              <a:t>VSR://edu/2016/evs/</a:t>
            </a:r>
            <a:endParaRPr lang="en-US" sz="750" i="1" dirty="0">
              <a:latin typeface="Arial" pitchFamily="34" charset="0"/>
            </a:endParaRPr>
          </a:p>
        </p:txBody>
      </p:sp>
      <p:sp>
        <p:nvSpPr>
          <p:cNvPr id="5" name="Ellipse 4"/>
          <p:cNvSpPr/>
          <p:nvPr/>
        </p:nvSpPr>
        <p:spPr>
          <a:xfrm>
            <a:off x="764704" y="3075806"/>
            <a:ext cx="3528392" cy="792088"/>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20324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33738" y="555526"/>
            <a:ext cx="5295562" cy="2304256"/>
          </a:xfrm>
        </p:spPr>
        <p:txBody>
          <a:bodyPr>
            <a:noAutofit/>
          </a:bodyPr>
          <a:lstStyle/>
          <a:p>
            <a:endParaRPr lang="en-US" sz="2800" dirty="0"/>
          </a:p>
          <a:p>
            <a:endParaRPr lang="en-US" sz="2800" dirty="0"/>
          </a:p>
          <a:p>
            <a:endParaRPr lang="en-US" sz="2800" dirty="0"/>
          </a:p>
          <a:p>
            <a:r>
              <a:rPr lang="en-US" sz="2800" dirty="0">
                <a:solidFill>
                  <a:srgbClr val="FF0000"/>
                </a:solidFill>
              </a:rPr>
              <a:t>#</a:t>
            </a:r>
            <a:r>
              <a:rPr lang="en-US" sz="2800" dirty="0"/>
              <a:t> How do a web client and a server application exchange messages?</a:t>
            </a:r>
          </a:p>
        </p:txBody>
      </p:sp>
      <p:sp>
        <p:nvSpPr>
          <p:cNvPr id="3" name="Foliennummernplatzhalter 2"/>
          <p:cNvSpPr>
            <a:spLocks noGrp="1"/>
          </p:cNvSpPr>
          <p:nvPr>
            <p:ph type="sldNum" sz="quarter" idx="4"/>
          </p:nvPr>
        </p:nvSpPr>
        <p:spPr/>
        <p:txBody>
          <a:bodyPr/>
          <a:lstStyle/>
          <a:p>
            <a:r>
              <a:rPr lang="de-DE" dirty="0"/>
              <a:t>5</a:t>
            </a:r>
          </a:p>
        </p:txBody>
      </p:sp>
      <p:sp>
        <p:nvSpPr>
          <p:cNvPr id="4" name="Fußzeilenplatzhalter 4"/>
          <p:cNvSpPr txBox="1">
            <a:spLocks/>
          </p:cNvSpPr>
          <p:nvPr/>
        </p:nvSpPr>
        <p:spPr>
          <a:xfrm>
            <a:off x="1268760" y="4826295"/>
            <a:ext cx="3348912" cy="317205"/>
          </a:xfrm>
          <a:prstGeom prst="rect">
            <a:avLst/>
          </a:prstGeom>
        </p:spPr>
        <p:txBody>
          <a:bodyPr lIns="0" tIns="0" rIns="0" bIns="0" anchor="ctr"/>
          <a:lstStyle>
            <a:defPPr>
              <a:defRPr lang="de-DE"/>
            </a:defPPr>
            <a:lvl1pPr marL="0" algn="l" defTabSz="914400" rtl="0" eaLnBrk="1" latinLnBrk="0" hangingPunct="1">
              <a:defRPr sz="1000" kern="1200">
                <a:solidFill>
                  <a:schemeClr val="tx1">
                    <a:lumMod val="50000"/>
                    <a:lumOff val="50000"/>
                  </a:schemeClr>
                </a:solidFill>
                <a:latin typeface="Aller" pitchFamily="2"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b="1" i="1" dirty="0">
                <a:latin typeface="Arial" pitchFamily="34" charset="0"/>
              </a:rPr>
              <a:t>VSR://edu/2016/evs/</a:t>
            </a:r>
            <a:endParaRPr lang="en-US" sz="750" i="1" dirty="0">
              <a:latin typeface="Arial" pitchFamily="34" charset="0"/>
            </a:endParaRPr>
          </a:p>
        </p:txBody>
      </p:sp>
    </p:spTree>
    <p:extLst>
      <p:ext uri="{BB962C8B-B14F-4D97-AF65-F5344CB8AC3E}">
        <p14:creationId xmlns:p14="http://schemas.microsoft.com/office/powerpoint/2010/main" val="65661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420888" y="1642368"/>
            <a:ext cx="4437112" cy="2160240"/>
          </a:xfrm>
        </p:spPr>
        <p:txBody>
          <a:bodyPr/>
          <a:lstStyle/>
          <a:p>
            <a:r>
              <a:rPr lang="de-DE" dirty="0"/>
              <a:t>Sockets</a:t>
            </a:r>
            <a:endParaRPr lang="de-DE" sz="4200" dirty="0"/>
          </a:p>
        </p:txBody>
      </p:sp>
      <p:sp>
        <p:nvSpPr>
          <p:cNvPr id="3" name="Textplatzhalter 2"/>
          <p:cNvSpPr>
            <a:spLocks noGrp="1"/>
          </p:cNvSpPr>
          <p:nvPr>
            <p:ph type="body" sz="quarter" idx="11"/>
          </p:nvPr>
        </p:nvSpPr>
        <p:spPr/>
        <p:txBody>
          <a:bodyPr/>
          <a:lstStyle/>
          <a:p>
            <a:r>
              <a:rPr lang="de-DE" dirty="0"/>
              <a:t>2</a:t>
            </a:r>
          </a:p>
        </p:txBody>
      </p:sp>
      <p:sp>
        <p:nvSpPr>
          <p:cNvPr id="4" name="Foliennummernplatzhalter 3"/>
          <p:cNvSpPr>
            <a:spLocks noGrp="1"/>
          </p:cNvSpPr>
          <p:nvPr>
            <p:ph type="sldNum" sz="quarter" idx="4"/>
          </p:nvPr>
        </p:nvSpPr>
        <p:spPr/>
        <p:txBody>
          <a:bodyPr/>
          <a:lstStyle/>
          <a:p>
            <a:r>
              <a:rPr lang="de-DE" dirty="0"/>
              <a:t>4</a:t>
            </a:r>
          </a:p>
        </p:txBody>
      </p:sp>
    </p:spTree>
    <p:extLst>
      <p:ext uri="{BB962C8B-B14F-4D97-AF65-F5344CB8AC3E}">
        <p14:creationId xmlns:p14="http://schemas.microsoft.com/office/powerpoint/2010/main" val="63696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7</a:t>
            </a:r>
          </a:p>
        </p:txBody>
      </p:sp>
      <p:pic>
        <p:nvPicPr>
          <p:cNvPr id="22" name="Grafik 21"/>
          <p:cNvPicPr>
            <a:picLocks noChangeAspect="1"/>
          </p:cNvPicPr>
          <p:nvPr/>
        </p:nvPicPr>
        <p:blipFill rotWithShape="1">
          <a:blip r:embed="rId3"/>
          <a:srcRect l="11977" t="15007" r="13578" b="53106"/>
          <a:stretch/>
        </p:blipFill>
        <p:spPr>
          <a:xfrm>
            <a:off x="980728" y="1059582"/>
            <a:ext cx="4719798" cy="1224136"/>
          </a:xfrm>
          <a:prstGeom prst="rect">
            <a:avLst/>
          </a:prstGeom>
        </p:spPr>
      </p:pic>
      <p:sp>
        <p:nvSpPr>
          <p:cNvPr id="4" name="Inhaltsplatzhalter 1"/>
          <p:cNvSpPr>
            <a:spLocks noGrp="1"/>
          </p:cNvSpPr>
          <p:nvPr>
            <p:ph idx="1"/>
          </p:nvPr>
        </p:nvSpPr>
        <p:spPr>
          <a:xfrm>
            <a:off x="1000880" y="384914"/>
            <a:ext cx="5328592" cy="432047"/>
          </a:xfrm>
        </p:spPr>
        <p:txBody>
          <a:bodyPr>
            <a:normAutofit/>
          </a:bodyPr>
          <a:lstStyle/>
          <a:p>
            <a:r>
              <a:rPr lang="de-DE" dirty="0"/>
              <a:t>Network Layer </a:t>
            </a:r>
            <a:r>
              <a:rPr lang="de-DE" dirty="0" err="1"/>
              <a:t>vs</a:t>
            </a:r>
            <a:r>
              <a:rPr lang="de-DE" dirty="0"/>
              <a:t> Transport Layer</a:t>
            </a:r>
          </a:p>
          <a:p>
            <a:endParaRPr lang="de-DE" sz="2200" dirty="0"/>
          </a:p>
          <a:p>
            <a:endParaRPr lang="de-DE" sz="2200" dirty="0"/>
          </a:p>
        </p:txBody>
      </p:sp>
      <p:pic>
        <p:nvPicPr>
          <p:cNvPr id="5" name="Grafik 4"/>
          <p:cNvPicPr>
            <a:picLocks noChangeAspect="1"/>
          </p:cNvPicPr>
          <p:nvPr/>
        </p:nvPicPr>
        <p:blipFill rotWithShape="1">
          <a:blip r:embed="rId3"/>
          <a:srcRect t="57930" r="569"/>
          <a:stretch/>
        </p:blipFill>
        <p:spPr>
          <a:xfrm>
            <a:off x="373770" y="2859782"/>
            <a:ext cx="6303974" cy="1615022"/>
          </a:xfrm>
          <a:prstGeom prst="rect">
            <a:avLst/>
          </a:prstGeom>
        </p:spPr>
      </p:pic>
      <p:sp>
        <p:nvSpPr>
          <p:cNvPr id="2" name="Textfeld 1"/>
          <p:cNvSpPr txBox="1"/>
          <p:nvPr/>
        </p:nvSpPr>
        <p:spPr>
          <a:xfrm>
            <a:off x="1235793" y="2389575"/>
            <a:ext cx="4858766" cy="369332"/>
          </a:xfrm>
          <a:prstGeom prst="rect">
            <a:avLst/>
          </a:prstGeom>
          <a:noFill/>
        </p:spPr>
        <p:txBody>
          <a:bodyPr wrap="none" rtlCol="0">
            <a:spAutoFit/>
          </a:bodyPr>
          <a:lstStyle/>
          <a:p>
            <a:r>
              <a:rPr lang="de-DE"/>
              <a:t>Network Layer (Net – to – Net – communication)</a:t>
            </a:r>
            <a:endParaRPr lang="en-US"/>
          </a:p>
        </p:txBody>
      </p:sp>
      <p:sp>
        <p:nvSpPr>
          <p:cNvPr id="6" name="Textfeld 5"/>
          <p:cNvSpPr txBox="1"/>
          <p:nvPr/>
        </p:nvSpPr>
        <p:spPr>
          <a:xfrm>
            <a:off x="2060848" y="3667293"/>
            <a:ext cx="3024336" cy="923330"/>
          </a:xfrm>
          <a:prstGeom prst="rect">
            <a:avLst/>
          </a:prstGeom>
          <a:solidFill>
            <a:schemeClr val="bg1"/>
          </a:solidFill>
        </p:spPr>
        <p:txBody>
          <a:bodyPr wrap="square" rtlCol="0">
            <a:spAutoFit/>
          </a:bodyPr>
          <a:lstStyle/>
          <a:p>
            <a:pPr algn="ctr"/>
            <a:r>
              <a:rPr lang="de-DE"/>
              <a:t>Transport Layer</a:t>
            </a:r>
          </a:p>
          <a:p>
            <a:pPr algn="ctr"/>
            <a:r>
              <a:rPr lang="de-DE"/>
              <a:t>(Process – to – Process – </a:t>
            </a:r>
          </a:p>
          <a:p>
            <a:pPr algn="ctr"/>
            <a:r>
              <a:rPr lang="de-DE"/>
              <a:t>communication)</a:t>
            </a:r>
            <a:endParaRPr lang="en-US"/>
          </a:p>
        </p:txBody>
      </p:sp>
    </p:spTree>
    <p:extLst>
      <p:ext uri="{BB962C8B-B14F-4D97-AF65-F5344CB8AC3E}">
        <p14:creationId xmlns:p14="http://schemas.microsoft.com/office/powerpoint/2010/main" val="68443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8</a:t>
            </a:r>
          </a:p>
        </p:txBody>
      </p:sp>
      <p:sp>
        <p:nvSpPr>
          <p:cNvPr id="6" name="Inhaltsplatzhalter 1"/>
          <p:cNvSpPr>
            <a:spLocks noGrp="1"/>
          </p:cNvSpPr>
          <p:nvPr>
            <p:ph idx="1"/>
          </p:nvPr>
        </p:nvSpPr>
        <p:spPr>
          <a:xfrm>
            <a:off x="1052736" y="771551"/>
            <a:ext cx="5328592" cy="432047"/>
          </a:xfrm>
        </p:spPr>
        <p:txBody>
          <a:bodyPr>
            <a:normAutofit/>
          </a:bodyPr>
          <a:lstStyle/>
          <a:p>
            <a:r>
              <a:rPr lang="de-DE" dirty="0"/>
              <a:t>Repetition: Protocol Stack</a:t>
            </a:r>
          </a:p>
          <a:p>
            <a:endParaRPr lang="de-DE" sz="2200" dirty="0"/>
          </a:p>
          <a:p>
            <a:endParaRPr lang="de-DE" sz="2200" dirty="0"/>
          </a:p>
        </p:txBody>
      </p:sp>
      <p:pic>
        <p:nvPicPr>
          <p:cNvPr id="2050" name="Picture 2" descr="http://mycomsats.com/wp-content/uploads/2012/05/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12" y="1419622"/>
            <a:ext cx="4752528" cy="3354373"/>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
          <p:cNvSpPr/>
          <p:nvPr/>
        </p:nvSpPr>
        <p:spPr>
          <a:xfrm>
            <a:off x="712533" y="3291831"/>
            <a:ext cx="5020723" cy="288032"/>
          </a:xfrm>
          <a:custGeom>
            <a:avLst/>
            <a:gdLst/>
            <a:ahLst/>
            <a:cxnLst/>
            <a:rect l="l" t="t" r="r" b="b"/>
            <a:pathLst>
              <a:path w="3568065" h="765175">
                <a:moveTo>
                  <a:pt x="3529901" y="0"/>
                </a:moveTo>
                <a:lnTo>
                  <a:pt x="38100" y="0"/>
                </a:lnTo>
                <a:lnTo>
                  <a:pt x="23268" y="2988"/>
                </a:lnTo>
                <a:lnTo>
                  <a:pt x="11158" y="11144"/>
                </a:lnTo>
                <a:lnTo>
                  <a:pt x="2993" y="23252"/>
                </a:lnTo>
                <a:lnTo>
                  <a:pt x="0" y="38100"/>
                </a:lnTo>
                <a:lnTo>
                  <a:pt x="0" y="727075"/>
                </a:lnTo>
                <a:lnTo>
                  <a:pt x="2993" y="741922"/>
                </a:lnTo>
                <a:lnTo>
                  <a:pt x="11158" y="754030"/>
                </a:lnTo>
                <a:lnTo>
                  <a:pt x="23268" y="762186"/>
                </a:lnTo>
                <a:lnTo>
                  <a:pt x="38100" y="765174"/>
                </a:lnTo>
                <a:lnTo>
                  <a:pt x="3529901" y="765174"/>
                </a:lnTo>
                <a:lnTo>
                  <a:pt x="3544748" y="762186"/>
                </a:lnTo>
                <a:lnTo>
                  <a:pt x="3556857" y="754030"/>
                </a:lnTo>
                <a:lnTo>
                  <a:pt x="3565013" y="741922"/>
                </a:lnTo>
                <a:lnTo>
                  <a:pt x="3568001" y="727075"/>
                </a:lnTo>
                <a:lnTo>
                  <a:pt x="3568001" y="719454"/>
                </a:lnTo>
                <a:lnTo>
                  <a:pt x="45719" y="719454"/>
                </a:lnTo>
                <a:lnTo>
                  <a:pt x="45719" y="45719"/>
                </a:lnTo>
                <a:lnTo>
                  <a:pt x="3568001" y="45719"/>
                </a:lnTo>
                <a:lnTo>
                  <a:pt x="3568001" y="38100"/>
                </a:lnTo>
                <a:lnTo>
                  <a:pt x="3565013" y="23252"/>
                </a:lnTo>
                <a:lnTo>
                  <a:pt x="3556857" y="11144"/>
                </a:lnTo>
                <a:lnTo>
                  <a:pt x="3544748" y="2988"/>
                </a:lnTo>
                <a:lnTo>
                  <a:pt x="3529901" y="0"/>
                </a:lnTo>
                <a:close/>
              </a:path>
              <a:path w="3568065" h="765175">
                <a:moveTo>
                  <a:pt x="3568001" y="45719"/>
                </a:moveTo>
                <a:lnTo>
                  <a:pt x="3522281" y="45719"/>
                </a:lnTo>
                <a:lnTo>
                  <a:pt x="3522281" y="719454"/>
                </a:lnTo>
                <a:lnTo>
                  <a:pt x="3568001" y="719454"/>
                </a:lnTo>
                <a:lnTo>
                  <a:pt x="3568001" y="45719"/>
                </a:lnTo>
                <a:close/>
              </a:path>
              <a:path w="3568065" h="765175">
                <a:moveTo>
                  <a:pt x="3507041" y="60959"/>
                </a:moveTo>
                <a:lnTo>
                  <a:pt x="60959" y="60959"/>
                </a:lnTo>
                <a:lnTo>
                  <a:pt x="60959" y="704214"/>
                </a:lnTo>
                <a:lnTo>
                  <a:pt x="3507041" y="704214"/>
                </a:lnTo>
                <a:lnTo>
                  <a:pt x="3507041" y="688975"/>
                </a:lnTo>
                <a:lnTo>
                  <a:pt x="76200" y="688975"/>
                </a:lnTo>
                <a:lnTo>
                  <a:pt x="76200" y="76200"/>
                </a:lnTo>
                <a:lnTo>
                  <a:pt x="3507041" y="76200"/>
                </a:lnTo>
                <a:lnTo>
                  <a:pt x="3507041" y="60959"/>
                </a:lnTo>
                <a:close/>
              </a:path>
              <a:path w="3568065" h="765175">
                <a:moveTo>
                  <a:pt x="3507041" y="76200"/>
                </a:moveTo>
                <a:lnTo>
                  <a:pt x="3491801" y="76200"/>
                </a:lnTo>
                <a:lnTo>
                  <a:pt x="3491801" y="688975"/>
                </a:lnTo>
                <a:lnTo>
                  <a:pt x="3507041" y="688975"/>
                </a:lnTo>
                <a:lnTo>
                  <a:pt x="3507041" y="76200"/>
                </a:lnTo>
                <a:close/>
              </a:path>
            </a:pathLst>
          </a:custGeom>
          <a:solidFill>
            <a:srgbClr val="DA1F28"/>
          </a:solidFill>
        </p:spPr>
        <p:txBody>
          <a:bodyPr wrap="square" lIns="0" tIns="0" rIns="0" bIns="0" rtlCol="0"/>
          <a:lstStyle/>
          <a:p>
            <a:endParaRPr sz="1350"/>
          </a:p>
        </p:txBody>
      </p:sp>
    </p:spTree>
    <p:extLst>
      <p:ext uri="{BB962C8B-B14F-4D97-AF65-F5344CB8AC3E}">
        <p14:creationId xmlns:p14="http://schemas.microsoft.com/office/powerpoint/2010/main" val="194070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9</a:t>
            </a:r>
          </a:p>
        </p:txBody>
      </p:sp>
      <p:sp>
        <p:nvSpPr>
          <p:cNvPr id="24" name="Textfeld 23"/>
          <p:cNvSpPr txBox="1"/>
          <p:nvPr/>
        </p:nvSpPr>
        <p:spPr>
          <a:xfrm>
            <a:off x="404665" y="1707654"/>
            <a:ext cx="5724636" cy="2308324"/>
          </a:xfrm>
          <a:prstGeom prst="rect">
            <a:avLst/>
          </a:prstGeom>
          <a:noFill/>
        </p:spPr>
        <p:txBody>
          <a:bodyPr wrap="square" rtlCol="0">
            <a:spAutoFit/>
          </a:bodyPr>
          <a:lstStyle/>
          <a:p>
            <a:pPr marL="285750" indent="-285750">
              <a:buFont typeface="Arial" panose="020B0604020202020204" pitchFamily="34" charset="0"/>
              <a:buChar char="•"/>
            </a:pPr>
            <a:r>
              <a:rPr lang="de-DE" dirty="0"/>
              <a:t>A socket </a:t>
            </a:r>
            <a:r>
              <a:rPr lang="de-DE" dirty="0" err="1"/>
              <a:t>is</a:t>
            </a:r>
            <a:r>
              <a:rPr lang="de-DE" dirty="0"/>
              <a:t> a </a:t>
            </a:r>
            <a:r>
              <a:rPr lang="de-DE" dirty="0" err="1"/>
              <a:t>communication</a:t>
            </a:r>
            <a:r>
              <a:rPr lang="de-DE" dirty="0"/>
              <a:t> </a:t>
            </a:r>
            <a:r>
              <a:rPr lang="de-DE" dirty="0" err="1"/>
              <a:t>endpoint</a:t>
            </a:r>
            <a:r>
              <a:rPr lang="de-DE" dirty="0"/>
              <a:t> in a </a:t>
            </a:r>
            <a:r>
              <a:rPr lang="de-DE" dirty="0" err="1"/>
              <a:t>computer</a:t>
            </a:r>
            <a:r>
              <a:rPr lang="de-DE" dirty="0"/>
              <a:t> </a:t>
            </a:r>
            <a:r>
              <a:rPr lang="de-DE" dirty="0" err="1"/>
              <a:t>network</a:t>
            </a:r>
            <a:r>
              <a:rPr lang="de-DE" dirty="0"/>
              <a:t> </a:t>
            </a:r>
            <a:r>
              <a:rPr lang="de-DE" dirty="0" err="1"/>
              <a:t>represented</a:t>
            </a:r>
            <a:r>
              <a:rPr lang="de-DE" dirty="0"/>
              <a:t> </a:t>
            </a:r>
            <a:r>
              <a:rPr lang="de-DE" dirty="0" err="1"/>
              <a:t>by</a:t>
            </a:r>
            <a:r>
              <a:rPr lang="de-DE" dirty="0"/>
              <a:t> a handle </a:t>
            </a:r>
            <a:r>
              <a:rPr lang="de-DE" dirty="0" err="1"/>
              <a:t>that</a:t>
            </a:r>
            <a:r>
              <a:rPr lang="de-DE" dirty="0"/>
              <a:t> </a:t>
            </a:r>
            <a:r>
              <a:rPr lang="de-DE" dirty="0" err="1"/>
              <a:t>allows</a:t>
            </a:r>
            <a:r>
              <a:rPr lang="de-DE" dirty="0"/>
              <a:t> </a:t>
            </a:r>
            <a:r>
              <a:rPr lang="de-DE" dirty="0" err="1"/>
              <a:t>the</a:t>
            </a:r>
            <a:r>
              <a:rPr lang="de-DE" dirty="0"/>
              <a:t> </a:t>
            </a:r>
            <a:r>
              <a:rPr lang="de-DE" dirty="0" err="1"/>
              <a:t>usage</a:t>
            </a:r>
            <a:r>
              <a:rPr lang="de-DE" dirty="0"/>
              <a:t> </a:t>
            </a:r>
            <a:r>
              <a:rPr lang="de-DE" dirty="0" err="1"/>
              <a:t>of</a:t>
            </a:r>
            <a:r>
              <a:rPr lang="de-DE" dirty="0"/>
              <a:t> </a:t>
            </a:r>
            <a:r>
              <a:rPr lang="de-DE" dirty="0" err="1"/>
              <a:t>the</a:t>
            </a:r>
            <a:r>
              <a:rPr lang="de-DE" dirty="0"/>
              <a:t> </a:t>
            </a:r>
            <a:r>
              <a:rPr lang="de-DE" dirty="0" err="1"/>
              <a:t>network</a:t>
            </a:r>
            <a:r>
              <a:rPr lang="de-DE" dirty="0"/>
              <a:t> </a:t>
            </a:r>
            <a:r>
              <a:rPr lang="de-DE" dirty="0" err="1"/>
              <a:t>service</a:t>
            </a:r>
            <a:r>
              <a:rPr lang="de-DE" dirty="0"/>
              <a:t> </a:t>
            </a:r>
            <a:r>
              <a:rPr lang="de-DE" dirty="0" err="1"/>
              <a:t>implementation</a:t>
            </a:r>
            <a:r>
              <a:rPr lang="de-DE" dirty="0"/>
              <a:t> </a:t>
            </a:r>
            <a:r>
              <a:rPr lang="de-DE" dirty="0" err="1"/>
              <a:t>of</a:t>
            </a:r>
            <a:r>
              <a:rPr lang="de-DE" dirty="0"/>
              <a:t> </a:t>
            </a:r>
            <a:r>
              <a:rPr lang="de-DE" dirty="0" err="1"/>
              <a:t>the</a:t>
            </a:r>
            <a:r>
              <a:rPr lang="de-DE" dirty="0"/>
              <a:t> Operating System (Socket API)</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GB" dirty="0"/>
              <a:t>Socket = &lt; IP address, port&gt; + transport protocol type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Datagram Sockets (UDP) vs Stream Sockets (TCP)</a:t>
            </a:r>
          </a:p>
        </p:txBody>
      </p:sp>
      <p:sp>
        <p:nvSpPr>
          <p:cNvPr id="25" name="Inhaltsplatzhalter 1"/>
          <p:cNvSpPr>
            <a:spLocks noGrp="1"/>
          </p:cNvSpPr>
          <p:nvPr>
            <p:ph idx="1"/>
          </p:nvPr>
        </p:nvSpPr>
        <p:spPr>
          <a:xfrm>
            <a:off x="1052736" y="771551"/>
            <a:ext cx="5328592" cy="648071"/>
          </a:xfrm>
        </p:spPr>
        <p:txBody>
          <a:bodyPr>
            <a:normAutofit/>
          </a:bodyPr>
          <a:lstStyle/>
          <a:p>
            <a:r>
              <a:rPr lang="de-DE" dirty="0"/>
              <a:t>Repetition: </a:t>
            </a:r>
            <a:r>
              <a:rPr lang="de-DE" dirty="0" err="1"/>
              <a:t>What</a:t>
            </a:r>
            <a:r>
              <a:rPr lang="de-DE" dirty="0"/>
              <a:t> </a:t>
            </a:r>
            <a:r>
              <a:rPr lang="de-DE" dirty="0" err="1"/>
              <a:t>is</a:t>
            </a:r>
            <a:r>
              <a:rPr lang="de-DE" dirty="0"/>
              <a:t> a Socket?</a:t>
            </a:r>
          </a:p>
          <a:p>
            <a:endParaRPr lang="de-DE" sz="2200" dirty="0"/>
          </a:p>
          <a:p>
            <a:endParaRPr lang="de-DE" sz="2200" dirty="0"/>
          </a:p>
        </p:txBody>
      </p:sp>
    </p:spTree>
    <p:extLst>
      <p:ext uri="{BB962C8B-B14F-4D97-AF65-F5344CB8AC3E}">
        <p14:creationId xmlns:p14="http://schemas.microsoft.com/office/powerpoint/2010/main" val="277487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r>
              <a:rPr lang="de-DE" dirty="0"/>
              <a:t>10</a:t>
            </a:r>
          </a:p>
        </p:txBody>
      </p:sp>
      <p:sp>
        <p:nvSpPr>
          <p:cNvPr id="2" name="AutoShape 2" descr="Bildergebnis für udp network so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feld 3"/>
          <p:cNvSpPr txBox="1"/>
          <p:nvPr/>
        </p:nvSpPr>
        <p:spPr>
          <a:xfrm>
            <a:off x="836712" y="267494"/>
            <a:ext cx="1128386" cy="369332"/>
          </a:xfrm>
          <a:prstGeom prst="rect">
            <a:avLst/>
          </a:prstGeom>
          <a:noFill/>
        </p:spPr>
        <p:txBody>
          <a:bodyPr wrap="none" rtlCol="0">
            <a:spAutoFit/>
          </a:bodyPr>
          <a:lstStyle/>
          <a:p>
            <a:r>
              <a:rPr lang="de-DE" dirty="0"/>
              <a:t>TCP Client</a:t>
            </a:r>
          </a:p>
        </p:txBody>
      </p:sp>
      <p:sp>
        <p:nvSpPr>
          <p:cNvPr id="6" name="Textfeld 5"/>
          <p:cNvSpPr txBox="1"/>
          <p:nvPr/>
        </p:nvSpPr>
        <p:spPr>
          <a:xfrm>
            <a:off x="4365104" y="267494"/>
            <a:ext cx="1188082" cy="369332"/>
          </a:xfrm>
          <a:prstGeom prst="rect">
            <a:avLst/>
          </a:prstGeom>
          <a:noFill/>
        </p:spPr>
        <p:txBody>
          <a:bodyPr wrap="none" rtlCol="0">
            <a:spAutoFit/>
          </a:bodyPr>
          <a:lstStyle/>
          <a:p>
            <a:r>
              <a:rPr lang="de-DE" dirty="0"/>
              <a:t>TCP Server</a:t>
            </a:r>
          </a:p>
        </p:txBody>
      </p:sp>
      <p:sp>
        <p:nvSpPr>
          <p:cNvPr id="5" name="Rechteck 4"/>
          <p:cNvSpPr/>
          <p:nvPr/>
        </p:nvSpPr>
        <p:spPr>
          <a:xfrm>
            <a:off x="4293096" y="77155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socket()</a:t>
            </a:r>
          </a:p>
        </p:txBody>
      </p:sp>
      <p:sp>
        <p:nvSpPr>
          <p:cNvPr id="8" name="Rechteck 7"/>
          <p:cNvSpPr/>
          <p:nvPr/>
        </p:nvSpPr>
        <p:spPr>
          <a:xfrm>
            <a:off x="4293096" y="121449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bind()</a:t>
            </a:r>
          </a:p>
        </p:txBody>
      </p:sp>
      <p:sp>
        <p:nvSpPr>
          <p:cNvPr id="9" name="Rechteck 8"/>
          <p:cNvSpPr/>
          <p:nvPr/>
        </p:nvSpPr>
        <p:spPr>
          <a:xfrm>
            <a:off x="4328178" y="2536221"/>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recv</a:t>
            </a:r>
            <a:r>
              <a:rPr lang="de-DE" dirty="0"/>
              <a:t>()</a:t>
            </a:r>
          </a:p>
        </p:txBody>
      </p:sp>
      <p:sp>
        <p:nvSpPr>
          <p:cNvPr id="10" name="Rechteck 9"/>
          <p:cNvSpPr/>
          <p:nvPr/>
        </p:nvSpPr>
        <p:spPr>
          <a:xfrm>
            <a:off x="836712" y="1394510"/>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socket()</a:t>
            </a:r>
          </a:p>
        </p:txBody>
      </p:sp>
      <p:sp>
        <p:nvSpPr>
          <p:cNvPr id="11" name="Rechteck 10"/>
          <p:cNvSpPr/>
          <p:nvPr/>
        </p:nvSpPr>
        <p:spPr>
          <a:xfrm>
            <a:off x="836712" y="2739937"/>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send()</a:t>
            </a:r>
          </a:p>
        </p:txBody>
      </p:sp>
      <p:sp>
        <p:nvSpPr>
          <p:cNvPr id="12" name="Rechteck 11"/>
          <p:cNvSpPr/>
          <p:nvPr/>
        </p:nvSpPr>
        <p:spPr>
          <a:xfrm>
            <a:off x="4328178" y="3633325"/>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send()</a:t>
            </a:r>
          </a:p>
        </p:txBody>
      </p:sp>
      <p:sp>
        <p:nvSpPr>
          <p:cNvPr id="13" name="Rechteck 12"/>
          <p:cNvSpPr/>
          <p:nvPr/>
        </p:nvSpPr>
        <p:spPr>
          <a:xfrm>
            <a:off x="817987" y="3473426"/>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recv</a:t>
            </a:r>
            <a:r>
              <a:rPr lang="de-DE" dirty="0"/>
              <a:t>()</a:t>
            </a:r>
          </a:p>
        </p:txBody>
      </p:sp>
      <p:sp>
        <p:nvSpPr>
          <p:cNvPr id="14" name="Rechteck 13"/>
          <p:cNvSpPr/>
          <p:nvPr/>
        </p:nvSpPr>
        <p:spPr>
          <a:xfrm>
            <a:off x="836712" y="422793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close</a:t>
            </a:r>
            <a:r>
              <a:rPr lang="de-DE" dirty="0"/>
              <a:t>()</a:t>
            </a:r>
          </a:p>
        </p:txBody>
      </p:sp>
      <p:sp>
        <p:nvSpPr>
          <p:cNvPr id="15" name="Rechteck 14"/>
          <p:cNvSpPr/>
          <p:nvPr/>
        </p:nvSpPr>
        <p:spPr>
          <a:xfrm>
            <a:off x="4298329" y="4365891"/>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close</a:t>
            </a:r>
            <a:r>
              <a:rPr lang="de-DE" dirty="0"/>
              <a:t>()</a:t>
            </a:r>
          </a:p>
        </p:txBody>
      </p:sp>
      <p:cxnSp>
        <p:nvCxnSpPr>
          <p:cNvPr id="16" name="Gerade Verbindung mit Pfeil 15"/>
          <p:cNvCxnSpPr/>
          <p:nvPr/>
        </p:nvCxnSpPr>
        <p:spPr>
          <a:xfrm>
            <a:off x="1430528" y="1754550"/>
            <a:ext cx="0" cy="98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1404576" y="3164679"/>
            <a:ext cx="1" cy="293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H="1">
            <a:off x="1404575" y="3780296"/>
            <a:ext cx="12976" cy="447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4988768" y="1097071"/>
            <a:ext cx="0" cy="14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p:nvPr/>
        </p:nvCxnSpPr>
        <p:spPr>
          <a:xfrm>
            <a:off x="5009868" y="2930649"/>
            <a:ext cx="1" cy="71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a:off x="4988768" y="3780296"/>
            <a:ext cx="0" cy="56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a:off x="2495271" y="2978226"/>
            <a:ext cx="2514597" cy="33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stCxn id="12" idx="1"/>
          </p:cNvCxnSpPr>
          <p:nvPr/>
        </p:nvCxnSpPr>
        <p:spPr>
          <a:xfrm flipH="1">
            <a:off x="1430529" y="3813345"/>
            <a:ext cx="2897649" cy="28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2785850" y="2716241"/>
            <a:ext cx="1530291" cy="369332"/>
          </a:xfrm>
          <a:prstGeom prst="rect">
            <a:avLst/>
          </a:prstGeom>
          <a:noFill/>
        </p:spPr>
        <p:txBody>
          <a:bodyPr wrap="none" rtlCol="0">
            <a:spAutoFit/>
          </a:bodyPr>
          <a:lstStyle/>
          <a:p>
            <a:r>
              <a:rPr lang="de-DE" dirty="0"/>
              <a:t>Data (</a:t>
            </a:r>
            <a:r>
              <a:rPr lang="de-DE" dirty="0" err="1"/>
              <a:t>request</a:t>
            </a:r>
            <a:r>
              <a:rPr lang="de-DE" dirty="0"/>
              <a:t>)</a:t>
            </a:r>
          </a:p>
        </p:txBody>
      </p:sp>
      <p:sp>
        <p:nvSpPr>
          <p:cNvPr id="42" name="Textfeld 41"/>
          <p:cNvSpPr txBox="1"/>
          <p:nvPr/>
        </p:nvSpPr>
        <p:spPr>
          <a:xfrm>
            <a:off x="2785850" y="3326695"/>
            <a:ext cx="1285993" cy="369332"/>
          </a:xfrm>
          <a:prstGeom prst="rect">
            <a:avLst/>
          </a:prstGeom>
          <a:noFill/>
        </p:spPr>
        <p:txBody>
          <a:bodyPr wrap="none" rtlCol="0">
            <a:spAutoFit/>
          </a:bodyPr>
          <a:lstStyle/>
          <a:p>
            <a:r>
              <a:rPr lang="de-DE" dirty="0"/>
              <a:t>Data (</a:t>
            </a:r>
            <a:r>
              <a:rPr lang="de-DE" dirty="0" err="1"/>
              <a:t>reply</a:t>
            </a:r>
            <a:r>
              <a:rPr lang="de-DE" dirty="0"/>
              <a:t>)</a:t>
            </a:r>
          </a:p>
        </p:txBody>
      </p:sp>
      <p:sp>
        <p:nvSpPr>
          <p:cNvPr id="26" name="Rechteck 25"/>
          <p:cNvSpPr/>
          <p:nvPr/>
        </p:nvSpPr>
        <p:spPr>
          <a:xfrm>
            <a:off x="4328178" y="1666937"/>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listen()</a:t>
            </a:r>
          </a:p>
        </p:txBody>
      </p:sp>
      <p:sp>
        <p:nvSpPr>
          <p:cNvPr id="27" name="Rechteck 26"/>
          <p:cNvSpPr/>
          <p:nvPr/>
        </p:nvSpPr>
        <p:spPr>
          <a:xfrm>
            <a:off x="4328178" y="2102696"/>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accept</a:t>
            </a:r>
            <a:r>
              <a:rPr lang="de-DE" dirty="0"/>
              <a:t>()</a:t>
            </a:r>
          </a:p>
        </p:txBody>
      </p:sp>
      <p:sp>
        <p:nvSpPr>
          <p:cNvPr id="28" name="Rechteck 27"/>
          <p:cNvSpPr/>
          <p:nvPr/>
        </p:nvSpPr>
        <p:spPr>
          <a:xfrm>
            <a:off x="820356" y="2247243"/>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connect</a:t>
            </a:r>
            <a:r>
              <a:rPr lang="de-DE" dirty="0"/>
              <a:t>()</a:t>
            </a:r>
          </a:p>
        </p:txBody>
      </p:sp>
      <p:cxnSp>
        <p:nvCxnSpPr>
          <p:cNvPr id="21" name="Gerade Verbindung mit Pfeil 20"/>
          <p:cNvCxnSpPr/>
          <p:nvPr/>
        </p:nvCxnSpPr>
        <p:spPr>
          <a:xfrm flipH="1">
            <a:off x="2495271" y="2499742"/>
            <a:ext cx="21578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2768038" y="2096341"/>
            <a:ext cx="1619995" cy="369332"/>
          </a:xfrm>
          <a:prstGeom prst="rect">
            <a:avLst/>
          </a:prstGeom>
          <a:noFill/>
        </p:spPr>
        <p:txBody>
          <a:bodyPr wrap="none" rtlCol="0">
            <a:spAutoFit/>
          </a:bodyPr>
          <a:lstStyle/>
          <a:p>
            <a:r>
              <a:rPr lang="de-DE" dirty="0"/>
              <a:t>TCP Handshake</a:t>
            </a:r>
          </a:p>
        </p:txBody>
      </p:sp>
      <p:cxnSp>
        <p:nvCxnSpPr>
          <p:cNvPr id="35" name="Gerade Verbindung mit Pfeil 34"/>
          <p:cNvCxnSpPr/>
          <p:nvPr/>
        </p:nvCxnSpPr>
        <p:spPr>
          <a:xfrm flipH="1">
            <a:off x="2474172" y="4227934"/>
            <a:ext cx="239498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333057"/>
      </p:ext>
    </p:extLst>
  </p:cSld>
  <p:clrMapOvr>
    <a:masterClrMapping/>
  </p:clrMapOvr>
</p:sld>
</file>

<file path=ppt/theme/theme1.xml><?xml version="1.0" encoding="utf-8"?>
<a:theme xmlns:a="http://schemas.openxmlformats.org/drawingml/2006/main" name="VSR">
  <a:themeElements>
    <a:clrScheme name="Blu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template-aller-neu-4-3" id="{8EDAAC2F-0D8D-AA45-8DE8-9817403E069E}" vid="{DFCEBE9F-7B7C-6544-A03A-6FF524B844C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EVS-Tutorial-01-CSS</Template>
  <TotalTime>73</TotalTime>
  <Words>1269</Words>
  <Application>Microsoft Macintosh PowerPoint</Application>
  <PresentationFormat>Custom</PresentationFormat>
  <Paragraphs>165</Paragraphs>
  <Slides>23</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Aller</vt:lpstr>
      <vt:lpstr>Arial</vt:lpstr>
      <vt:lpstr>Arial Black</vt:lpstr>
      <vt:lpstr>Calibri</vt:lpstr>
      <vt:lpstr>Courier New</vt:lpstr>
      <vt:lpstr>Lucida Console</vt:lpstr>
      <vt:lpstr>Mangal</vt:lpstr>
      <vt:lpstr>Open Sans</vt:lpstr>
      <vt:lpstr>Roboto</vt:lpstr>
      <vt:lpstr>Wingdings</vt:lpstr>
      <vt:lpstr>VSR</vt:lpstr>
      <vt:lpstr>06 – Advanced Concepts</vt:lpstr>
      <vt:lpstr>HTML5</vt:lpstr>
      <vt:lpstr>PowerPoint Presentation</vt:lpstr>
      <vt:lpstr>PowerPoint Presentation</vt:lpstr>
      <vt:lpstr>Sockets</vt:lpstr>
      <vt:lpstr>PowerPoint Presentation</vt:lpstr>
      <vt:lpstr>PowerPoint Presentation</vt:lpstr>
      <vt:lpstr>PowerPoint Presentation</vt:lpstr>
      <vt:lpstr>PowerPoint Presentation</vt:lpstr>
      <vt:lpstr>PowerPoint Presentation</vt:lpstr>
      <vt:lpstr>PowerPoint Presentation</vt:lpstr>
      <vt:lpstr>WebSockets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WSS</vt:lpstr>
      <vt:lpstr>PowerPoint Presentation</vt:lpstr>
      <vt:lpstr>PowerPoint Presentation</vt:lpstr>
      <vt:lpstr>Thank You!</vt:lpstr>
    </vt:vector>
  </TitlesOfParts>
  <Company>TU Chemnitz</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Cascading Style Sheets</dc:title>
  <dc:creator>André Langer</dc:creator>
  <cp:lastModifiedBy>Microsoft Office User</cp:lastModifiedBy>
  <cp:revision>242</cp:revision>
  <cp:lastPrinted>2020-01-08T10:03:40Z</cp:lastPrinted>
  <dcterms:created xsi:type="dcterms:W3CDTF">2016-10-23T08:22:42Z</dcterms:created>
  <dcterms:modified xsi:type="dcterms:W3CDTF">2020-01-08T10:03:42Z</dcterms:modified>
</cp:coreProperties>
</file>