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Taylor\Documents\CurrentSense_6_13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Taylor\Documents\CurrentSense_6_13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aylor\Documents\CurrentSense_6_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618175853018373"/>
          <c:y val="0.17757883809299957"/>
          <c:w val="0.60040769903762026"/>
          <c:h val="0.68547675010772902"/>
        </c:manualLayout>
      </c:layout>
      <c:scatterChart>
        <c:scatterStyle val="lineMarker"/>
        <c:varyColors val="0"/>
        <c:ser>
          <c:idx val="0"/>
          <c:order val="0"/>
          <c:tx>
            <c:v>10 point average</c:v>
          </c:tx>
          <c:spPr>
            <a:ln w="28575">
              <a:noFill/>
            </a:ln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'Raw Data'!$B$1:$N$1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'Raw Data'!$B$3:$N$3</c:f>
              <c:numCache>
                <c:formatCode>0.00</c:formatCode>
                <c:ptCount val="13"/>
                <c:pt idx="0">
                  <c:v>54.8</c:v>
                </c:pt>
                <c:pt idx="1">
                  <c:v>55</c:v>
                </c:pt>
                <c:pt idx="2">
                  <c:v>109</c:v>
                </c:pt>
                <c:pt idx="3">
                  <c:v>162.5</c:v>
                </c:pt>
                <c:pt idx="4">
                  <c:v>110</c:v>
                </c:pt>
                <c:pt idx="5">
                  <c:v>108.4</c:v>
                </c:pt>
                <c:pt idx="6">
                  <c:v>262.89999999999998</c:v>
                </c:pt>
                <c:pt idx="7">
                  <c:v>159.80000000000001</c:v>
                </c:pt>
                <c:pt idx="8">
                  <c:v>266.7</c:v>
                </c:pt>
                <c:pt idx="9">
                  <c:v>269.8</c:v>
                </c:pt>
                <c:pt idx="10">
                  <c:v>257.10000000000002</c:v>
                </c:pt>
                <c:pt idx="11">
                  <c:v>258.7</c:v>
                </c:pt>
                <c:pt idx="12">
                  <c:v>309.10000000000002</c:v>
                </c:pt>
              </c:numCache>
            </c:numRef>
          </c:yVal>
          <c:smooth val="0"/>
        </c:ser>
        <c:ser>
          <c:idx val="1"/>
          <c:order val="1"/>
          <c:tx>
            <c:v>20 point average</c:v>
          </c:tx>
          <c:spPr>
            <a:ln w="28575">
              <a:noFill/>
            </a:ln>
          </c:spPr>
          <c:marker>
            <c:symbol val="square"/>
            <c:size val="7"/>
          </c:marker>
          <c:xVal>
            <c:numRef>
              <c:f>'Raw Data'!$B$1:$N$1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'Raw Data'!$B$4:$N$4</c:f>
              <c:numCache>
                <c:formatCode>0.00</c:formatCode>
                <c:ptCount val="13"/>
                <c:pt idx="0">
                  <c:v>54.75</c:v>
                </c:pt>
                <c:pt idx="1">
                  <c:v>109.05</c:v>
                </c:pt>
                <c:pt idx="2">
                  <c:v>136</c:v>
                </c:pt>
                <c:pt idx="3">
                  <c:v>162.5</c:v>
                </c:pt>
                <c:pt idx="4">
                  <c:v>163.44999999999999</c:v>
                </c:pt>
                <c:pt idx="5">
                  <c:v>190.25</c:v>
                </c:pt>
                <c:pt idx="6">
                  <c:v>236.3</c:v>
                </c:pt>
                <c:pt idx="7">
                  <c:v>213.15</c:v>
                </c:pt>
                <c:pt idx="8">
                  <c:v>265.2</c:v>
                </c:pt>
                <c:pt idx="9">
                  <c:v>268.7</c:v>
                </c:pt>
                <c:pt idx="10">
                  <c:v>256.7</c:v>
                </c:pt>
                <c:pt idx="11">
                  <c:v>283.25</c:v>
                </c:pt>
                <c:pt idx="12">
                  <c:v>309.2</c:v>
                </c:pt>
              </c:numCache>
            </c:numRef>
          </c:yVal>
          <c:smooth val="0"/>
        </c:ser>
        <c:ser>
          <c:idx val="2"/>
          <c:order val="2"/>
          <c:tx>
            <c:v>50 point average</c:v>
          </c:tx>
          <c:spPr>
            <a:ln w="28575">
              <a:noFill/>
            </a:ln>
          </c:spPr>
          <c:xVal>
            <c:numRef>
              <c:f>'Raw Data'!$B$1:$N$1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'Raw Data'!$B$5:$N$5</c:f>
              <c:numCache>
                <c:formatCode>0.00</c:formatCode>
                <c:ptCount val="13"/>
                <c:pt idx="0">
                  <c:v>54.7</c:v>
                </c:pt>
                <c:pt idx="1">
                  <c:v>118</c:v>
                </c:pt>
                <c:pt idx="2">
                  <c:v>130.36000000000001</c:v>
                </c:pt>
                <c:pt idx="3">
                  <c:v>156.76</c:v>
                </c:pt>
                <c:pt idx="4">
                  <c:v>154.16</c:v>
                </c:pt>
                <c:pt idx="5">
                  <c:v>194.86</c:v>
                </c:pt>
                <c:pt idx="6">
                  <c:v>263.2</c:v>
                </c:pt>
                <c:pt idx="7">
                  <c:v>234.76</c:v>
                </c:pt>
                <c:pt idx="8">
                  <c:v>265.5</c:v>
                </c:pt>
                <c:pt idx="9">
                  <c:v>256.5</c:v>
                </c:pt>
                <c:pt idx="10">
                  <c:v>236.9</c:v>
                </c:pt>
                <c:pt idx="11">
                  <c:v>318.86</c:v>
                </c:pt>
                <c:pt idx="12">
                  <c:v>309.27999999999997</c:v>
                </c:pt>
              </c:numCache>
            </c:numRef>
          </c:yVal>
          <c:smooth val="0"/>
        </c:ser>
        <c:ser>
          <c:idx val="3"/>
          <c:order val="3"/>
          <c:tx>
            <c:v>100 point average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'Raw Data'!$B$1:$N$1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'Raw Data'!$B$6:$N$6</c:f>
              <c:numCache>
                <c:formatCode>0.00</c:formatCode>
                <c:ptCount val="13"/>
                <c:pt idx="0">
                  <c:v>54.63</c:v>
                </c:pt>
                <c:pt idx="1">
                  <c:v>120.58</c:v>
                </c:pt>
                <c:pt idx="2">
                  <c:v>127.71</c:v>
                </c:pt>
                <c:pt idx="3">
                  <c:v>145.63999999999999</c:v>
                </c:pt>
                <c:pt idx="4">
                  <c:v>170.04040404040404</c:v>
                </c:pt>
                <c:pt idx="5">
                  <c:v>195.46</c:v>
                </c:pt>
                <c:pt idx="6">
                  <c:v>252.1</c:v>
                </c:pt>
                <c:pt idx="7">
                  <c:v>234.7</c:v>
                </c:pt>
                <c:pt idx="8">
                  <c:v>264.81</c:v>
                </c:pt>
                <c:pt idx="9">
                  <c:v>250.32</c:v>
                </c:pt>
                <c:pt idx="10">
                  <c:v>231.95</c:v>
                </c:pt>
                <c:pt idx="11">
                  <c:v>313.64</c:v>
                </c:pt>
                <c:pt idx="12">
                  <c:v>319.13</c:v>
                </c:pt>
              </c:numCache>
            </c:numRef>
          </c:yVal>
          <c:smooth val="0"/>
        </c:ser>
        <c:ser>
          <c:idx val="4"/>
          <c:order val="4"/>
          <c:tx>
            <c:v>200 point average</c:v>
          </c:tx>
          <c:spPr>
            <a:ln w="28575">
              <a:noFill/>
            </a:ln>
          </c:spPr>
          <c:marker>
            <c:spPr>
              <a:ln w="28575"/>
            </c:spPr>
          </c:marker>
          <c:xVal>
            <c:numRef>
              <c:f>'Raw Data'!$B$1:$N$1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'Raw Data'!$B$7:$N$7</c:f>
              <c:numCache>
                <c:formatCode>0.00</c:formatCode>
                <c:ptCount val="13"/>
                <c:pt idx="0">
                  <c:v>54.585000000000001</c:v>
                </c:pt>
                <c:pt idx="1">
                  <c:v>117.49</c:v>
                </c:pt>
                <c:pt idx="2">
                  <c:v>114.58499999999999</c:v>
                </c:pt>
                <c:pt idx="3">
                  <c:v>146.10499999999999</c:v>
                </c:pt>
                <c:pt idx="4">
                  <c:v>173.81909547738692</c:v>
                </c:pt>
                <c:pt idx="5">
                  <c:v>195.07499999999999</c:v>
                </c:pt>
                <c:pt idx="6">
                  <c:v>254.125</c:v>
                </c:pt>
                <c:pt idx="7">
                  <c:v>225.30500000000001</c:v>
                </c:pt>
                <c:pt idx="8">
                  <c:v>264.58</c:v>
                </c:pt>
                <c:pt idx="9">
                  <c:v>249.685</c:v>
                </c:pt>
                <c:pt idx="10">
                  <c:v>234.62</c:v>
                </c:pt>
                <c:pt idx="11">
                  <c:v>320.26499999999999</c:v>
                </c:pt>
                <c:pt idx="12">
                  <c:v>310.36180904522615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281280"/>
        <c:axId val="92209152"/>
      </c:scatterChart>
      <c:valAx>
        <c:axId val="91281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2209152"/>
        <c:crosses val="autoZero"/>
        <c:crossBetween val="midCat"/>
      </c:valAx>
      <c:valAx>
        <c:axId val="9220915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91281280"/>
        <c:crosses val="autoZero"/>
        <c:crossBetween val="midCat"/>
      </c:valAx>
      <c:spPr>
        <a:solidFill>
          <a:schemeClr val="bg1"/>
        </a:solidFill>
      </c:spPr>
    </c:plotArea>
    <c:legend>
      <c:legendPos val="r"/>
      <c:layout/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20000"/>
        <a:lumOff val="80000"/>
      </a:schemeClr>
    </a:solidFill>
  </c:spPr>
  <c:txPr>
    <a:bodyPr/>
    <a:lstStyle/>
    <a:p>
      <a:pPr>
        <a:defRPr sz="1500" baseline="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94566206754835"/>
          <c:y val="0.15554053659959172"/>
          <c:w val="0.72235353481556597"/>
          <c:h val="0.73286482939632547"/>
        </c:manualLayout>
      </c:layout>
      <c:scatterChart>
        <c:scatterStyle val="lineMarker"/>
        <c:varyColors val="0"/>
        <c:ser>
          <c:idx val="0"/>
          <c:order val="0"/>
          <c:tx>
            <c:v>10 point average</c:v>
          </c:tx>
          <c:spPr>
            <a:ln w="28575">
              <a:noFill/>
            </a:ln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'Raw Data'!$B$3:$N$3</c:f>
              <c:numCache>
                <c:formatCode>0.00</c:formatCode>
                <c:ptCount val="13"/>
                <c:pt idx="0">
                  <c:v>54.8</c:v>
                </c:pt>
                <c:pt idx="1">
                  <c:v>55</c:v>
                </c:pt>
                <c:pt idx="2">
                  <c:v>109</c:v>
                </c:pt>
                <c:pt idx="3">
                  <c:v>162.5</c:v>
                </c:pt>
                <c:pt idx="4">
                  <c:v>110</c:v>
                </c:pt>
                <c:pt idx="5">
                  <c:v>108.4</c:v>
                </c:pt>
                <c:pt idx="6">
                  <c:v>262.89999999999998</c:v>
                </c:pt>
                <c:pt idx="7">
                  <c:v>159.80000000000001</c:v>
                </c:pt>
                <c:pt idx="8">
                  <c:v>266.7</c:v>
                </c:pt>
                <c:pt idx="9">
                  <c:v>269.8</c:v>
                </c:pt>
                <c:pt idx="10">
                  <c:v>257.10000000000002</c:v>
                </c:pt>
                <c:pt idx="11">
                  <c:v>258.7</c:v>
                </c:pt>
                <c:pt idx="12">
                  <c:v>309.10000000000002</c:v>
                </c:pt>
              </c:numCache>
            </c:numRef>
          </c:xVal>
          <c:yVal>
            <c:numRef>
              <c:f>'Raw Data'!$B$2:$N$2</c:f>
              <c:numCache>
                <c:formatCode>General</c:formatCode>
                <c:ptCount val="13"/>
                <c:pt idx="0">
                  <c:v>0.01</c:v>
                </c:pt>
                <c:pt idx="1">
                  <c:v>0.2</c:v>
                </c:pt>
                <c:pt idx="2">
                  <c:v>0.22</c:v>
                </c:pt>
                <c:pt idx="3">
                  <c:v>0.3</c:v>
                </c:pt>
                <c:pt idx="4">
                  <c:v>0.39</c:v>
                </c:pt>
                <c:pt idx="5">
                  <c:v>0.44</c:v>
                </c:pt>
                <c:pt idx="6">
                  <c:v>0.61</c:v>
                </c:pt>
                <c:pt idx="7">
                  <c:v>0.55000000000000004</c:v>
                </c:pt>
                <c:pt idx="8">
                  <c:v>0.66</c:v>
                </c:pt>
                <c:pt idx="9">
                  <c:v>0.59</c:v>
                </c:pt>
                <c:pt idx="10">
                  <c:v>0.56999999999999995</c:v>
                </c:pt>
                <c:pt idx="11">
                  <c:v>0.88</c:v>
                </c:pt>
                <c:pt idx="12">
                  <c:v>1.05</c:v>
                </c:pt>
              </c:numCache>
            </c:numRef>
          </c:yVal>
          <c:smooth val="0"/>
        </c:ser>
        <c:ser>
          <c:idx val="1"/>
          <c:order val="1"/>
          <c:tx>
            <c:v>20 point average</c:v>
          </c:tx>
          <c:spPr>
            <a:ln w="28575">
              <a:noFill/>
            </a:ln>
          </c:spPr>
          <c:marker>
            <c:symbol val="square"/>
            <c:size val="7"/>
          </c:marker>
          <c:xVal>
            <c:numRef>
              <c:f>'Raw Data'!$B$4:$N$4</c:f>
              <c:numCache>
                <c:formatCode>0.00</c:formatCode>
                <c:ptCount val="13"/>
                <c:pt idx="0">
                  <c:v>54.75</c:v>
                </c:pt>
                <c:pt idx="1">
                  <c:v>109.05</c:v>
                </c:pt>
                <c:pt idx="2">
                  <c:v>136</c:v>
                </c:pt>
                <c:pt idx="3">
                  <c:v>162.5</c:v>
                </c:pt>
                <c:pt idx="4">
                  <c:v>163.44999999999999</c:v>
                </c:pt>
                <c:pt idx="5">
                  <c:v>190.25</c:v>
                </c:pt>
                <c:pt idx="6">
                  <c:v>236.3</c:v>
                </c:pt>
                <c:pt idx="7">
                  <c:v>213.15</c:v>
                </c:pt>
                <c:pt idx="8">
                  <c:v>265.2</c:v>
                </c:pt>
                <c:pt idx="9">
                  <c:v>268.7</c:v>
                </c:pt>
                <c:pt idx="10">
                  <c:v>256.7</c:v>
                </c:pt>
                <c:pt idx="11">
                  <c:v>283.25</c:v>
                </c:pt>
                <c:pt idx="12">
                  <c:v>309.2</c:v>
                </c:pt>
              </c:numCache>
            </c:numRef>
          </c:xVal>
          <c:yVal>
            <c:numRef>
              <c:f>'Raw Data'!$B$2:$N$2</c:f>
              <c:numCache>
                <c:formatCode>General</c:formatCode>
                <c:ptCount val="13"/>
                <c:pt idx="0">
                  <c:v>0.01</c:v>
                </c:pt>
                <c:pt idx="1">
                  <c:v>0.2</c:v>
                </c:pt>
                <c:pt idx="2">
                  <c:v>0.22</c:v>
                </c:pt>
                <c:pt idx="3">
                  <c:v>0.3</c:v>
                </c:pt>
                <c:pt idx="4">
                  <c:v>0.39</c:v>
                </c:pt>
                <c:pt idx="5">
                  <c:v>0.44</c:v>
                </c:pt>
                <c:pt idx="6">
                  <c:v>0.61</c:v>
                </c:pt>
                <c:pt idx="7">
                  <c:v>0.55000000000000004</c:v>
                </c:pt>
                <c:pt idx="8">
                  <c:v>0.66</c:v>
                </c:pt>
                <c:pt idx="9">
                  <c:v>0.59</c:v>
                </c:pt>
                <c:pt idx="10">
                  <c:v>0.56999999999999995</c:v>
                </c:pt>
                <c:pt idx="11">
                  <c:v>0.88</c:v>
                </c:pt>
                <c:pt idx="12">
                  <c:v>1.05</c:v>
                </c:pt>
              </c:numCache>
            </c:numRef>
          </c:yVal>
          <c:smooth val="0"/>
        </c:ser>
        <c:ser>
          <c:idx val="2"/>
          <c:order val="2"/>
          <c:tx>
            <c:v>50 point average</c:v>
          </c:tx>
          <c:spPr>
            <a:ln w="28575">
              <a:noFill/>
            </a:ln>
          </c:spPr>
          <c:xVal>
            <c:numRef>
              <c:f>'Raw Data'!$B$5:$N$5</c:f>
              <c:numCache>
                <c:formatCode>0.00</c:formatCode>
                <c:ptCount val="13"/>
                <c:pt idx="0">
                  <c:v>54.7</c:v>
                </c:pt>
                <c:pt idx="1">
                  <c:v>118</c:v>
                </c:pt>
                <c:pt idx="2">
                  <c:v>130.36000000000001</c:v>
                </c:pt>
                <c:pt idx="3">
                  <c:v>156.76</c:v>
                </c:pt>
                <c:pt idx="4">
                  <c:v>154.16</c:v>
                </c:pt>
                <c:pt idx="5">
                  <c:v>194.86</c:v>
                </c:pt>
                <c:pt idx="6">
                  <c:v>263.2</c:v>
                </c:pt>
                <c:pt idx="7">
                  <c:v>234.76</c:v>
                </c:pt>
                <c:pt idx="8">
                  <c:v>265.5</c:v>
                </c:pt>
                <c:pt idx="9">
                  <c:v>256.5</c:v>
                </c:pt>
                <c:pt idx="10">
                  <c:v>236.9</c:v>
                </c:pt>
                <c:pt idx="11">
                  <c:v>318.86</c:v>
                </c:pt>
                <c:pt idx="12">
                  <c:v>309.27999999999997</c:v>
                </c:pt>
              </c:numCache>
            </c:numRef>
          </c:xVal>
          <c:yVal>
            <c:numRef>
              <c:f>'Raw Data'!$B$2:$N$2</c:f>
              <c:numCache>
                <c:formatCode>General</c:formatCode>
                <c:ptCount val="13"/>
                <c:pt idx="0">
                  <c:v>0.01</c:v>
                </c:pt>
                <c:pt idx="1">
                  <c:v>0.2</c:v>
                </c:pt>
                <c:pt idx="2">
                  <c:v>0.22</c:v>
                </c:pt>
                <c:pt idx="3">
                  <c:v>0.3</c:v>
                </c:pt>
                <c:pt idx="4">
                  <c:v>0.39</c:v>
                </c:pt>
                <c:pt idx="5">
                  <c:v>0.44</c:v>
                </c:pt>
                <c:pt idx="6">
                  <c:v>0.61</c:v>
                </c:pt>
                <c:pt idx="7">
                  <c:v>0.55000000000000004</c:v>
                </c:pt>
                <c:pt idx="8">
                  <c:v>0.66</c:v>
                </c:pt>
                <c:pt idx="9">
                  <c:v>0.59</c:v>
                </c:pt>
                <c:pt idx="10">
                  <c:v>0.56999999999999995</c:v>
                </c:pt>
                <c:pt idx="11">
                  <c:v>0.88</c:v>
                </c:pt>
                <c:pt idx="12">
                  <c:v>1.05</c:v>
                </c:pt>
              </c:numCache>
            </c:numRef>
          </c:yVal>
          <c:smooth val="0"/>
        </c:ser>
        <c:ser>
          <c:idx val="3"/>
          <c:order val="3"/>
          <c:tx>
            <c:v>100 point average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'Raw Data'!$B$6:$N$6</c:f>
              <c:numCache>
                <c:formatCode>0.00</c:formatCode>
                <c:ptCount val="13"/>
                <c:pt idx="0">
                  <c:v>54.63</c:v>
                </c:pt>
                <c:pt idx="1">
                  <c:v>120.58</c:v>
                </c:pt>
                <c:pt idx="2">
                  <c:v>127.71</c:v>
                </c:pt>
                <c:pt idx="3">
                  <c:v>145.63999999999999</c:v>
                </c:pt>
                <c:pt idx="4">
                  <c:v>170.04040404040404</c:v>
                </c:pt>
                <c:pt idx="5">
                  <c:v>195.46</c:v>
                </c:pt>
                <c:pt idx="6">
                  <c:v>252.1</c:v>
                </c:pt>
                <c:pt idx="7">
                  <c:v>234.7</c:v>
                </c:pt>
                <c:pt idx="8">
                  <c:v>264.81</c:v>
                </c:pt>
                <c:pt idx="9">
                  <c:v>250.32</c:v>
                </c:pt>
                <c:pt idx="10">
                  <c:v>231.95</c:v>
                </c:pt>
                <c:pt idx="11">
                  <c:v>313.64</c:v>
                </c:pt>
                <c:pt idx="12">
                  <c:v>319.13</c:v>
                </c:pt>
              </c:numCache>
            </c:numRef>
          </c:xVal>
          <c:yVal>
            <c:numRef>
              <c:f>'Raw Data'!$B$2:$N$2</c:f>
              <c:numCache>
                <c:formatCode>General</c:formatCode>
                <c:ptCount val="13"/>
                <c:pt idx="0">
                  <c:v>0.01</c:v>
                </c:pt>
                <c:pt idx="1">
                  <c:v>0.2</c:v>
                </c:pt>
                <c:pt idx="2">
                  <c:v>0.22</c:v>
                </c:pt>
                <c:pt idx="3">
                  <c:v>0.3</c:v>
                </c:pt>
                <c:pt idx="4">
                  <c:v>0.39</c:v>
                </c:pt>
                <c:pt idx="5">
                  <c:v>0.44</c:v>
                </c:pt>
                <c:pt idx="6">
                  <c:v>0.61</c:v>
                </c:pt>
                <c:pt idx="7">
                  <c:v>0.55000000000000004</c:v>
                </c:pt>
                <c:pt idx="8">
                  <c:v>0.66</c:v>
                </c:pt>
                <c:pt idx="9">
                  <c:v>0.59</c:v>
                </c:pt>
                <c:pt idx="10">
                  <c:v>0.56999999999999995</c:v>
                </c:pt>
                <c:pt idx="11">
                  <c:v>0.88</c:v>
                </c:pt>
                <c:pt idx="12">
                  <c:v>1.05</c:v>
                </c:pt>
              </c:numCache>
            </c:numRef>
          </c:yVal>
          <c:smooth val="0"/>
        </c:ser>
        <c:ser>
          <c:idx val="4"/>
          <c:order val="4"/>
          <c:tx>
            <c:v>200 point average</c:v>
          </c:tx>
          <c:spPr>
            <a:ln w="28575">
              <a:noFill/>
            </a:ln>
          </c:spPr>
          <c:marker>
            <c:symbol val="star"/>
            <c:size val="7"/>
            <c:spPr>
              <a:noFill/>
              <a:ln w="31750"/>
            </c:spPr>
          </c:marker>
          <c:trendline>
            <c:spPr>
              <a:ln w="25400">
                <a:solidFill>
                  <a:schemeClr val="accent5">
                    <a:shade val="95000"/>
                    <a:satMod val="105000"/>
                  </a:schemeClr>
                </a:solidFill>
              </a:ln>
            </c:spPr>
            <c:trendlineType val="linear"/>
            <c:intercept val="-0.15000000000000002"/>
            <c:dispRSqr val="1"/>
            <c:dispEq val="1"/>
            <c:trendlineLbl>
              <c:layout>
                <c:manualLayout>
                  <c:x val="0.1936873571399122"/>
                  <c:y val="-0.25403455818022747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800" baseline="0" dirty="0"/>
                      <a:t>y = 0.0032x - 0.15
R² = 0.9435</a:t>
                    </a:r>
                    <a:endParaRPr lang="en-US" sz="1800" dirty="0"/>
                  </a:p>
                </c:rich>
              </c:tx>
              <c:numFmt formatCode="General" sourceLinked="0"/>
            </c:trendlineLbl>
          </c:trendline>
          <c:xVal>
            <c:numRef>
              <c:f>'Raw Data'!$B$7:$N$7</c:f>
              <c:numCache>
                <c:formatCode>0.00</c:formatCode>
                <c:ptCount val="13"/>
                <c:pt idx="0">
                  <c:v>54.585000000000001</c:v>
                </c:pt>
                <c:pt idx="1">
                  <c:v>117.49</c:v>
                </c:pt>
                <c:pt idx="2">
                  <c:v>114.58499999999999</c:v>
                </c:pt>
                <c:pt idx="3">
                  <c:v>146.10499999999999</c:v>
                </c:pt>
                <c:pt idx="4">
                  <c:v>173.81909547738692</c:v>
                </c:pt>
                <c:pt idx="5">
                  <c:v>195.07499999999999</c:v>
                </c:pt>
                <c:pt idx="6">
                  <c:v>254.125</c:v>
                </c:pt>
                <c:pt idx="7">
                  <c:v>225.30500000000001</c:v>
                </c:pt>
                <c:pt idx="8">
                  <c:v>264.58</c:v>
                </c:pt>
                <c:pt idx="9">
                  <c:v>249.685</c:v>
                </c:pt>
                <c:pt idx="10">
                  <c:v>234.62</c:v>
                </c:pt>
                <c:pt idx="11">
                  <c:v>320.26499999999999</c:v>
                </c:pt>
                <c:pt idx="12">
                  <c:v>310.36180904522615</c:v>
                </c:pt>
              </c:numCache>
            </c:numRef>
          </c:xVal>
          <c:yVal>
            <c:numRef>
              <c:f>'Raw Data'!$B$2:$N$2</c:f>
              <c:numCache>
                <c:formatCode>General</c:formatCode>
                <c:ptCount val="13"/>
                <c:pt idx="0">
                  <c:v>0.01</c:v>
                </c:pt>
                <c:pt idx="1">
                  <c:v>0.2</c:v>
                </c:pt>
                <c:pt idx="2">
                  <c:v>0.22</c:v>
                </c:pt>
                <c:pt idx="3">
                  <c:v>0.3</c:v>
                </c:pt>
                <c:pt idx="4">
                  <c:v>0.39</c:v>
                </c:pt>
                <c:pt idx="5">
                  <c:v>0.44</c:v>
                </c:pt>
                <c:pt idx="6">
                  <c:v>0.61</c:v>
                </c:pt>
                <c:pt idx="7">
                  <c:v>0.55000000000000004</c:v>
                </c:pt>
                <c:pt idx="8">
                  <c:v>0.66</c:v>
                </c:pt>
                <c:pt idx="9">
                  <c:v>0.59</c:v>
                </c:pt>
                <c:pt idx="10">
                  <c:v>0.56999999999999995</c:v>
                </c:pt>
                <c:pt idx="11">
                  <c:v>0.88</c:v>
                </c:pt>
                <c:pt idx="12">
                  <c:v>1.05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2336"/>
        <c:axId val="5823872"/>
      </c:scatterChart>
      <c:valAx>
        <c:axId val="5822336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5823872"/>
        <c:crosses val="autoZero"/>
        <c:crossBetween val="midCat"/>
      </c:valAx>
      <c:valAx>
        <c:axId val="5823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5822336"/>
        <c:crosses val="autoZero"/>
        <c:crossBetween val="midCat"/>
      </c:valAx>
      <c:spPr>
        <a:solidFill>
          <a:schemeClr val="bg1"/>
        </a:solidFill>
      </c:spPr>
    </c:plotArea>
    <c:legend>
      <c:legendPos val="r"/>
      <c:legendEntry>
        <c:idx val="5"/>
        <c:delete val="1"/>
      </c:legendEntry>
      <c:layout/>
      <c:overlay val="0"/>
    </c:legend>
    <c:plotVisOnly val="1"/>
    <c:dispBlanksAs val="gap"/>
    <c:showDLblsOverMax val="0"/>
  </c:chart>
  <c:spPr>
    <a:solidFill>
      <a:schemeClr val="tx2">
        <a:lumMod val="20000"/>
        <a:lumOff val="80000"/>
      </a:schemeClr>
    </a:solidFill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422859535273184"/>
          <c:y val="0.17381195416391973"/>
          <c:w val="0.69769315644407226"/>
          <c:h val="0.71670897228118635"/>
        </c:manualLayout>
      </c:layout>
      <c:scatterChart>
        <c:scatterStyle val="lineMarker"/>
        <c:varyColors val="0"/>
        <c:ser>
          <c:idx val="0"/>
          <c:order val="0"/>
          <c:tx>
            <c:v>10 point average</c:v>
          </c:tx>
          <c:spPr>
            <a:ln w="28575">
              <a:noFill/>
            </a:ln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trendline>
            <c:spPr>
              <a:ln w="2540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Current!$B$1:$N$1</c:f>
              <c:numCache>
                <c:formatCode>0.00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Current!$B$3:$N$3</c:f>
              <c:numCache>
                <c:formatCode>0.000</c:formatCode>
                <c:ptCount val="13"/>
                <c:pt idx="0">
                  <c:v>7.6848484848484932E-3</c:v>
                </c:pt>
                <c:pt idx="1">
                  <c:v>7.8787878787878844E-3</c:v>
                </c:pt>
                <c:pt idx="2">
                  <c:v>6.0242424242424243E-2</c:v>
                </c:pt>
                <c:pt idx="3">
                  <c:v>0.11212121212121211</c:v>
                </c:pt>
                <c:pt idx="4">
                  <c:v>6.1212121212121232E-2</c:v>
                </c:pt>
                <c:pt idx="5">
                  <c:v>5.9660606060606081E-2</c:v>
                </c:pt>
                <c:pt idx="6">
                  <c:v>0.2094787878787879</c:v>
                </c:pt>
                <c:pt idx="7">
                  <c:v>0.10950303030303032</c:v>
                </c:pt>
                <c:pt idx="8">
                  <c:v>0.21316363636363636</c:v>
                </c:pt>
                <c:pt idx="9">
                  <c:v>0.21616969696969698</c:v>
                </c:pt>
                <c:pt idx="10">
                  <c:v>0.20385454545454543</c:v>
                </c:pt>
                <c:pt idx="11">
                  <c:v>0.20540606060606059</c:v>
                </c:pt>
                <c:pt idx="12">
                  <c:v>0.25427878787878788</c:v>
                </c:pt>
              </c:numCache>
            </c:numRef>
          </c:yVal>
          <c:smooth val="0"/>
        </c:ser>
        <c:ser>
          <c:idx val="1"/>
          <c:order val="1"/>
          <c:tx>
            <c:v>20 point average</c:v>
          </c:tx>
          <c:spPr>
            <a:ln w="28575">
              <a:noFill/>
            </a:ln>
          </c:spPr>
          <c:marker>
            <c:symbol val="square"/>
            <c:size val="7"/>
          </c:marker>
          <c:trendline>
            <c:spPr>
              <a:ln w="25400">
                <a:solidFill>
                  <a:schemeClr val="accent2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Current!$B$1:$N$1</c:f>
              <c:numCache>
                <c:formatCode>0.00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Current!$B$4:$N$4</c:f>
              <c:numCache>
                <c:formatCode>0.000</c:formatCode>
                <c:ptCount val="13"/>
                <c:pt idx="0">
                  <c:v>7.6363636363636425E-3</c:v>
                </c:pt>
                <c:pt idx="1">
                  <c:v>6.0290909090909096E-2</c:v>
                </c:pt>
                <c:pt idx="2">
                  <c:v>8.6424242424242431E-2</c:v>
                </c:pt>
                <c:pt idx="3">
                  <c:v>0.11212121212121211</c:v>
                </c:pt>
                <c:pt idx="4">
                  <c:v>0.11304242424242425</c:v>
                </c:pt>
                <c:pt idx="5">
                  <c:v>0.13903030303030306</c:v>
                </c:pt>
                <c:pt idx="6">
                  <c:v>0.18368484848484851</c:v>
                </c:pt>
                <c:pt idx="7">
                  <c:v>0.16123636363636368</c:v>
                </c:pt>
                <c:pt idx="8">
                  <c:v>0.21170909090909093</c:v>
                </c:pt>
                <c:pt idx="9">
                  <c:v>0.2151030303030303</c:v>
                </c:pt>
                <c:pt idx="10">
                  <c:v>0.20346666666666663</c:v>
                </c:pt>
                <c:pt idx="11">
                  <c:v>0.2292121212121212</c:v>
                </c:pt>
                <c:pt idx="12">
                  <c:v>0.25437575757575759</c:v>
                </c:pt>
              </c:numCache>
            </c:numRef>
          </c:yVal>
          <c:smooth val="0"/>
        </c:ser>
        <c:ser>
          <c:idx val="2"/>
          <c:order val="2"/>
          <c:tx>
            <c:v>50 point average</c:v>
          </c:tx>
          <c:spPr>
            <a:ln w="28575">
              <a:noFill/>
            </a:ln>
          </c:spPr>
          <c:trendline>
            <c:spPr>
              <a:ln w="25400"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Current!$B$1:$N$1</c:f>
              <c:numCache>
                <c:formatCode>0.00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Current!$B$5:$N$5</c:f>
              <c:numCache>
                <c:formatCode>0.000</c:formatCode>
                <c:ptCount val="13"/>
                <c:pt idx="0">
                  <c:v>7.5878787878787901E-3</c:v>
                </c:pt>
                <c:pt idx="1">
                  <c:v>6.8969696969696959E-2</c:v>
                </c:pt>
                <c:pt idx="2">
                  <c:v>8.0955151515151494E-2</c:v>
                </c:pt>
                <c:pt idx="3">
                  <c:v>0.10655515151515151</c:v>
                </c:pt>
                <c:pt idx="4">
                  <c:v>0.10403393939393939</c:v>
                </c:pt>
                <c:pt idx="5">
                  <c:v>0.14350060606060605</c:v>
                </c:pt>
                <c:pt idx="6">
                  <c:v>0.20976969696969694</c:v>
                </c:pt>
                <c:pt idx="7">
                  <c:v>0.18219151515151516</c:v>
                </c:pt>
                <c:pt idx="8">
                  <c:v>0.21200000000000002</c:v>
                </c:pt>
                <c:pt idx="9">
                  <c:v>0.20327272727272727</c:v>
                </c:pt>
                <c:pt idx="10">
                  <c:v>0.18426666666666663</c:v>
                </c:pt>
                <c:pt idx="11">
                  <c:v>0.26374303030303031</c:v>
                </c:pt>
                <c:pt idx="12">
                  <c:v>0.25445333333333336</c:v>
                </c:pt>
              </c:numCache>
            </c:numRef>
          </c:yVal>
          <c:smooth val="0"/>
        </c:ser>
        <c:ser>
          <c:idx val="3"/>
          <c:order val="3"/>
          <c:tx>
            <c:v>100 point average</c:v>
          </c:tx>
          <c:spPr>
            <a:ln w="28575">
              <a:noFill/>
            </a:ln>
          </c:spPr>
          <c:marker>
            <c:symbol val="circle"/>
            <c:size val="7"/>
          </c:marker>
          <c:trendline>
            <c:spPr>
              <a:ln w="25400">
                <a:solidFill>
                  <a:schemeClr val="accent4">
                    <a:lumMod val="75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Current!$B$1:$N$1</c:f>
              <c:numCache>
                <c:formatCode>0.00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Current!$B$6:$N$6</c:f>
              <c:numCache>
                <c:formatCode>0.000</c:formatCode>
                <c:ptCount val="13"/>
                <c:pt idx="0">
                  <c:v>7.5200000000000067E-3</c:v>
                </c:pt>
                <c:pt idx="1">
                  <c:v>7.1471515151515147E-2</c:v>
                </c:pt>
                <c:pt idx="2">
                  <c:v>7.838545454545455E-2</c:v>
                </c:pt>
                <c:pt idx="3">
                  <c:v>9.5772121212121183E-2</c:v>
                </c:pt>
                <c:pt idx="4">
                  <c:v>0.11778424242424242</c:v>
                </c:pt>
                <c:pt idx="5">
                  <c:v>0.14408242424242415</c:v>
                </c:pt>
                <c:pt idx="6">
                  <c:v>0.19900606060606052</c:v>
                </c:pt>
                <c:pt idx="7">
                  <c:v>0.1821333333333332</c:v>
                </c:pt>
                <c:pt idx="8">
                  <c:v>0.21133090909090907</c:v>
                </c:pt>
                <c:pt idx="9">
                  <c:v>0.19728000000000001</c:v>
                </c:pt>
                <c:pt idx="10">
                  <c:v>0.17946666666666658</c:v>
                </c:pt>
                <c:pt idx="11">
                  <c:v>0.2586812121212122</c:v>
                </c:pt>
                <c:pt idx="12">
                  <c:v>0.26400484848484851</c:v>
                </c:pt>
              </c:numCache>
            </c:numRef>
          </c:yVal>
          <c:smooth val="0"/>
        </c:ser>
        <c:ser>
          <c:idx val="4"/>
          <c:order val="4"/>
          <c:tx>
            <c:v>200 point average</c:v>
          </c:tx>
          <c:spPr>
            <a:ln w="28575">
              <a:noFill/>
            </a:ln>
          </c:spPr>
          <c:marker>
            <c:spPr>
              <a:ln w="28575"/>
            </c:spPr>
          </c:marker>
          <c:trendline>
            <c:spPr>
              <a:ln w="25400">
                <a:solidFill>
                  <a:schemeClr val="accent5">
                    <a:shade val="95000"/>
                    <a:satMod val="10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0.18988719820668482"/>
                  <c:y val="-0.16254403616214641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500" baseline="0" dirty="0"/>
                      <a:t>y = 0.0004x + 0.0395
R² = 0.9035</a:t>
                    </a:r>
                    <a:endParaRPr lang="en-US" sz="1500" dirty="0"/>
                  </a:p>
                </c:rich>
              </c:tx>
              <c:numFmt formatCode="General" sourceLinked="0"/>
            </c:trendlineLbl>
          </c:trendline>
          <c:xVal>
            <c:numRef>
              <c:f>Current!$B$1:$N$1</c:f>
              <c:numCache>
                <c:formatCode>0.00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Current!$B$7:$N$7</c:f>
              <c:numCache>
                <c:formatCode>0.000</c:formatCode>
                <c:ptCount val="13"/>
                <c:pt idx="0">
                  <c:v>7.4763636363636412E-3</c:v>
                </c:pt>
                <c:pt idx="1">
                  <c:v>6.8475151515151461E-2</c:v>
                </c:pt>
                <c:pt idx="2">
                  <c:v>6.5658181818181727E-2</c:v>
                </c:pt>
                <c:pt idx="3">
                  <c:v>9.6223030303030227E-2</c:v>
                </c:pt>
                <c:pt idx="4">
                  <c:v>0.12225454545454538</c:v>
                </c:pt>
                <c:pt idx="5">
                  <c:v>0.14370909090909084</c:v>
                </c:pt>
                <c:pt idx="6">
                  <c:v>0.20096969696969683</c:v>
                </c:pt>
                <c:pt idx="7">
                  <c:v>0.17302303030303026</c:v>
                </c:pt>
                <c:pt idx="8">
                  <c:v>0.21110787878787873</c:v>
                </c:pt>
                <c:pt idx="9">
                  <c:v>0.19666424242424241</c:v>
                </c:pt>
                <c:pt idx="10">
                  <c:v>0.18205575757575751</c:v>
                </c:pt>
                <c:pt idx="11">
                  <c:v>0.26510545454545453</c:v>
                </c:pt>
                <c:pt idx="12">
                  <c:v>0.2539975757575757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973696"/>
        <c:axId val="92975488"/>
      </c:scatterChart>
      <c:valAx>
        <c:axId val="92973696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92975488"/>
        <c:crosses val="autoZero"/>
        <c:crossBetween val="midCat"/>
      </c:valAx>
      <c:valAx>
        <c:axId val="92975488"/>
        <c:scaling>
          <c:orientation val="minMax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92973696"/>
        <c:crosses val="autoZero"/>
        <c:crossBetween val="midCat"/>
      </c:valAx>
      <c:spPr>
        <a:solidFill>
          <a:sysClr val="window" lastClr="FFFFFF"/>
        </a:solidFill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4856222960714534"/>
          <c:y val="0.43019014289880431"/>
          <c:w val="0.14506903740143745"/>
          <c:h val="0.15699037958567932"/>
        </c:manualLayout>
      </c:layout>
      <c:overlay val="0"/>
    </c:legend>
    <c:plotVisOnly val="1"/>
    <c:dispBlanksAs val="gap"/>
    <c:showDLblsOverMax val="0"/>
  </c:chart>
  <c:spPr>
    <a:solidFill>
      <a:srgbClr val="1F497D">
        <a:lumMod val="20000"/>
        <a:lumOff val="80000"/>
      </a:srgbClr>
    </a:solidFill>
  </c:sp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0.35556</cdr:x>
      <cdr:y>0.92537</cdr:y>
    </cdr:from>
    <cdr:to>
      <cdr:x>0.63889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51200" y="6299200"/>
          <a:ext cx="25908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 smtClean="0"/>
            <a:t>Average Raw Data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</cdr:x>
      <cdr:y>0.41791</cdr:y>
    </cdr:from>
    <cdr:to>
      <cdr:x>0.125</cdr:x>
      <cdr:y>0.56716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2133600"/>
          <a:ext cx="1143000" cy="762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 smtClean="0"/>
            <a:t>Average Raw Data</a:t>
          </a:r>
          <a:endParaRPr lang="en-US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0.00385</cdr:y>
    </cdr:from>
    <cdr:to>
      <cdr:x>1</cdr:x>
      <cdr:y>0.17556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32658"/>
          <a:ext cx="12857629" cy="14559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4400" dirty="0"/>
            <a:t>Voltage vs. RAW Data</a:t>
          </a:r>
        </a:p>
      </cdr:txBody>
    </cdr:sp>
  </cdr:relSizeAnchor>
  <cdr:relSizeAnchor xmlns:cdr="http://schemas.openxmlformats.org/drawingml/2006/chartDrawing">
    <cdr:from>
      <cdr:x>0.35</cdr:x>
      <cdr:y>0.94259</cdr:y>
    </cdr:from>
    <cdr:to>
      <cdr:x>0.63333</cdr:x>
      <cdr:y>0.99815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200400" y="6464300"/>
          <a:ext cx="25908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 smtClean="0"/>
            <a:t>Average Raw Data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</cdr:x>
      <cdr:y>0.4</cdr:y>
    </cdr:from>
    <cdr:to>
      <cdr:x>0.1</cdr:x>
      <cdr:y>0.51111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0" y="2743200"/>
          <a:ext cx="914400" cy="762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 smtClean="0"/>
            <a:t>Voltage</a:t>
          </a:r>
        </a:p>
        <a:p xmlns:a="http://schemas.openxmlformats.org/drawingml/2006/main">
          <a:pPr algn="ctr"/>
          <a:r>
            <a:rPr lang="en-US" sz="1800" dirty="0" smtClean="0"/>
            <a:t>(V)</a:t>
          </a:r>
          <a:endParaRPr lang="en-US" sz="1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D5BE-E168-4D2C-982E-70220B940312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0A4E-2C51-48EA-8A74-4EF5C9AC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9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02283"/>
              </p:ext>
            </p:extLst>
          </p:nvPr>
        </p:nvGraphicFramePr>
        <p:xfrm>
          <a:off x="0" y="5118103"/>
          <a:ext cx="9144003" cy="1752597"/>
        </p:xfrm>
        <a:graphic>
          <a:graphicData uri="http://schemas.openxmlformats.org/drawingml/2006/table">
            <a:tbl>
              <a:tblPr/>
              <a:tblGrid>
                <a:gridCol w="1338452"/>
                <a:gridCol w="600427"/>
                <a:gridCol w="600427"/>
                <a:gridCol w="600427"/>
                <a:gridCol w="600427"/>
                <a:gridCol w="600427"/>
                <a:gridCol w="600427"/>
                <a:gridCol w="600427"/>
                <a:gridCol w="600427"/>
                <a:gridCol w="600427"/>
                <a:gridCol w="600427"/>
                <a:gridCol w="600427"/>
                <a:gridCol w="600427"/>
                <a:gridCol w="600427"/>
              </a:tblGrid>
              <a:tr h="2503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Force (g)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Voltage (V)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1.05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 Point Average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54.80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109.00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162.50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110.00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108.40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262.90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159.80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266.70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269.80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257.10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258.70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309.10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 Point  Average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54.75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109.05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136.00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162.50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163.45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190.25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236.30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213.15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265.20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268.70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256.70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283.25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309.20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 Point  Average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54.70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118.00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130.36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156.76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154.16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194.86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263.20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234.76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265.50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256.50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236.90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318.86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309.28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 Point   Average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54.63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120.58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127.71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145.64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170.04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195.46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252.10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234.70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264.81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250.32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231.95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313.64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319.13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200 Point  Average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54.59</a:t>
                      </a:r>
                    </a:p>
                  </a:txBody>
                  <a:tcPr marL="8444" marR="8444" marT="8444" marB="0" anchor="b">
                    <a:lnL w="1270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117.49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114.59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146.11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173.82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195.08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254.13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225.31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264.58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249.69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234.62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320.27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310.36</a:t>
                      </a:r>
                    </a:p>
                  </a:txBody>
                  <a:tcPr marL="8444" marR="8444" marT="8444" marB="0" anchor="b">
                    <a:lnL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636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958629"/>
              </p:ext>
            </p:extLst>
          </p:nvPr>
        </p:nvGraphicFramePr>
        <p:xfrm>
          <a:off x="0" y="0"/>
          <a:ext cx="9144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-25400" y="28913"/>
            <a:ext cx="9143999" cy="117758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/>
              <a:t>Force vs. Raw 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54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 title="Voltage vs. Raw Dat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201843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917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2400" y="0"/>
            <a:ext cx="9283700" cy="6858000"/>
            <a:chOff x="0" y="2181072"/>
            <a:chExt cx="12954894" cy="7314238"/>
          </a:xfrm>
        </p:grpSpPr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52152"/>
                </p:ext>
              </p:extLst>
            </p:nvPr>
          </p:nvGraphicFramePr>
          <p:xfrm>
            <a:off x="156094" y="2181072"/>
            <a:ext cx="12798800" cy="73142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TextBox 3"/>
            <p:cNvSpPr txBox="1"/>
            <p:nvPr/>
          </p:nvSpPr>
          <p:spPr>
            <a:xfrm>
              <a:off x="4811400" y="6973115"/>
              <a:ext cx="3939376" cy="437030"/>
            </a:xfrm>
            <a:prstGeom prst="rect">
              <a:avLst/>
            </a:prstGeom>
            <a:noFill/>
            <a:ln w="9525" cmpd="sng">
              <a:noFill/>
            </a:ln>
            <a:effectLst/>
          </p:spPr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Force (g)</a:t>
              </a:r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0" y="5350575"/>
              <a:ext cx="1648160" cy="1158689"/>
            </a:xfrm>
            <a:prstGeom prst="rect">
              <a:avLst/>
            </a:prstGeom>
            <a:noFill/>
            <a:ln w="9525" cmpd="sng">
              <a:noFill/>
            </a:ln>
            <a:effectLst/>
          </p:spPr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                  (A)</a:t>
              </a:r>
            </a:p>
          </p:txBody>
        </p:sp>
      </p:grpSp>
      <p:sp>
        <p:nvSpPr>
          <p:cNvPr id="13" name="TextBox 1"/>
          <p:cNvSpPr txBox="1"/>
          <p:nvPr/>
        </p:nvSpPr>
        <p:spPr>
          <a:xfrm>
            <a:off x="-12700" y="0"/>
            <a:ext cx="9144000" cy="7620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/>
              <a:t>Force vs. Current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278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149</Words>
  <Application>Microsoft Office PowerPoint</Application>
  <PresentationFormat>On-screen Show (4:3)</PresentationFormat>
  <Paragraphs>108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</dc:creator>
  <cp:lastModifiedBy>Taylor</cp:lastModifiedBy>
  <cp:revision>6</cp:revision>
  <dcterms:created xsi:type="dcterms:W3CDTF">2013-06-14T16:59:43Z</dcterms:created>
  <dcterms:modified xsi:type="dcterms:W3CDTF">2013-06-14T20:34:38Z</dcterms:modified>
</cp:coreProperties>
</file>