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19"/>
  </p:notesMasterIdLst>
  <p:handoutMasterIdLst>
    <p:handoutMasterId r:id="rId20"/>
  </p:handoutMasterIdLst>
  <p:sldIdLst>
    <p:sldId id="556" r:id="rId5"/>
    <p:sldId id="549" r:id="rId6"/>
    <p:sldId id="560" r:id="rId7"/>
    <p:sldId id="561" r:id="rId8"/>
    <p:sldId id="562" r:id="rId9"/>
    <p:sldId id="563" r:id="rId10"/>
    <p:sldId id="564" r:id="rId11"/>
    <p:sldId id="566" r:id="rId12"/>
    <p:sldId id="569" r:id="rId13"/>
    <p:sldId id="570" r:id="rId14"/>
    <p:sldId id="571" r:id="rId15"/>
    <p:sldId id="567" r:id="rId16"/>
    <p:sldId id="568" r:id="rId17"/>
    <p:sldId id="546" r:id="rId18"/>
  </p:sldIdLst>
  <p:sldSz cx="9144000" cy="6858000" type="screen4x3"/>
  <p:notesSz cx="6858000" cy="9926638"/>
  <p:defaultTextStyle>
    <a:defPPr>
      <a:defRPr lang="de-DE"/>
    </a:defPPr>
    <a:lvl1pPr algn="l" rtl="0" fontAlgn="base">
      <a:spcBef>
        <a:spcPct val="0"/>
      </a:spcBef>
      <a:spcAft>
        <a:spcPct val="0"/>
      </a:spcAft>
      <a:defRPr sz="1500"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sz="1500"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sz="1500"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sz="1500"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sz="1500" kern="1200">
        <a:solidFill>
          <a:schemeClr val="tx1"/>
        </a:solidFill>
        <a:latin typeface="Arial" pitchFamily="34" charset="0"/>
        <a:ea typeface="ＭＳ Ｐゴシック" charset="-128"/>
        <a:cs typeface="+mn-cs"/>
      </a:defRPr>
    </a:lvl5pPr>
    <a:lvl6pPr marL="2286000" algn="l" defTabSz="914400" rtl="0" eaLnBrk="1" latinLnBrk="0" hangingPunct="1">
      <a:defRPr sz="1500" kern="1200">
        <a:solidFill>
          <a:schemeClr val="tx1"/>
        </a:solidFill>
        <a:latin typeface="Arial" pitchFamily="34" charset="0"/>
        <a:ea typeface="ＭＳ Ｐゴシック" charset="-128"/>
        <a:cs typeface="+mn-cs"/>
      </a:defRPr>
    </a:lvl6pPr>
    <a:lvl7pPr marL="2743200" algn="l" defTabSz="914400" rtl="0" eaLnBrk="1" latinLnBrk="0" hangingPunct="1">
      <a:defRPr sz="1500" kern="1200">
        <a:solidFill>
          <a:schemeClr val="tx1"/>
        </a:solidFill>
        <a:latin typeface="Arial" pitchFamily="34" charset="0"/>
        <a:ea typeface="ＭＳ Ｐゴシック" charset="-128"/>
        <a:cs typeface="+mn-cs"/>
      </a:defRPr>
    </a:lvl7pPr>
    <a:lvl8pPr marL="3200400" algn="l" defTabSz="914400" rtl="0" eaLnBrk="1" latinLnBrk="0" hangingPunct="1">
      <a:defRPr sz="1500" kern="1200">
        <a:solidFill>
          <a:schemeClr val="tx1"/>
        </a:solidFill>
        <a:latin typeface="Arial" pitchFamily="34" charset="0"/>
        <a:ea typeface="ＭＳ Ｐゴシック" charset="-128"/>
        <a:cs typeface="+mn-cs"/>
      </a:defRPr>
    </a:lvl8pPr>
    <a:lvl9pPr marL="3657600" algn="l" defTabSz="914400" rtl="0" eaLnBrk="1" latinLnBrk="0" hangingPunct="1">
      <a:defRPr sz="1500"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B82"/>
    <a:srgbClr val="50AF30"/>
    <a:srgbClr val="00BBDA"/>
    <a:srgbClr val="C2D800"/>
    <a:srgbClr val="881A2D"/>
    <a:srgbClr val="C3D800"/>
    <a:srgbClr val="5F1726"/>
    <a:srgbClr val="5D1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5" d="100"/>
          <a:sy n="115" d="100"/>
        </p:scale>
        <p:origin x="1494" y="108"/>
      </p:cViewPr>
      <p:guideLst>
        <p:guide orient="horz" pos="2160"/>
        <p:guide pos="288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Ekonomiczne</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Współdzielenie zasobów</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53EFCA86-4B4F-4BDE-9322-06215FFCFCBF}">
      <dgm:prSet phldrT="[Tekst]"/>
      <dgm:spPr/>
      <dgm:t>
        <a:bodyPr/>
        <a:lstStyle/>
        <a:p>
          <a:r>
            <a:rPr lang="pl-PL" dirty="0" smtClean="0"/>
            <a:t>Wydajność przetwarzania</a:t>
          </a:r>
          <a:endParaRPr lang="pl-PL" dirty="0"/>
        </a:p>
      </dgm:t>
    </dgm:pt>
    <dgm:pt modelId="{6F8E2E0C-0D28-4F6E-A0F7-62F820350508}" type="parTrans" cxnId="{2C2228F0-1DA1-4549-8ABC-794586086176}">
      <dgm:prSet/>
      <dgm:spPr/>
      <dgm:t>
        <a:bodyPr/>
        <a:lstStyle/>
        <a:p>
          <a:endParaRPr lang="pl-PL"/>
        </a:p>
      </dgm:t>
    </dgm:pt>
    <dgm:pt modelId="{06D6753B-B082-4C36-B61B-1650AF337FFC}" type="sibTrans" cxnId="{2C2228F0-1DA1-4549-8ABC-794586086176}">
      <dgm:prSet/>
      <dgm:spPr/>
      <dgm:t>
        <a:bodyPr/>
        <a:lstStyle/>
        <a:p>
          <a:endParaRPr lang="pl-PL"/>
        </a:p>
      </dgm:t>
    </dgm:pt>
    <dgm:pt modelId="{D941E3BF-98DE-4282-B4DB-54913C6EC119}">
      <dgm:prSet phldrT="[Tekst]"/>
      <dgm:spPr/>
      <dgm:t>
        <a:bodyPr/>
        <a:lstStyle/>
        <a:p>
          <a:r>
            <a:rPr lang="pl-PL" dirty="0" smtClean="0"/>
            <a:t>Pojemność systemu nie jest ograniczona przez pojedynczą instancję</a:t>
          </a:r>
          <a:endParaRPr lang="pl-PL" dirty="0"/>
        </a:p>
      </dgm:t>
    </dgm:pt>
    <dgm:pt modelId="{AA5B2974-F7E5-4CC9-83B2-B8740E8231AC}" type="parTrans" cxnId="{BD83DB13-AF8E-45F1-8C52-C6D500289627}">
      <dgm:prSet/>
      <dgm:spPr/>
      <dgm:t>
        <a:bodyPr/>
        <a:lstStyle/>
        <a:p>
          <a:endParaRPr lang="pl-PL"/>
        </a:p>
      </dgm:t>
    </dgm:pt>
    <dgm:pt modelId="{DDFB1F4D-E32E-4565-9580-62BBB3128E9E}" type="sibTrans" cxnId="{BD83DB13-AF8E-45F1-8C52-C6D500289627}">
      <dgm:prSet/>
      <dgm:spPr/>
      <dgm:t>
        <a:bodyPr/>
        <a:lstStyle/>
        <a:p>
          <a:endParaRPr lang="pl-PL"/>
        </a:p>
      </dgm:t>
    </dgm:pt>
    <dgm:pt modelId="{CB61399F-1A2D-42E5-8BED-9711DCC11731}">
      <dgm:prSet phldrT="[Tekst]"/>
      <dgm:spPr/>
      <dgm:t>
        <a:bodyPr/>
        <a:lstStyle/>
        <a:p>
          <a:r>
            <a:rPr lang="pl-PL" dirty="0" smtClean="0"/>
            <a:t>Odporność na awarie</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CE68B19-4D7E-4DE2-8DC6-889BE6ABFD76}">
      <dgm:prSet phldrT="[Tekst]"/>
      <dgm:spPr/>
      <dgm:t>
        <a:bodyPr/>
        <a:lstStyle/>
        <a:p>
          <a:r>
            <a:rPr lang="pl-PL" dirty="0" smtClean="0"/>
            <a:t>Bardzo mocne maszyny są nieproporcjonalnie drogie – taniej jest je zastąpić większą liczbą popularnych urządzeń</a:t>
          </a:r>
          <a:endParaRPr lang="pl-PL" dirty="0"/>
        </a:p>
      </dgm:t>
    </dgm:pt>
    <dgm:pt modelId="{9F41A284-99E6-4545-BAF2-D2D9EA5E21B0}" type="parTrans" cxnId="{AE0D4A5E-017A-4636-8B86-9F08FCDA9C67}">
      <dgm:prSet/>
      <dgm:spPr/>
      <dgm:t>
        <a:bodyPr/>
        <a:lstStyle/>
        <a:p>
          <a:endParaRPr lang="pl-PL"/>
        </a:p>
      </dgm:t>
    </dgm:pt>
    <dgm:pt modelId="{11F39526-C1AA-446A-809B-D9D4132A4E51}" type="sibTrans" cxnId="{AE0D4A5E-017A-4636-8B86-9F08FCDA9C67}">
      <dgm:prSet/>
      <dgm:spPr/>
      <dgm:t>
        <a:bodyPr/>
        <a:lstStyle/>
        <a:p>
          <a:endParaRPr lang="pl-PL"/>
        </a:p>
      </dgm:t>
    </dgm:pt>
    <dgm:pt modelId="{21F8D68D-EA5A-4A42-BBF1-FE8E7480EBDF}">
      <dgm:prSet phldrT="[Tekst]"/>
      <dgm:spPr/>
      <dgm:t>
        <a:bodyPr/>
        <a:lstStyle/>
        <a:p>
          <a:r>
            <a:rPr lang="pl-PL" dirty="0" smtClean="0"/>
            <a:t>Możliwość stosowania redundancji</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Skalowalność</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Możliwość dostosowywania pojemności systemu do potrzeb</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D6EE5DE8-77E8-4922-A9C6-F365BBE83A79}">
      <dgm:prSet phldrT="[Tekst]"/>
      <dgm:spPr/>
      <dgm:t>
        <a:bodyPr/>
        <a:lstStyle/>
        <a:p>
          <a:r>
            <a:rPr lang="pl-PL" dirty="0" smtClean="0"/>
            <a:t>Dostosowanie do świata rzeczywistego</a:t>
          </a:r>
          <a:endParaRPr lang="pl-PL" dirty="0"/>
        </a:p>
      </dgm:t>
    </dgm:pt>
    <dgm:pt modelId="{8DA20819-D089-451F-B155-BEB2F31ACDE1}" type="parTrans" cxnId="{8D8C4E95-60C9-480E-9C5F-EE033220E80F}">
      <dgm:prSet/>
      <dgm:spPr/>
      <dgm:t>
        <a:bodyPr/>
        <a:lstStyle/>
        <a:p>
          <a:endParaRPr lang="pl-PL"/>
        </a:p>
      </dgm:t>
    </dgm:pt>
    <dgm:pt modelId="{B04399C4-AD34-48A2-83F1-5DE748533820}" type="sibTrans" cxnId="{8D8C4E95-60C9-480E-9C5F-EE033220E80F}">
      <dgm:prSet/>
      <dgm:spPr/>
      <dgm:t>
        <a:bodyPr/>
        <a:lstStyle/>
        <a:p>
          <a:endParaRPr lang="pl-PL"/>
        </a:p>
      </dgm:t>
    </dgm:pt>
    <dgm:pt modelId="{5A0F2CBC-D6CD-4367-8680-42DC6E42144E}">
      <dgm:prSet phldrT="[Tekst]"/>
      <dgm:spPr/>
      <dgm:t>
        <a:bodyPr/>
        <a:lstStyle/>
        <a:p>
          <a:r>
            <a:rPr lang="pl-PL" dirty="0" smtClean="0"/>
            <a:t>Model wielu dziedzin jest z natury rozproszony (na przykład system bankomatów)</a:t>
          </a:r>
          <a:endParaRPr lang="pl-PL" dirty="0"/>
        </a:p>
      </dgm:t>
    </dgm:pt>
    <dgm:pt modelId="{2DDB378C-5C3B-4863-911A-3B31766CAA26}" type="parTrans" cxnId="{C645250B-999A-4C4B-B0D9-55ADA0CE32A4}">
      <dgm:prSet/>
      <dgm:spPr/>
      <dgm:t>
        <a:bodyPr/>
        <a:lstStyle/>
        <a:p>
          <a:endParaRPr lang="pl-PL"/>
        </a:p>
      </dgm:t>
    </dgm:pt>
    <dgm:pt modelId="{DBC07F86-E648-42B6-92D9-074FCD1F5866}" type="sibTrans" cxnId="{C645250B-999A-4C4B-B0D9-55ADA0CE32A4}">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5">
        <dgm:presLayoutVars>
          <dgm:bulletEnabled val="1"/>
        </dgm:presLayoutVars>
      </dgm:prSet>
      <dgm:spPr/>
      <dgm:t>
        <a:bodyPr/>
        <a:lstStyle/>
        <a:p>
          <a:endParaRPr lang="pl-PL"/>
        </a:p>
      </dgm:t>
    </dgm:pt>
    <dgm:pt modelId="{376597F5-777C-4886-9496-C2590412E54E}" type="pres">
      <dgm:prSet presAssocID="{D6EE5DE8-77E8-4922-A9C6-F365BBE83A79}" presName="parentText" presStyleLbl="node1" presStyleIdx="1" presStyleCnt="5">
        <dgm:presLayoutVars>
          <dgm:chMax val="0"/>
          <dgm:bulletEnabled val="1"/>
        </dgm:presLayoutVars>
      </dgm:prSet>
      <dgm:spPr/>
      <dgm:t>
        <a:bodyPr/>
        <a:lstStyle/>
        <a:p>
          <a:endParaRPr lang="pl-PL"/>
        </a:p>
      </dgm:t>
    </dgm:pt>
    <dgm:pt modelId="{0FB52419-7EF2-4113-8849-3B16BAEC9DD7}" type="pres">
      <dgm:prSet presAssocID="{D6EE5DE8-77E8-4922-A9C6-F365BBE83A79}" presName="childText" presStyleLbl="revTx" presStyleIdx="1" presStyleCnt="5">
        <dgm:presLayoutVars>
          <dgm:bulletEnabled val="1"/>
        </dgm:presLayoutVars>
      </dgm:prSet>
      <dgm:spPr/>
      <dgm:t>
        <a:bodyPr/>
        <a:lstStyle/>
        <a:p>
          <a:endParaRPr lang="pl-PL"/>
        </a:p>
      </dgm:t>
    </dgm:pt>
    <dgm:pt modelId="{AF79282F-4587-49CB-B714-735A3E3EDCB9}" type="pres">
      <dgm:prSet presAssocID="{53EFCA86-4B4F-4BDE-9322-06215FFCFCBF}" presName="parentText" presStyleLbl="node1" presStyleIdx="2" presStyleCnt="5">
        <dgm:presLayoutVars>
          <dgm:chMax val="0"/>
          <dgm:bulletEnabled val="1"/>
        </dgm:presLayoutVars>
      </dgm:prSet>
      <dgm:spPr/>
      <dgm:t>
        <a:bodyPr/>
        <a:lstStyle/>
        <a:p>
          <a:endParaRPr lang="pl-PL"/>
        </a:p>
      </dgm:t>
    </dgm:pt>
    <dgm:pt modelId="{3FFC3410-A2D0-4B28-A055-BFAC61BCB93F}" type="pres">
      <dgm:prSet presAssocID="{53EFCA86-4B4F-4BDE-9322-06215FFCFCBF}" presName="childText" presStyleLbl="revTx" presStyleIdx="2" presStyleCnt="5">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3" presStyleCnt="5">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3" presStyleCnt="5">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4" presStyleCnt="5">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4" presStyleCnt="5">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4" destOrd="0" parTransId="{B4F2E15E-1C80-4166-8AB2-D3523720A631}" sibTransId="{1DEDE7B7-B08A-462B-8B72-29F3AA43F8B3}"/>
    <dgm:cxn modelId="{0CCCD3B3-D207-4257-AF84-B8775E8A0D94}" type="presOf" srcId="{1691F446-2C4D-4079-9D16-C341031FF10A}" destId="{5EE99CAA-C70B-49D9-9943-E42F93D8C815}" srcOrd="0" destOrd="0" presId="urn:microsoft.com/office/officeart/2005/8/layout/vList2"/>
    <dgm:cxn modelId="{C645250B-999A-4C4B-B0D9-55ADA0CE32A4}" srcId="{D6EE5DE8-77E8-4922-A9C6-F365BBE83A79}" destId="{5A0F2CBC-D6CD-4367-8680-42DC6E42144E}" srcOrd="0" destOrd="0" parTransId="{2DDB378C-5C3B-4863-911A-3B31766CAA26}" sibTransId="{DBC07F86-E648-42B6-92D9-074FCD1F5866}"/>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0AFFA354-5C02-4BC8-9F90-6CB7F9AFE621}" type="presOf" srcId="{2D36E825-4ACE-45FF-9A82-A07828909465}" destId="{401ECA87-A414-4C2E-815B-2E740FECD9DF}" srcOrd="0" destOrd="0" presId="urn:microsoft.com/office/officeart/2005/8/layout/vList2"/>
    <dgm:cxn modelId="{BD83DB13-AF8E-45F1-8C52-C6D500289627}" srcId="{53EFCA86-4B4F-4BDE-9322-06215FFCFCBF}" destId="{D941E3BF-98DE-4282-B4DB-54913C6EC119}" srcOrd="0" destOrd="0" parTransId="{AA5B2974-F7E5-4CC9-83B2-B8740E8231AC}" sibTransId="{DDFB1F4D-E32E-4565-9580-62BBB3128E9E}"/>
    <dgm:cxn modelId="{C7B1D9FF-5D60-42D7-959C-33E79E337AF9}" type="presOf" srcId="{21F8D68D-EA5A-4A42-BBF1-FE8E7480EBDF}" destId="{9C495DF5-169D-4A31-B3DB-88DFF8C7AB22}" srcOrd="0" destOrd="0" presId="urn:microsoft.com/office/officeart/2005/8/layout/vList2"/>
    <dgm:cxn modelId="{6C00EABA-6F4F-4A66-86A2-B21FF967D541}" srcId="{E07D3DF8-B531-453C-B599-898D9D03A724}" destId="{CB61399F-1A2D-42E5-8BED-9711DCC11731}" srcOrd="3"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A9BFA2C8-954A-4FE2-97AA-0009721AAFC5}" type="presOf" srcId="{5A0F2CBC-D6CD-4367-8680-42DC6E42144E}" destId="{0FB52419-7EF2-4113-8849-3B16BAEC9DD7}" srcOrd="0" destOrd="0" presId="urn:microsoft.com/office/officeart/2005/8/layout/vList2"/>
    <dgm:cxn modelId="{4FFEC5CB-4856-4516-B3A5-4EFCD07F5A88}" type="presOf" srcId="{CB61399F-1A2D-42E5-8BED-9711DCC11731}" destId="{78DA6840-523F-44DE-8870-8809A7BF9028}" srcOrd="0" destOrd="0" presId="urn:microsoft.com/office/officeart/2005/8/layout/vList2"/>
    <dgm:cxn modelId="{0BA1EE72-EF87-4D62-8BBC-9B12C0A66E28}" type="presOf" srcId="{D941E3BF-98DE-4282-B4DB-54913C6EC119}" destId="{3FFC3410-A2D0-4B28-A055-BFAC61BCB93F}" srcOrd="0" destOrd="0" presId="urn:microsoft.com/office/officeart/2005/8/layout/vList2"/>
    <dgm:cxn modelId="{5D734A43-4A03-4A3B-B7F1-B29B10CCBE03}" type="presOf" srcId="{E07D3DF8-B531-453C-B599-898D9D03A724}" destId="{AE563F13-1AA5-450D-9916-2F11638C1DA9}" srcOrd="0" destOrd="0" presId="urn:microsoft.com/office/officeart/2005/8/layout/vList2"/>
    <dgm:cxn modelId="{4992FD39-C66E-4832-A5F1-11781180184C}" type="presOf" srcId="{2CE68B19-4D7E-4DE2-8DC6-889BE6ABFD76}" destId="{C7130AF6-5BCF-4F29-BA34-95CB85B72764}" srcOrd="0" destOrd="1" presId="urn:microsoft.com/office/officeart/2005/8/layout/vList2"/>
    <dgm:cxn modelId="{AE0D4A5E-017A-4636-8B86-9F08FCDA9C67}" srcId="{2D36E825-4ACE-45FF-9A82-A07828909465}" destId="{2CE68B19-4D7E-4DE2-8DC6-889BE6ABFD76}" srcOrd="1" destOrd="0" parTransId="{9F41A284-99E6-4545-BAF2-D2D9EA5E21B0}" sibTransId="{11F39526-C1AA-446A-809B-D9D4132A4E51}"/>
    <dgm:cxn modelId="{16B41F11-0943-4602-ABD2-F3D16EECCA72}" type="presOf" srcId="{D6EE5DE8-77E8-4922-A9C6-F365BBE83A79}" destId="{376597F5-777C-4886-9496-C2590412E54E}" srcOrd="0" destOrd="0" presId="urn:microsoft.com/office/officeart/2005/8/layout/vList2"/>
    <dgm:cxn modelId="{8D8C4E95-60C9-480E-9C5F-EE033220E80F}" srcId="{E07D3DF8-B531-453C-B599-898D9D03A724}" destId="{D6EE5DE8-77E8-4922-A9C6-F365BBE83A79}" srcOrd="1" destOrd="0" parTransId="{8DA20819-D089-451F-B155-BEB2F31ACDE1}" sibTransId="{B04399C4-AD34-48A2-83F1-5DE748533820}"/>
    <dgm:cxn modelId="{F76D688E-0948-47EA-A549-7D65A1582F49}" type="presOf" srcId="{A6C8BD6C-B3B2-4605-8970-343DCDE52EF2}" destId="{5AF62516-935A-4716-BC3C-96D1A9708875}" srcOrd="0" destOrd="0" presId="urn:microsoft.com/office/officeart/2005/8/layout/vList2"/>
    <dgm:cxn modelId="{2C2228F0-1DA1-4549-8ABC-794586086176}" srcId="{E07D3DF8-B531-453C-B599-898D9D03A724}" destId="{53EFCA86-4B4F-4BDE-9322-06215FFCFCBF}" srcOrd="2" destOrd="0" parTransId="{6F8E2E0C-0D28-4F6E-A0F7-62F820350508}" sibTransId="{06D6753B-B082-4C36-B61B-1650AF337FFC}"/>
    <dgm:cxn modelId="{9D36F30C-4180-4DB2-BAE7-240B33A3EF2C}" type="presOf" srcId="{53EFCA86-4B4F-4BDE-9322-06215FFCFCBF}" destId="{AF79282F-4587-49CB-B714-735A3E3EDCB9}" srcOrd="0" destOrd="0" presId="urn:microsoft.com/office/officeart/2005/8/layout/vList2"/>
    <dgm:cxn modelId="{F66F8873-F080-4ED4-A831-58841009DADE}" type="presOf" srcId="{38F77422-9DC2-4461-90F4-808381EB6C65}" destId="{C7130AF6-5BCF-4F29-BA34-95CB85B72764}"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19C50BBE-C8CB-4767-9C04-53426BED15D7}" type="presParOf" srcId="{AE563F13-1AA5-450D-9916-2F11638C1DA9}" destId="{401ECA87-A414-4C2E-815B-2E740FECD9DF}" srcOrd="0" destOrd="0" presId="urn:microsoft.com/office/officeart/2005/8/layout/vList2"/>
    <dgm:cxn modelId="{3A705D86-27F1-4186-B5F0-4FBBE0EBF71C}" type="presParOf" srcId="{AE563F13-1AA5-450D-9916-2F11638C1DA9}" destId="{C7130AF6-5BCF-4F29-BA34-95CB85B72764}" srcOrd="1" destOrd="0" presId="urn:microsoft.com/office/officeart/2005/8/layout/vList2"/>
    <dgm:cxn modelId="{9F4BAB58-4BD1-416C-B496-780C6D23F298}" type="presParOf" srcId="{AE563F13-1AA5-450D-9916-2F11638C1DA9}" destId="{376597F5-777C-4886-9496-C2590412E54E}" srcOrd="2" destOrd="0" presId="urn:microsoft.com/office/officeart/2005/8/layout/vList2"/>
    <dgm:cxn modelId="{FBFB1A82-6CC2-4DE4-AD81-DF5793C17D94}" type="presParOf" srcId="{AE563F13-1AA5-450D-9916-2F11638C1DA9}" destId="{0FB52419-7EF2-4113-8849-3B16BAEC9DD7}" srcOrd="3" destOrd="0" presId="urn:microsoft.com/office/officeart/2005/8/layout/vList2"/>
    <dgm:cxn modelId="{CED7E08B-F47F-4725-A631-CD68765B1FEC}" type="presParOf" srcId="{AE563F13-1AA5-450D-9916-2F11638C1DA9}" destId="{AF79282F-4587-49CB-B714-735A3E3EDCB9}" srcOrd="4" destOrd="0" presId="urn:microsoft.com/office/officeart/2005/8/layout/vList2"/>
    <dgm:cxn modelId="{53E4D8B3-FEA4-47E6-8D84-E48C5E468964}" type="presParOf" srcId="{AE563F13-1AA5-450D-9916-2F11638C1DA9}" destId="{3FFC3410-A2D0-4B28-A055-BFAC61BCB93F}" srcOrd="5" destOrd="0" presId="urn:microsoft.com/office/officeart/2005/8/layout/vList2"/>
    <dgm:cxn modelId="{8120559E-2313-43C0-B481-2FE1D873435D}" type="presParOf" srcId="{AE563F13-1AA5-450D-9916-2F11638C1DA9}" destId="{78DA6840-523F-44DE-8870-8809A7BF9028}" srcOrd="6" destOrd="0" presId="urn:microsoft.com/office/officeart/2005/8/layout/vList2"/>
    <dgm:cxn modelId="{F932A414-F628-4312-8820-EF8C1E1945A5}" type="presParOf" srcId="{AE563F13-1AA5-450D-9916-2F11638C1DA9}" destId="{9C495DF5-169D-4A31-B3DB-88DFF8C7AB22}" srcOrd="7" destOrd="0" presId="urn:microsoft.com/office/officeart/2005/8/layout/vList2"/>
    <dgm:cxn modelId="{7B6E48D8-F441-49F9-9E85-1450DA51CEC4}" type="presParOf" srcId="{AE563F13-1AA5-450D-9916-2F11638C1DA9}" destId="{5AF62516-935A-4716-BC3C-96D1A9708875}" srcOrd="8" destOrd="0" presId="urn:microsoft.com/office/officeart/2005/8/layout/vList2"/>
    <dgm:cxn modelId="{75A345D4-5169-47E1-AEF5-AC1E44D2A2F8}" type="presParOf" srcId="{AE563F13-1AA5-450D-9916-2F11638C1DA9}" destId="{5EE99CAA-C70B-49D9-9943-E42F93D8C815}"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Złożoność</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Konieczność obsługi większej liczby sytuacji (korzystnych i niekorzystnych) niż w systemach monolitycznych</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Wzrost liczby pojedynczych awarii</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1F8D68D-EA5A-4A42-BBF1-FE8E7480EBDF}">
      <dgm:prSet phldrT="[Tekst]"/>
      <dgm:spPr/>
      <dgm:t>
        <a:bodyPr/>
        <a:lstStyle/>
        <a:p>
          <a:r>
            <a:rPr lang="pl-PL" dirty="0" smtClean="0"/>
            <a:t>Każdy pojedynczy komponent systemu może ulec awarii – wpływ tych awarii na działanie systemu jako całości wymaga świadomego zarządzania</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Bezpieczeństwo</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Zwiększona powierzchnia ataku (większa liczba elementów do zabezpieczenia, konieczność zabezpieczenia informacji przesyłanych pomiędzy węzłami systemu)</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3">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3">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3">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1" presStyleCnt="3">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2" presStyleCnt="3">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2" presStyleCnt="3">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2" destOrd="0" parTransId="{B4F2E15E-1C80-4166-8AB2-D3523720A631}" sibTransId="{1DEDE7B7-B08A-462B-8B72-29F3AA43F8B3}"/>
    <dgm:cxn modelId="{61DF26B5-61EC-4CC0-916D-36C222EC2E9A}" type="presOf" srcId="{21F8D68D-EA5A-4A42-BBF1-FE8E7480EBDF}" destId="{9C495DF5-169D-4A31-B3DB-88DFF8C7AB22}" srcOrd="0" destOrd="0" presId="urn:microsoft.com/office/officeart/2005/8/layout/vList2"/>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45E20C9B-880D-4501-872F-9824EB3C2815}" type="presOf" srcId="{CB61399F-1A2D-42E5-8BED-9711DCC11731}" destId="{78DA6840-523F-44DE-8870-8809A7BF9028}" srcOrd="0" destOrd="0" presId="urn:microsoft.com/office/officeart/2005/8/layout/vList2"/>
    <dgm:cxn modelId="{D522EEA6-CED0-4726-8BDB-F1BEBE02DDCA}" type="presOf" srcId="{1691F446-2C4D-4079-9D16-C341031FF10A}" destId="{5EE99CAA-C70B-49D9-9943-E42F93D8C815}" srcOrd="0" destOrd="0" presId="urn:microsoft.com/office/officeart/2005/8/layout/vList2"/>
    <dgm:cxn modelId="{6C00EABA-6F4F-4A66-86A2-B21FF967D541}" srcId="{E07D3DF8-B531-453C-B599-898D9D03A724}" destId="{CB61399F-1A2D-42E5-8BED-9711DCC11731}" srcOrd="1"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38242A67-662C-460B-BF65-C8E708CA8493}" type="presOf" srcId="{E07D3DF8-B531-453C-B599-898D9D03A724}" destId="{AE563F13-1AA5-450D-9916-2F11638C1DA9}" srcOrd="0" destOrd="0" presId="urn:microsoft.com/office/officeart/2005/8/layout/vList2"/>
    <dgm:cxn modelId="{332EF70E-5376-4614-A641-A415CA4B53BA}" type="presOf" srcId="{38F77422-9DC2-4461-90F4-808381EB6C65}" destId="{C7130AF6-5BCF-4F29-BA34-95CB85B72764}" srcOrd="0" destOrd="0" presId="urn:microsoft.com/office/officeart/2005/8/layout/vList2"/>
    <dgm:cxn modelId="{6CB5BE82-1794-466D-BCBE-E4216D2C3F5D}" type="presOf" srcId="{A6C8BD6C-B3B2-4605-8970-343DCDE52EF2}" destId="{5AF62516-935A-4716-BC3C-96D1A9708875}"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331FC39C-4E6F-4B27-B6DC-F377B797448E}" type="presOf" srcId="{2D36E825-4ACE-45FF-9A82-A07828909465}" destId="{401ECA87-A414-4C2E-815B-2E740FECD9DF}" srcOrd="0" destOrd="0" presId="urn:microsoft.com/office/officeart/2005/8/layout/vList2"/>
    <dgm:cxn modelId="{0A9504AD-702D-4B23-9D1A-A693DB10C4CA}" type="presParOf" srcId="{AE563F13-1AA5-450D-9916-2F11638C1DA9}" destId="{401ECA87-A414-4C2E-815B-2E740FECD9DF}" srcOrd="0" destOrd="0" presId="urn:microsoft.com/office/officeart/2005/8/layout/vList2"/>
    <dgm:cxn modelId="{CF144102-22ED-49B9-9D0D-410272622A8C}" type="presParOf" srcId="{AE563F13-1AA5-450D-9916-2F11638C1DA9}" destId="{C7130AF6-5BCF-4F29-BA34-95CB85B72764}" srcOrd="1" destOrd="0" presId="urn:microsoft.com/office/officeart/2005/8/layout/vList2"/>
    <dgm:cxn modelId="{140F9814-D7BE-46E8-9B08-4CB539BF985A}" type="presParOf" srcId="{AE563F13-1AA5-450D-9916-2F11638C1DA9}" destId="{78DA6840-523F-44DE-8870-8809A7BF9028}" srcOrd="2" destOrd="0" presId="urn:microsoft.com/office/officeart/2005/8/layout/vList2"/>
    <dgm:cxn modelId="{46FC110F-66A1-4A72-B37B-805DA154A111}" type="presParOf" srcId="{AE563F13-1AA5-450D-9916-2F11638C1DA9}" destId="{9C495DF5-169D-4A31-B3DB-88DFF8C7AB22}" srcOrd="3" destOrd="0" presId="urn:microsoft.com/office/officeart/2005/8/layout/vList2"/>
    <dgm:cxn modelId="{57B2A0CB-FD22-4744-B743-E00F49DBBD58}" type="presParOf" srcId="{AE563F13-1AA5-450D-9916-2F11638C1DA9}" destId="{5AF62516-935A-4716-BC3C-96D1A9708875}" srcOrd="4" destOrd="0" presId="urn:microsoft.com/office/officeart/2005/8/layout/vList2"/>
    <dgm:cxn modelId="{09ABE168-DA6D-4DEA-A60F-75059C4F9D4F}" type="presParOf" srcId="{AE563F13-1AA5-450D-9916-2F11638C1DA9}" destId="{5EE99CAA-C70B-49D9-9943-E42F93D8C81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Przezroczystość</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Użytkownik nie musi być świadomy rozproszenia systemu, położenia zasobów, ich replikacji, awarii, wpływu innych użytkowników i innych czynników.</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Otwartość</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1F8D68D-EA5A-4A42-BBF1-FE8E7480EBDF}">
      <dgm:prSet phldrT="[Tekst]"/>
      <dgm:spPr/>
      <dgm:t>
        <a:bodyPr/>
        <a:lstStyle/>
        <a:p>
          <a:r>
            <a:rPr lang="pl-PL" dirty="0" smtClean="0"/>
            <a:t>Usługi poszczególnych elementów są zgodne ze standardowymi regułami definiującymi ich składnię i semantykę. Dzięki temu zmiana lub rozbudowa systemu jest ułatwiona.</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Odporność na awarie</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System złożony z nadmiarowych elementów może być bardziej odporny niż system złożony z pojedynczych elementów.</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E9705339-6862-4592-949E-99BA249F19D1}">
      <dgm:prSet phldrT="[Tekst]"/>
      <dgm:spPr/>
      <dgm:t>
        <a:bodyPr/>
        <a:lstStyle/>
        <a:p>
          <a:r>
            <a:rPr lang="pl-PL" dirty="0" smtClean="0"/>
            <a:t>Wydajność</a:t>
          </a:r>
        </a:p>
      </dgm:t>
    </dgm:pt>
    <dgm:pt modelId="{06AAE812-5F9C-4F28-A6DB-C0E5E9A112D8}" type="parTrans" cxnId="{3109AF4A-1468-4B5C-BE53-69CBA1E54CEA}">
      <dgm:prSet/>
      <dgm:spPr/>
      <dgm:t>
        <a:bodyPr/>
        <a:lstStyle/>
        <a:p>
          <a:endParaRPr lang="pl-PL"/>
        </a:p>
      </dgm:t>
    </dgm:pt>
    <dgm:pt modelId="{E3E15143-41D2-41E3-8117-DAD4A96EA8BC}" type="sibTrans" cxnId="{3109AF4A-1468-4B5C-BE53-69CBA1E54CEA}">
      <dgm:prSet/>
      <dgm:spPr/>
      <dgm:t>
        <a:bodyPr/>
        <a:lstStyle/>
        <a:p>
          <a:endParaRPr lang="pl-PL"/>
        </a:p>
      </dgm:t>
    </dgm:pt>
    <dgm:pt modelId="{83006853-3F34-4B56-B449-FA6A1E70C877}">
      <dgm:prSet phldrT="[Tekst]"/>
      <dgm:spPr/>
      <dgm:t>
        <a:bodyPr/>
        <a:lstStyle/>
        <a:p>
          <a:r>
            <a:rPr lang="pl-PL" dirty="0" smtClean="0"/>
            <a:t>Zmultiplikowane elementy pozwalają wykonać tę samą operację szybciej poprzez zrównoleglenie obliczeń. Trzeba jednak brać pod uwagę narzut na komunikację pomiędzy elementami oraz dodatkowe operacje potrzebne na przykład dla zapewnienia odporności na awarie.</a:t>
          </a:r>
        </a:p>
      </dgm:t>
    </dgm:pt>
    <dgm:pt modelId="{B0ED33F8-6293-440A-AC5A-286812C9ED6B}" type="parTrans" cxnId="{D30D59F3-71D6-4920-B79A-985FF9D767CC}">
      <dgm:prSet/>
      <dgm:spPr/>
      <dgm:t>
        <a:bodyPr/>
        <a:lstStyle/>
        <a:p>
          <a:endParaRPr lang="pl-PL"/>
        </a:p>
      </dgm:t>
    </dgm:pt>
    <dgm:pt modelId="{FCC202FC-334D-4ED6-B57B-5C99CA915F34}" type="sibTrans" cxnId="{D30D59F3-71D6-4920-B79A-985FF9D767CC}">
      <dgm:prSet/>
      <dgm:spPr/>
      <dgm:t>
        <a:bodyPr/>
        <a:lstStyle/>
        <a:p>
          <a:endParaRPr lang="pl-PL"/>
        </a:p>
      </dgm:t>
    </dgm:pt>
    <dgm:pt modelId="{632313F7-92C6-4DF6-B3C3-79F0F93A02D6}">
      <dgm:prSet phldrT="[Tekst]"/>
      <dgm:spPr/>
      <dgm:t>
        <a:bodyPr/>
        <a:lstStyle/>
        <a:p>
          <a:r>
            <a:rPr lang="pl-PL" dirty="0" smtClean="0"/>
            <a:t>Skalowalność</a:t>
          </a:r>
        </a:p>
      </dgm:t>
    </dgm:pt>
    <dgm:pt modelId="{804005BE-B51D-4726-AC1E-68BB62682854}" type="parTrans" cxnId="{957A5732-6643-4B4A-93D8-DB61D5FFC83E}">
      <dgm:prSet/>
      <dgm:spPr/>
      <dgm:t>
        <a:bodyPr/>
        <a:lstStyle/>
        <a:p>
          <a:endParaRPr lang="pl-PL"/>
        </a:p>
      </dgm:t>
    </dgm:pt>
    <dgm:pt modelId="{990CB716-E548-450E-9A90-4D8DB093C1ED}" type="sibTrans" cxnId="{957A5732-6643-4B4A-93D8-DB61D5FFC83E}">
      <dgm:prSet/>
      <dgm:spPr/>
      <dgm:t>
        <a:bodyPr/>
        <a:lstStyle/>
        <a:p>
          <a:endParaRPr lang="pl-PL"/>
        </a:p>
      </dgm:t>
    </dgm:pt>
    <dgm:pt modelId="{0D9C04A8-F6C4-4A94-AAC0-4CDF1E2E33FD}">
      <dgm:prSet phldrT="[Tekst]"/>
      <dgm:spPr/>
      <dgm:t>
        <a:bodyPr/>
        <a:lstStyle/>
        <a:p>
          <a:r>
            <a:rPr lang="pl-PL" dirty="0" smtClean="0"/>
            <a:t>Wydajność i pojemność dobrze zaprojektowanego systemu można modyfikować w miarę wzrostu potrzeb.</a:t>
          </a:r>
        </a:p>
      </dgm:t>
    </dgm:pt>
    <dgm:pt modelId="{F63F2778-E27B-4AE3-84B3-300A6BD57EE8}" type="parTrans" cxnId="{5274B04B-EBA3-4A06-A97D-DC94381F8CD3}">
      <dgm:prSet/>
      <dgm:spPr/>
      <dgm:t>
        <a:bodyPr/>
        <a:lstStyle/>
        <a:p>
          <a:endParaRPr lang="pl-PL"/>
        </a:p>
      </dgm:t>
    </dgm:pt>
    <dgm:pt modelId="{30B342D8-FC19-44EE-AC4E-C090EECA01D0}" type="sibTrans" cxnId="{5274B04B-EBA3-4A06-A97D-DC94381F8CD3}">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5">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5">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1" presStyleCnt="5">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2" presStyleCnt="5">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2" presStyleCnt="5">
        <dgm:presLayoutVars>
          <dgm:bulletEnabled val="1"/>
        </dgm:presLayoutVars>
      </dgm:prSet>
      <dgm:spPr/>
      <dgm:t>
        <a:bodyPr/>
        <a:lstStyle/>
        <a:p>
          <a:endParaRPr lang="pl-PL"/>
        </a:p>
      </dgm:t>
    </dgm:pt>
    <dgm:pt modelId="{8E384E35-9385-455F-B372-4AA6FE4C9346}" type="pres">
      <dgm:prSet presAssocID="{E9705339-6862-4592-949E-99BA249F19D1}" presName="parentText" presStyleLbl="node1" presStyleIdx="3" presStyleCnt="5" custLinFactNeighborY="2221">
        <dgm:presLayoutVars>
          <dgm:chMax val="0"/>
          <dgm:bulletEnabled val="1"/>
        </dgm:presLayoutVars>
      </dgm:prSet>
      <dgm:spPr/>
      <dgm:t>
        <a:bodyPr/>
        <a:lstStyle/>
        <a:p>
          <a:endParaRPr lang="pl-PL"/>
        </a:p>
      </dgm:t>
    </dgm:pt>
    <dgm:pt modelId="{7E58D7A6-E1A3-4F64-B2F9-76B3525CD76E}" type="pres">
      <dgm:prSet presAssocID="{E9705339-6862-4592-949E-99BA249F19D1}" presName="childText" presStyleLbl="revTx" presStyleIdx="3" presStyleCnt="5">
        <dgm:presLayoutVars>
          <dgm:bulletEnabled val="1"/>
        </dgm:presLayoutVars>
      </dgm:prSet>
      <dgm:spPr/>
      <dgm:t>
        <a:bodyPr/>
        <a:lstStyle/>
        <a:p>
          <a:endParaRPr lang="pl-PL"/>
        </a:p>
      </dgm:t>
    </dgm:pt>
    <dgm:pt modelId="{1A51C3D3-58C0-4069-AB0A-A95B0B4B888D}" type="pres">
      <dgm:prSet presAssocID="{632313F7-92C6-4DF6-B3C3-79F0F93A02D6}" presName="parentText" presStyleLbl="node1" presStyleIdx="4" presStyleCnt="5">
        <dgm:presLayoutVars>
          <dgm:chMax val="0"/>
          <dgm:bulletEnabled val="1"/>
        </dgm:presLayoutVars>
      </dgm:prSet>
      <dgm:spPr/>
      <dgm:t>
        <a:bodyPr/>
        <a:lstStyle/>
        <a:p>
          <a:endParaRPr lang="pl-PL"/>
        </a:p>
      </dgm:t>
    </dgm:pt>
    <dgm:pt modelId="{C4D7444D-E9C0-4694-BF04-B566F459108B}" type="pres">
      <dgm:prSet presAssocID="{632313F7-92C6-4DF6-B3C3-79F0F93A02D6}" presName="childText" presStyleLbl="revTx" presStyleIdx="4" presStyleCnt="5">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2" destOrd="0" parTransId="{B4F2E15E-1C80-4166-8AB2-D3523720A631}" sibTransId="{1DEDE7B7-B08A-462B-8B72-29F3AA43F8B3}"/>
    <dgm:cxn modelId="{06E85CA7-A81C-4492-8E42-89F587E35226}" type="presOf" srcId="{38F77422-9DC2-4461-90F4-808381EB6C65}" destId="{C7130AF6-5BCF-4F29-BA34-95CB85B72764}" srcOrd="0" destOrd="0" presId="urn:microsoft.com/office/officeart/2005/8/layout/vList2"/>
    <dgm:cxn modelId="{5907D802-1C99-48F0-B720-E1CAFE993656}" type="presOf" srcId="{632313F7-92C6-4DF6-B3C3-79F0F93A02D6}" destId="{1A51C3D3-58C0-4069-AB0A-A95B0B4B888D}" srcOrd="0" destOrd="0" presId="urn:microsoft.com/office/officeart/2005/8/layout/vList2"/>
    <dgm:cxn modelId="{5274B04B-EBA3-4A06-A97D-DC94381F8CD3}" srcId="{632313F7-92C6-4DF6-B3C3-79F0F93A02D6}" destId="{0D9C04A8-F6C4-4A94-AAC0-4CDF1E2E33FD}" srcOrd="0" destOrd="0" parTransId="{F63F2778-E27B-4AE3-84B3-300A6BD57EE8}" sibTransId="{30B342D8-FC19-44EE-AC4E-C090EECA01D0}"/>
    <dgm:cxn modelId="{700FBA62-08AC-4D50-A12E-F81588B592CD}" type="presOf" srcId="{21F8D68D-EA5A-4A42-BBF1-FE8E7480EBDF}" destId="{9C495DF5-169D-4A31-B3DB-88DFF8C7AB22}" srcOrd="0" destOrd="0" presId="urn:microsoft.com/office/officeart/2005/8/layout/vList2"/>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3109AF4A-1468-4B5C-BE53-69CBA1E54CEA}" srcId="{E07D3DF8-B531-453C-B599-898D9D03A724}" destId="{E9705339-6862-4592-949E-99BA249F19D1}" srcOrd="3" destOrd="0" parTransId="{06AAE812-5F9C-4F28-A6DB-C0E5E9A112D8}" sibTransId="{E3E15143-41D2-41E3-8117-DAD4A96EA8BC}"/>
    <dgm:cxn modelId="{6C00EABA-6F4F-4A66-86A2-B21FF967D541}" srcId="{E07D3DF8-B531-453C-B599-898D9D03A724}" destId="{CB61399F-1A2D-42E5-8BED-9711DCC11731}" srcOrd="1"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D30D59F3-71D6-4920-B79A-985FF9D767CC}" srcId="{E9705339-6862-4592-949E-99BA249F19D1}" destId="{83006853-3F34-4B56-B449-FA6A1E70C877}" srcOrd="0" destOrd="0" parTransId="{B0ED33F8-6293-440A-AC5A-286812C9ED6B}" sibTransId="{FCC202FC-334D-4ED6-B57B-5C99CA915F34}"/>
    <dgm:cxn modelId="{12B07D0C-D790-44F7-94D8-ED4470F1980B}" type="presOf" srcId="{E9705339-6862-4592-949E-99BA249F19D1}" destId="{8E384E35-9385-455F-B372-4AA6FE4C9346}" srcOrd="0" destOrd="0" presId="urn:microsoft.com/office/officeart/2005/8/layout/vList2"/>
    <dgm:cxn modelId="{8B9AD8B4-B349-4B8D-BAB4-409CEC2F9059}" type="presOf" srcId="{E07D3DF8-B531-453C-B599-898D9D03A724}" destId="{AE563F13-1AA5-450D-9916-2F11638C1DA9}" srcOrd="0" destOrd="0" presId="urn:microsoft.com/office/officeart/2005/8/layout/vList2"/>
    <dgm:cxn modelId="{66F172EE-A2E4-46F7-85EE-7178ED2C26A8}" type="presOf" srcId="{2D36E825-4ACE-45FF-9A82-A07828909465}" destId="{401ECA87-A414-4C2E-815B-2E740FECD9DF}" srcOrd="0" destOrd="0" presId="urn:microsoft.com/office/officeart/2005/8/layout/vList2"/>
    <dgm:cxn modelId="{80FC98DC-09F5-4861-9121-46E4D391D09F}" type="presOf" srcId="{A6C8BD6C-B3B2-4605-8970-343DCDE52EF2}" destId="{5AF62516-935A-4716-BC3C-96D1A9708875}" srcOrd="0" destOrd="0" presId="urn:microsoft.com/office/officeart/2005/8/layout/vList2"/>
    <dgm:cxn modelId="{EA3B3533-2C9C-48E2-9285-90EC72A69282}" type="presOf" srcId="{83006853-3F34-4B56-B449-FA6A1E70C877}" destId="{7E58D7A6-E1A3-4F64-B2F9-76B3525CD76E}" srcOrd="0" destOrd="0" presId="urn:microsoft.com/office/officeart/2005/8/layout/vList2"/>
    <dgm:cxn modelId="{957A5732-6643-4B4A-93D8-DB61D5FFC83E}" srcId="{E07D3DF8-B531-453C-B599-898D9D03A724}" destId="{632313F7-92C6-4DF6-B3C3-79F0F93A02D6}" srcOrd="4" destOrd="0" parTransId="{804005BE-B51D-4726-AC1E-68BB62682854}" sibTransId="{990CB716-E548-450E-9A90-4D8DB093C1ED}"/>
    <dgm:cxn modelId="{FC5954B9-4B52-4440-B922-05DA414BC514}" type="presOf" srcId="{1691F446-2C4D-4079-9D16-C341031FF10A}" destId="{5EE99CAA-C70B-49D9-9943-E42F93D8C815}" srcOrd="0" destOrd="0" presId="urn:microsoft.com/office/officeart/2005/8/layout/vList2"/>
    <dgm:cxn modelId="{4562EE19-D178-43C7-BCD7-5DEF9C1E6452}" type="presOf" srcId="{0D9C04A8-F6C4-4A94-AAC0-4CDF1E2E33FD}" destId="{C4D7444D-E9C0-4694-BF04-B566F459108B}" srcOrd="0" destOrd="0" presId="urn:microsoft.com/office/officeart/2005/8/layout/vList2"/>
    <dgm:cxn modelId="{5E0F4203-A41F-4185-972F-E7C47C185231}" type="presOf" srcId="{CB61399F-1A2D-42E5-8BED-9711DCC11731}" destId="{78DA6840-523F-44DE-8870-8809A7BF9028}"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9A7975D6-1D4E-4856-B3C4-932BFBD3CDDB}" type="presParOf" srcId="{AE563F13-1AA5-450D-9916-2F11638C1DA9}" destId="{401ECA87-A414-4C2E-815B-2E740FECD9DF}" srcOrd="0" destOrd="0" presId="urn:microsoft.com/office/officeart/2005/8/layout/vList2"/>
    <dgm:cxn modelId="{3AF63245-2634-4686-883D-40B5F87F6805}" type="presParOf" srcId="{AE563F13-1AA5-450D-9916-2F11638C1DA9}" destId="{C7130AF6-5BCF-4F29-BA34-95CB85B72764}" srcOrd="1" destOrd="0" presId="urn:microsoft.com/office/officeart/2005/8/layout/vList2"/>
    <dgm:cxn modelId="{8DA64A14-6FC0-478B-BD2D-7F1A95AA20EC}" type="presParOf" srcId="{AE563F13-1AA5-450D-9916-2F11638C1DA9}" destId="{78DA6840-523F-44DE-8870-8809A7BF9028}" srcOrd="2" destOrd="0" presId="urn:microsoft.com/office/officeart/2005/8/layout/vList2"/>
    <dgm:cxn modelId="{B622D61B-B57E-4195-B88E-667F33F755CD}" type="presParOf" srcId="{AE563F13-1AA5-450D-9916-2F11638C1DA9}" destId="{9C495DF5-169D-4A31-B3DB-88DFF8C7AB22}" srcOrd="3" destOrd="0" presId="urn:microsoft.com/office/officeart/2005/8/layout/vList2"/>
    <dgm:cxn modelId="{392EB325-4149-4639-8ECB-9E5FC7097F6B}" type="presParOf" srcId="{AE563F13-1AA5-450D-9916-2F11638C1DA9}" destId="{5AF62516-935A-4716-BC3C-96D1A9708875}" srcOrd="4" destOrd="0" presId="urn:microsoft.com/office/officeart/2005/8/layout/vList2"/>
    <dgm:cxn modelId="{DAE6FBB8-3E38-4459-BEE7-43FD68AB8C6F}" type="presParOf" srcId="{AE563F13-1AA5-450D-9916-2F11638C1DA9}" destId="{5EE99CAA-C70B-49D9-9943-E42F93D8C815}" srcOrd="5" destOrd="0" presId="urn:microsoft.com/office/officeart/2005/8/layout/vList2"/>
    <dgm:cxn modelId="{57CAE5D7-8A83-4DE9-8060-B711AE8B6693}" type="presParOf" srcId="{AE563F13-1AA5-450D-9916-2F11638C1DA9}" destId="{8E384E35-9385-455F-B372-4AA6FE4C9346}" srcOrd="6" destOrd="0" presId="urn:microsoft.com/office/officeart/2005/8/layout/vList2"/>
    <dgm:cxn modelId="{71383173-AD95-469D-86E4-D8DA029A1E35}" type="presParOf" srcId="{AE563F13-1AA5-450D-9916-2F11638C1DA9}" destId="{7E58D7A6-E1A3-4F64-B2F9-76B3525CD76E}" srcOrd="7" destOrd="0" presId="urn:microsoft.com/office/officeart/2005/8/layout/vList2"/>
    <dgm:cxn modelId="{8556DFBF-60E8-4749-8B43-13AB80B7C6EE}" type="presParOf" srcId="{AE563F13-1AA5-450D-9916-2F11638C1DA9}" destId="{1A51C3D3-58C0-4069-AB0A-A95B0B4B888D}" srcOrd="8" destOrd="0" presId="urn:microsoft.com/office/officeart/2005/8/layout/vList2"/>
    <dgm:cxn modelId="{BECB1400-DF2E-4D4E-9D82-EFCA99AE8180}" type="presParOf" srcId="{AE563F13-1AA5-450D-9916-2F11638C1DA9}" destId="{C4D7444D-E9C0-4694-BF04-B566F459108B}"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Narzędzia programistyczne</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Kontrola wersji i praca zespołowa – Git</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Programowanie współbieżne</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A6C8BD6C-B3B2-4605-8970-343DCDE52EF2}">
      <dgm:prSet phldrT="[Tekst]"/>
      <dgm:spPr/>
      <dgm:t>
        <a:bodyPr/>
        <a:lstStyle/>
        <a:p>
          <a:r>
            <a:rPr lang="pl-PL" dirty="0" smtClean="0"/>
            <a:t>Komunikacja synchroniczna z wykorzystaniem web services</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E9705339-6862-4592-949E-99BA249F19D1}">
      <dgm:prSet phldrT="[Tekst]"/>
      <dgm:spPr/>
      <dgm:t>
        <a:bodyPr/>
        <a:lstStyle/>
        <a:p>
          <a:r>
            <a:rPr lang="pl-PL" dirty="0" smtClean="0"/>
            <a:t>Komunikacja asynchroniczna z wykorzystaniem JMS</a:t>
          </a:r>
        </a:p>
      </dgm:t>
    </dgm:pt>
    <dgm:pt modelId="{06AAE812-5F9C-4F28-A6DB-C0E5E9A112D8}" type="parTrans" cxnId="{3109AF4A-1468-4B5C-BE53-69CBA1E54CEA}">
      <dgm:prSet/>
      <dgm:spPr/>
      <dgm:t>
        <a:bodyPr/>
        <a:lstStyle/>
        <a:p>
          <a:endParaRPr lang="pl-PL"/>
        </a:p>
      </dgm:t>
    </dgm:pt>
    <dgm:pt modelId="{E3E15143-41D2-41E3-8117-DAD4A96EA8BC}" type="sibTrans" cxnId="{3109AF4A-1468-4B5C-BE53-69CBA1E54CEA}">
      <dgm:prSet/>
      <dgm:spPr/>
      <dgm:t>
        <a:bodyPr/>
        <a:lstStyle/>
        <a:p>
          <a:endParaRPr lang="pl-PL"/>
        </a:p>
      </dgm:t>
    </dgm:pt>
    <dgm:pt modelId="{632313F7-92C6-4DF6-B3C3-79F0F93A02D6}">
      <dgm:prSet phldrT="[Tekst]"/>
      <dgm:spPr/>
      <dgm:t>
        <a:bodyPr/>
        <a:lstStyle/>
        <a:p>
          <a:r>
            <a:rPr lang="pl-PL" dirty="0" smtClean="0"/>
            <a:t>Korzystanie z serwerów baz danych</a:t>
          </a:r>
        </a:p>
      </dgm:t>
    </dgm:pt>
    <dgm:pt modelId="{804005BE-B51D-4726-AC1E-68BB62682854}" type="parTrans" cxnId="{957A5732-6643-4B4A-93D8-DB61D5FFC83E}">
      <dgm:prSet/>
      <dgm:spPr/>
      <dgm:t>
        <a:bodyPr/>
        <a:lstStyle/>
        <a:p>
          <a:endParaRPr lang="pl-PL"/>
        </a:p>
      </dgm:t>
    </dgm:pt>
    <dgm:pt modelId="{990CB716-E548-450E-9A90-4D8DB093C1ED}" type="sibTrans" cxnId="{957A5732-6643-4B4A-93D8-DB61D5FFC83E}">
      <dgm:prSet/>
      <dgm:spPr/>
      <dgm:t>
        <a:bodyPr/>
        <a:lstStyle/>
        <a:p>
          <a:endParaRPr lang="pl-PL"/>
        </a:p>
      </dgm:t>
    </dgm:pt>
    <dgm:pt modelId="{6E0EABB4-8FD4-4A31-BD32-71E547315439}">
      <dgm:prSet phldrT="[Tekst]"/>
      <dgm:spPr/>
      <dgm:t>
        <a:bodyPr/>
        <a:lstStyle/>
        <a:p>
          <a:r>
            <a:rPr lang="pl-PL" dirty="0" smtClean="0"/>
            <a:t>Budowanie aplikacji i zarządzanie zależnościami – </a:t>
          </a:r>
          <a:r>
            <a:rPr lang="pl-PL" dirty="0" err="1" smtClean="0"/>
            <a:t>Gradle</a:t>
          </a:r>
          <a:endParaRPr lang="pl-PL" dirty="0"/>
        </a:p>
      </dgm:t>
    </dgm:pt>
    <dgm:pt modelId="{95D09281-F1D7-4188-8EE7-854B701AF533}" type="parTrans" cxnId="{2F3EECC4-15B6-4560-A7D0-C01E1E99200E}">
      <dgm:prSet/>
      <dgm:spPr/>
      <dgm:t>
        <a:bodyPr/>
        <a:lstStyle/>
        <a:p>
          <a:endParaRPr lang="pl-PL"/>
        </a:p>
      </dgm:t>
    </dgm:pt>
    <dgm:pt modelId="{6209FA6D-8B4E-41AD-8D38-DBCFB2DFB1FB}" type="sibTrans" cxnId="{2F3EECC4-15B6-4560-A7D0-C01E1E99200E}">
      <dgm:prSet/>
      <dgm:spPr/>
      <dgm:t>
        <a:bodyPr/>
        <a:lstStyle/>
        <a:p>
          <a:endParaRPr lang="pl-PL"/>
        </a:p>
      </dgm:t>
    </dgm:pt>
    <dgm:pt modelId="{A5C752E3-5F20-413C-96F0-081937642392}">
      <dgm:prSet phldrT="[Tekst]"/>
      <dgm:spPr/>
      <dgm:t>
        <a:bodyPr/>
        <a:lstStyle/>
        <a:p>
          <a:r>
            <a:rPr lang="pl-PL" dirty="0" smtClean="0"/>
            <a:t>Logowanie – Log4J 2</a:t>
          </a:r>
          <a:endParaRPr lang="pl-PL" dirty="0"/>
        </a:p>
      </dgm:t>
    </dgm:pt>
    <dgm:pt modelId="{11EC339E-6CE9-4164-A730-957FA9F5DFA7}" type="parTrans" cxnId="{03E26BDF-5D4F-478D-B8F8-F2E5FCA7B9F8}">
      <dgm:prSet/>
      <dgm:spPr/>
      <dgm:t>
        <a:bodyPr/>
        <a:lstStyle/>
        <a:p>
          <a:endParaRPr lang="pl-PL"/>
        </a:p>
      </dgm:t>
    </dgm:pt>
    <dgm:pt modelId="{9382DBC6-5FC6-4FD1-8597-6E3833FBCCFD}" type="sibTrans" cxnId="{03E26BDF-5D4F-478D-B8F8-F2E5FCA7B9F8}">
      <dgm:prSet/>
      <dgm:spPr/>
      <dgm:t>
        <a:bodyPr/>
        <a:lstStyle/>
        <a:p>
          <a:endParaRPr lang="pl-PL"/>
        </a:p>
      </dgm:t>
    </dgm:pt>
    <dgm:pt modelId="{D07773C2-5821-447F-9880-D5FE54F059AC}">
      <dgm:prSet phldrT="[Tekst]"/>
      <dgm:spPr/>
      <dgm:t>
        <a:bodyPr/>
        <a:lstStyle/>
        <a:p>
          <a:r>
            <a:rPr lang="pl-PL" dirty="0" smtClean="0"/>
            <a:t>Testowanie jednostkowe - JUnit</a:t>
          </a:r>
          <a:endParaRPr lang="pl-PL" dirty="0"/>
        </a:p>
      </dgm:t>
    </dgm:pt>
    <dgm:pt modelId="{604414DF-3A89-4A5E-A279-588AFA58EAA7}" type="parTrans" cxnId="{C908B49B-DBCB-4C55-8D32-48E6281ECE53}">
      <dgm:prSet/>
      <dgm:spPr/>
      <dgm:t>
        <a:bodyPr/>
        <a:lstStyle/>
        <a:p>
          <a:endParaRPr lang="pl-PL"/>
        </a:p>
      </dgm:t>
    </dgm:pt>
    <dgm:pt modelId="{81AD834C-F68E-4FFE-9341-3944C4CC184F}" type="sibTrans" cxnId="{C908B49B-DBCB-4C55-8D32-48E6281ECE53}">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1">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5">
        <dgm:presLayoutVars>
          <dgm:chMax val="0"/>
          <dgm:bulletEnabled val="1"/>
        </dgm:presLayoutVars>
      </dgm:prSet>
      <dgm:spPr/>
      <dgm:t>
        <a:bodyPr/>
        <a:lstStyle/>
        <a:p>
          <a:endParaRPr lang="pl-PL"/>
        </a:p>
      </dgm:t>
    </dgm:pt>
    <dgm:pt modelId="{B1356D89-0BF2-43B2-9FAF-3EB3C82B12C3}" type="pres">
      <dgm:prSet presAssocID="{2AF9AD82-5FDD-4C7C-B9BF-B03397D23B2C}" presName="spacer" presStyleCnt="0"/>
      <dgm:spPr/>
    </dgm:pt>
    <dgm:pt modelId="{5AF62516-935A-4716-BC3C-96D1A9708875}" type="pres">
      <dgm:prSet presAssocID="{A6C8BD6C-B3B2-4605-8970-343DCDE52EF2}" presName="parentText" presStyleLbl="node1" presStyleIdx="2" presStyleCnt="5">
        <dgm:presLayoutVars>
          <dgm:chMax val="0"/>
          <dgm:bulletEnabled val="1"/>
        </dgm:presLayoutVars>
      </dgm:prSet>
      <dgm:spPr/>
      <dgm:t>
        <a:bodyPr/>
        <a:lstStyle/>
        <a:p>
          <a:endParaRPr lang="pl-PL"/>
        </a:p>
      </dgm:t>
    </dgm:pt>
    <dgm:pt modelId="{129984DB-FF6F-4B36-A3D1-83A8E674FAE0}" type="pres">
      <dgm:prSet presAssocID="{1DEDE7B7-B08A-462B-8B72-29F3AA43F8B3}" presName="spacer" presStyleCnt="0"/>
      <dgm:spPr/>
    </dgm:pt>
    <dgm:pt modelId="{8E384E35-9385-455F-B372-4AA6FE4C9346}" type="pres">
      <dgm:prSet presAssocID="{E9705339-6862-4592-949E-99BA249F19D1}" presName="parentText" presStyleLbl="node1" presStyleIdx="3" presStyleCnt="5" custLinFactNeighborY="2221">
        <dgm:presLayoutVars>
          <dgm:chMax val="0"/>
          <dgm:bulletEnabled val="1"/>
        </dgm:presLayoutVars>
      </dgm:prSet>
      <dgm:spPr/>
      <dgm:t>
        <a:bodyPr/>
        <a:lstStyle/>
        <a:p>
          <a:endParaRPr lang="pl-PL"/>
        </a:p>
      </dgm:t>
    </dgm:pt>
    <dgm:pt modelId="{5B31AB65-25EE-4708-A86D-DFD97EB33738}" type="pres">
      <dgm:prSet presAssocID="{E3E15143-41D2-41E3-8117-DAD4A96EA8BC}" presName="spacer" presStyleCnt="0"/>
      <dgm:spPr/>
    </dgm:pt>
    <dgm:pt modelId="{1A51C3D3-58C0-4069-AB0A-A95B0B4B888D}" type="pres">
      <dgm:prSet presAssocID="{632313F7-92C6-4DF6-B3C3-79F0F93A02D6}" presName="parentText" presStyleLbl="node1" presStyleIdx="4" presStyleCnt="5">
        <dgm:presLayoutVars>
          <dgm:chMax val="0"/>
          <dgm:bulletEnabled val="1"/>
        </dgm:presLayoutVars>
      </dgm:prSet>
      <dgm:spPr/>
      <dgm:t>
        <a:bodyPr/>
        <a:lstStyle/>
        <a:p>
          <a:endParaRPr lang="pl-PL"/>
        </a:p>
      </dgm:t>
    </dgm:pt>
  </dgm:ptLst>
  <dgm:cxnLst>
    <dgm:cxn modelId="{C0211991-8DA9-412A-8B5A-52F2BACA6083}" type="presOf" srcId="{CB61399F-1A2D-42E5-8BED-9711DCC11731}" destId="{78DA6840-523F-44DE-8870-8809A7BF9028}" srcOrd="0" destOrd="0" presId="urn:microsoft.com/office/officeart/2005/8/layout/vList2"/>
    <dgm:cxn modelId="{A643151B-3E22-4B18-8884-B35007EC6172}" srcId="{E07D3DF8-B531-453C-B599-898D9D03A724}" destId="{A6C8BD6C-B3B2-4605-8970-343DCDE52EF2}" srcOrd="2" destOrd="0" parTransId="{B4F2E15E-1C80-4166-8AB2-D3523720A631}" sibTransId="{1DEDE7B7-B08A-462B-8B72-29F3AA43F8B3}"/>
    <dgm:cxn modelId="{ECC6EC58-6EBD-4D0F-8DA9-8F738B9D639E}" type="presOf" srcId="{A5C752E3-5F20-413C-96F0-081937642392}" destId="{C7130AF6-5BCF-4F29-BA34-95CB85B72764}" srcOrd="0" destOrd="2" presId="urn:microsoft.com/office/officeart/2005/8/layout/vList2"/>
    <dgm:cxn modelId="{A68CBD88-771A-4A12-8B8B-9F0DC6B301A4}" type="presOf" srcId="{D07773C2-5821-447F-9880-D5FE54F059AC}" destId="{C7130AF6-5BCF-4F29-BA34-95CB85B72764}" srcOrd="0" destOrd="3" presId="urn:microsoft.com/office/officeart/2005/8/layout/vList2"/>
    <dgm:cxn modelId="{649E1C9A-C4FD-4E90-9094-E80372FE3B54}" srcId="{E07D3DF8-B531-453C-B599-898D9D03A724}" destId="{2D36E825-4ACE-45FF-9A82-A07828909465}" srcOrd="0" destOrd="0" parTransId="{B4AFEE9B-1623-480E-AD65-DE7486D44E39}" sibTransId="{3CA66D8E-C79A-4301-B374-30BE44E4CC8F}"/>
    <dgm:cxn modelId="{03E26BDF-5D4F-478D-B8F8-F2E5FCA7B9F8}" srcId="{2D36E825-4ACE-45FF-9A82-A07828909465}" destId="{A5C752E3-5F20-413C-96F0-081937642392}" srcOrd="2" destOrd="0" parTransId="{11EC339E-6CE9-4164-A730-957FA9F5DFA7}" sibTransId="{9382DBC6-5FC6-4FD1-8597-6E3833FBCCFD}"/>
    <dgm:cxn modelId="{957A5732-6643-4B4A-93D8-DB61D5FFC83E}" srcId="{E07D3DF8-B531-453C-B599-898D9D03A724}" destId="{632313F7-92C6-4DF6-B3C3-79F0F93A02D6}" srcOrd="4" destOrd="0" parTransId="{804005BE-B51D-4726-AC1E-68BB62682854}" sibTransId="{990CB716-E548-450E-9A90-4D8DB093C1ED}"/>
    <dgm:cxn modelId="{6C00EABA-6F4F-4A66-86A2-B21FF967D541}" srcId="{E07D3DF8-B531-453C-B599-898D9D03A724}" destId="{CB61399F-1A2D-42E5-8BED-9711DCC11731}" srcOrd="1" destOrd="0" parTransId="{7AE97EF6-8A82-49B0-B4CC-14B044F0451A}" sibTransId="{2AF9AD82-5FDD-4C7C-B9BF-B03397D23B2C}"/>
    <dgm:cxn modelId="{27AE2B06-EC92-4DA5-922B-9E530FB48021}" type="presOf" srcId="{E07D3DF8-B531-453C-B599-898D9D03A724}" destId="{AE563F13-1AA5-450D-9916-2F11638C1DA9}"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468E1276-49A4-427C-9635-5464C82F8338}" type="presOf" srcId="{E9705339-6862-4592-949E-99BA249F19D1}" destId="{8E384E35-9385-455F-B372-4AA6FE4C9346}" srcOrd="0" destOrd="0" presId="urn:microsoft.com/office/officeart/2005/8/layout/vList2"/>
    <dgm:cxn modelId="{FE6F531F-AB5B-44A3-A0BD-29F8A7F52D79}" type="presOf" srcId="{A6C8BD6C-B3B2-4605-8970-343DCDE52EF2}" destId="{5AF62516-935A-4716-BC3C-96D1A9708875}" srcOrd="0" destOrd="0" presId="urn:microsoft.com/office/officeart/2005/8/layout/vList2"/>
    <dgm:cxn modelId="{3109AF4A-1468-4B5C-BE53-69CBA1E54CEA}" srcId="{E07D3DF8-B531-453C-B599-898D9D03A724}" destId="{E9705339-6862-4592-949E-99BA249F19D1}" srcOrd="3" destOrd="0" parTransId="{06AAE812-5F9C-4F28-A6DB-C0E5E9A112D8}" sibTransId="{E3E15143-41D2-41E3-8117-DAD4A96EA8BC}"/>
    <dgm:cxn modelId="{DEAC3F62-24BD-4A1E-BB26-42028C0882A5}" type="presOf" srcId="{6E0EABB4-8FD4-4A31-BD32-71E547315439}" destId="{C7130AF6-5BCF-4F29-BA34-95CB85B72764}" srcOrd="0" destOrd="1" presId="urn:microsoft.com/office/officeart/2005/8/layout/vList2"/>
    <dgm:cxn modelId="{68C5A92B-71CF-4F6B-983F-ED9BDB130016}" type="presOf" srcId="{632313F7-92C6-4DF6-B3C3-79F0F93A02D6}" destId="{1A51C3D3-58C0-4069-AB0A-A95B0B4B888D}" srcOrd="0" destOrd="0" presId="urn:microsoft.com/office/officeart/2005/8/layout/vList2"/>
    <dgm:cxn modelId="{B1C8337E-EBFA-4ABD-9C53-BED174458251}" type="presOf" srcId="{2D36E825-4ACE-45FF-9A82-A07828909465}" destId="{401ECA87-A414-4C2E-815B-2E740FECD9DF}" srcOrd="0" destOrd="0" presId="urn:microsoft.com/office/officeart/2005/8/layout/vList2"/>
    <dgm:cxn modelId="{C908B49B-DBCB-4C55-8D32-48E6281ECE53}" srcId="{2D36E825-4ACE-45FF-9A82-A07828909465}" destId="{D07773C2-5821-447F-9880-D5FE54F059AC}" srcOrd="3" destOrd="0" parTransId="{604414DF-3A89-4A5E-A279-588AFA58EAA7}" sibTransId="{81AD834C-F68E-4FFE-9341-3944C4CC184F}"/>
    <dgm:cxn modelId="{2F3EECC4-15B6-4560-A7D0-C01E1E99200E}" srcId="{2D36E825-4ACE-45FF-9A82-A07828909465}" destId="{6E0EABB4-8FD4-4A31-BD32-71E547315439}" srcOrd="1" destOrd="0" parTransId="{95D09281-F1D7-4188-8EE7-854B701AF533}" sibTransId="{6209FA6D-8B4E-41AD-8D38-DBCFB2DFB1FB}"/>
    <dgm:cxn modelId="{CF1B1A12-0D10-4D25-9073-8F46478748FC}" type="presOf" srcId="{38F77422-9DC2-4461-90F4-808381EB6C65}" destId="{C7130AF6-5BCF-4F29-BA34-95CB85B72764}" srcOrd="0" destOrd="0" presId="urn:microsoft.com/office/officeart/2005/8/layout/vList2"/>
    <dgm:cxn modelId="{EDFC91EA-EE13-4EE1-91F8-56E13C73E6F0}" type="presParOf" srcId="{AE563F13-1AA5-450D-9916-2F11638C1DA9}" destId="{401ECA87-A414-4C2E-815B-2E740FECD9DF}" srcOrd="0" destOrd="0" presId="urn:microsoft.com/office/officeart/2005/8/layout/vList2"/>
    <dgm:cxn modelId="{CFFCD5FA-DD6D-4A45-8DD3-92B9AF0A6280}" type="presParOf" srcId="{AE563F13-1AA5-450D-9916-2F11638C1DA9}" destId="{C7130AF6-5BCF-4F29-BA34-95CB85B72764}" srcOrd="1" destOrd="0" presId="urn:microsoft.com/office/officeart/2005/8/layout/vList2"/>
    <dgm:cxn modelId="{3AF01595-9CA6-4EB1-9E62-04B0C173F5E6}" type="presParOf" srcId="{AE563F13-1AA5-450D-9916-2F11638C1DA9}" destId="{78DA6840-523F-44DE-8870-8809A7BF9028}" srcOrd="2" destOrd="0" presId="urn:microsoft.com/office/officeart/2005/8/layout/vList2"/>
    <dgm:cxn modelId="{E3837F8D-3218-4EFE-8E4B-492E77D83246}" type="presParOf" srcId="{AE563F13-1AA5-450D-9916-2F11638C1DA9}" destId="{B1356D89-0BF2-43B2-9FAF-3EB3C82B12C3}" srcOrd="3" destOrd="0" presId="urn:microsoft.com/office/officeart/2005/8/layout/vList2"/>
    <dgm:cxn modelId="{A4BA1923-5D52-4736-8CCD-D8C9209934F7}" type="presParOf" srcId="{AE563F13-1AA5-450D-9916-2F11638C1DA9}" destId="{5AF62516-935A-4716-BC3C-96D1A9708875}" srcOrd="4" destOrd="0" presId="urn:microsoft.com/office/officeart/2005/8/layout/vList2"/>
    <dgm:cxn modelId="{6987F54E-D0A4-4A80-978B-4E4DD51289E9}" type="presParOf" srcId="{AE563F13-1AA5-450D-9916-2F11638C1DA9}" destId="{129984DB-FF6F-4B36-A3D1-83A8E674FAE0}" srcOrd="5" destOrd="0" presId="urn:microsoft.com/office/officeart/2005/8/layout/vList2"/>
    <dgm:cxn modelId="{81CA69A3-CA84-443E-A23D-D0BA0A15F244}" type="presParOf" srcId="{AE563F13-1AA5-450D-9916-2F11638C1DA9}" destId="{8E384E35-9385-455F-B372-4AA6FE4C9346}" srcOrd="6" destOrd="0" presId="urn:microsoft.com/office/officeart/2005/8/layout/vList2"/>
    <dgm:cxn modelId="{510D6268-466B-45CF-9292-F2C9C7A2883F}" type="presParOf" srcId="{AE563F13-1AA5-450D-9916-2F11638C1DA9}" destId="{5B31AB65-25EE-4708-A86D-DFD97EB33738}" srcOrd="7" destOrd="0" presId="urn:microsoft.com/office/officeart/2005/8/layout/vList2"/>
    <dgm:cxn modelId="{D7F74DF8-5084-422F-809E-C69238AE1D50}" type="presParOf" srcId="{AE563F13-1AA5-450D-9916-2F11638C1DA9}" destId="{1A51C3D3-58C0-4069-AB0A-A95B0B4B888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5684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Ekonomiczne</a:t>
          </a:r>
          <a:endParaRPr lang="pl-PL" sz="1900" kern="1200" dirty="0"/>
        </a:p>
      </dsp:txBody>
      <dsp:txXfrm>
        <a:off x="21704" y="78546"/>
        <a:ext cx="7198851" cy="401192"/>
      </dsp:txXfrm>
    </dsp:sp>
    <dsp:sp modelId="{C7130AF6-5BCF-4F29-BA34-95CB85B72764}">
      <dsp:nvSpPr>
        <dsp:cNvPr id="0" name=""/>
        <dsp:cNvSpPr/>
      </dsp:nvSpPr>
      <dsp:spPr>
        <a:xfrm>
          <a:off x="0" y="501442"/>
          <a:ext cx="7242259"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Współdzielenie zasobów</a:t>
          </a:r>
          <a:endParaRPr lang="pl-PL" sz="1500" kern="1200" dirty="0"/>
        </a:p>
        <a:p>
          <a:pPr marL="114300" lvl="1" indent="-114300" algn="l" defTabSz="666750">
            <a:lnSpc>
              <a:spcPct val="90000"/>
            </a:lnSpc>
            <a:spcBef>
              <a:spcPct val="0"/>
            </a:spcBef>
            <a:spcAft>
              <a:spcPct val="20000"/>
            </a:spcAft>
            <a:buChar char="••"/>
          </a:pPr>
          <a:r>
            <a:rPr lang="pl-PL" sz="1500" kern="1200" dirty="0" smtClean="0"/>
            <a:t>Bardzo mocne maszyny są nieproporcjonalnie drogie – taniej jest je zastąpić większą liczbą popularnych urządzeń</a:t>
          </a:r>
          <a:endParaRPr lang="pl-PL" sz="1500" kern="1200" dirty="0"/>
        </a:p>
      </dsp:txBody>
      <dsp:txXfrm>
        <a:off x="0" y="501442"/>
        <a:ext cx="7242259" cy="688274"/>
      </dsp:txXfrm>
    </dsp:sp>
    <dsp:sp modelId="{376597F5-777C-4886-9496-C2590412E54E}">
      <dsp:nvSpPr>
        <dsp:cNvPr id="0" name=""/>
        <dsp:cNvSpPr/>
      </dsp:nvSpPr>
      <dsp:spPr>
        <a:xfrm>
          <a:off x="0" y="1189717"/>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Dostosowanie do świata rzeczywistego</a:t>
          </a:r>
          <a:endParaRPr lang="pl-PL" sz="1900" kern="1200" dirty="0"/>
        </a:p>
      </dsp:txBody>
      <dsp:txXfrm>
        <a:off x="21704" y="1211421"/>
        <a:ext cx="7198851" cy="401192"/>
      </dsp:txXfrm>
    </dsp:sp>
    <dsp:sp modelId="{0FB52419-7EF2-4113-8849-3B16BAEC9DD7}">
      <dsp:nvSpPr>
        <dsp:cNvPr id="0" name=""/>
        <dsp:cNvSpPr/>
      </dsp:nvSpPr>
      <dsp:spPr>
        <a:xfrm>
          <a:off x="0" y="1634317"/>
          <a:ext cx="7242259" cy="452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Model wielu dziedzin jest z natury rozproszony (na przykład system bankomatów)</a:t>
          </a:r>
          <a:endParaRPr lang="pl-PL" sz="1500" kern="1200" dirty="0"/>
        </a:p>
      </dsp:txBody>
      <dsp:txXfrm>
        <a:off x="0" y="1634317"/>
        <a:ext cx="7242259" cy="452295"/>
      </dsp:txXfrm>
    </dsp:sp>
    <dsp:sp modelId="{AF79282F-4587-49CB-B714-735A3E3EDCB9}">
      <dsp:nvSpPr>
        <dsp:cNvPr id="0" name=""/>
        <dsp:cNvSpPr/>
      </dsp:nvSpPr>
      <dsp:spPr>
        <a:xfrm>
          <a:off x="0" y="208661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Wydajność przetwarzania</a:t>
          </a:r>
          <a:endParaRPr lang="pl-PL" sz="1900" kern="1200" dirty="0"/>
        </a:p>
      </dsp:txBody>
      <dsp:txXfrm>
        <a:off x="21704" y="2108316"/>
        <a:ext cx="7198851" cy="401192"/>
      </dsp:txXfrm>
    </dsp:sp>
    <dsp:sp modelId="{3FFC3410-A2D0-4B28-A055-BFAC61BCB93F}">
      <dsp:nvSpPr>
        <dsp:cNvPr id="0" name=""/>
        <dsp:cNvSpPr/>
      </dsp:nvSpPr>
      <dsp:spPr>
        <a:xfrm>
          <a:off x="0" y="253121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Pojemność systemu nie jest ograniczona przez pojedynczą instancję</a:t>
          </a:r>
          <a:endParaRPr lang="pl-PL" sz="1500" kern="1200" dirty="0"/>
        </a:p>
      </dsp:txBody>
      <dsp:txXfrm>
        <a:off x="0" y="2531212"/>
        <a:ext cx="7242259" cy="314640"/>
      </dsp:txXfrm>
    </dsp:sp>
    <dsp:sp modelId="{78DA6840-523F-44DE-8870-8809A7BF9028}">
      <dsp:nvSpPr>
        <dsp:cNvPr id="0" name=""/>
        <dsp:cNvSpPr/>
      </dsp:nvSpPr>
      <dsp:spPr>
        <a:xfrm>
          <a:off x="0" y="284585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Odporność na awarie</a:t>
          </a:r>
          <a:endParaRPr lang="pl-PL" sz="1900" kern="1200" dirty="0"/>
        </a:p>
      </dsp:txBody>
      <dsp:txXfrm>
        <a:off x="21704" y="2867556"/>
        <a:ext cx="7198851" cy="401192"/>
      </dsp:txXfrm>
    </dsp:sp>
    <dsp:sp modelId="{9C495DF5-169D-4A31-B3DB-88DFF8C7AB22}">
      <dsp:nvSpPr>
        <dsp:cNvPr id="0" name=""/>
        <dsp:cNvSpPr/>
      </dsp:nvSpPr>
      <dsp:spPr>
        <a:xfrm>
          <a:off x="0" y="329045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Możliwość stosowania redundancji</a:t>
          </a:r>
          <a:endParaRPr lang="pl-PL" sz="1500" kern="1200" dirty="0"/>
        </a:p>
      </dsp:txBody>
      <dsp:txXfrm>
        <a:off x="0" y="3290452"/>
        <a:ext cx="7242259" cy="314640"/>
      </dsp:txXfrm>
    </dsp:sp>
    <dsp:sp modelId="{5AF62516-935A-4716-BC3C-96D1A9708875}">
      <dsp:nvSpPr>
        <dsp:cNvPr id="0" name=""/>
        <dsp:cNvSpPr/>
      </dsp:nvSpPr>
      <dsp:spPr>
        <a:xfrm>
          <a:off x="0" y="360509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Skalowalność</a:t>
          </a:r>
        </a:p>
      </dsp:txBody>
      <dsp:txXfrm>
        <a:off x="21704" y="3626796"/>
        <a:ext cx="7198851" cy="401192"/>
      </dsp:txXfrm>
    </dsp:sp>
    <dsp:sp modelId="{5EE99CAA-C70B-49D9-9943-E42F93D8C815}">
      <dsp:nvSpPr>
        <dsp:cNvPr id="0" name=""/>
        <dsp:cNvSpPr/>
      </dsp:nvSpPr>
      <dsp:spPr>
        <a:xfrm>
          <a:off x="0" y="404969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Możliwość dostosowywania pojemności systemu do potrzeb</a:t>
          </a:r>
        </a:p>
      </dsp:txBody>
      <dsp:txXfrm>
        <a:off x="0" y="4049692"/>
        <a:ext cx="7242259" cy="314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7767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Złożoność</a:t>
          </a:r>
          <a:endParaRPr lang="pl-PL" sz="2600" kern="1200" dirty="0"/>
        </a:p>
      </dsp:txBody>
      <dsp:txXfrm>
        <a:off x="29700" y="107373"/>
        <a:ext cx="7110144" cy="549000"/>
      </dsp:txXfrm>
    </dsp:sp>
    <dsp:sp modelId="{C7130AF6-5BCF-4F29-BA34-95CB85B72764}">
      <dsp:nvSpPr>
        <dsp:cNvPr id="0" name=""/>
        <dsp:cNvSpPr/>
      </dsp:nvSpPr>
      <dsp:spPr>
        <a:xfrm>
          <a:off x="0" y="686073"/>
          <a:ext cx="7169544"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Konieczność obsługi większej liczby sytuacji (korzystnych i niekorzystnych) niż w systemach monolitycznych</a:t>
          </a:r>
          <a:endParaRPr lang="pl-PL" sz="2000" kern="1200" dirty="0"/>
        </a:p>
      </dsp:txBody>
      <dsp:txXfrm>
        <a:off x="0" y="686073"/>
        <a:ext cx="7169544" cy="592020"/>
      </dsp:txXfrm>
    </dsp:sp>
    <dsp:sp modelId="{78DA6840-523F-44DE-8870-8809A7BF9028}">
      <dsp:nvSpPr>
        <dsp:cNvPr id="0" name=""/>
        <dsp:cNvSpPr/>
      </dsp:nvSpPr>
      <dsp:spPr>
        <a:xfrm>
          <a:off x="0" y="127809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Wzrost liczby pojedynczych awarii</a:t>
          </a:r>
          <a:endParaRPr lang="pl-PL" sz="2600" kern="1200" dirty="0"/>
        </a:p>
      </dsp:txBody>
      <dsp:txXfrm>
        <a:off x="29700" y="1307793"/>
        <a:ext cx="7110144" cy="549000"/>
      </dsp:txXfrm>
    </dsp:sp>
    <dsp:sp modelId="{9C495DF5-169D-4A31-B3DB-88DFF8C7AB22}">
      <dsp:nvSpPr>
        <dsp:cNvPr id="0" name=""/>
        <dsp:cNvSpPr/>
      </dsp:nvSpPr>
      <dsp:spPr>
        <a:xfrm>
          <a:off x="0" y="1886493"/>
          <a:ext cx="7169544"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Każdy pojedynczy komponent systemu może ulec awarii – wpływ tych awarii na działanie systemu jako całości wymaga świadomego zarządzania</a:t>
          </a:r>
          <a:endParaRPr lang="pl-PL" sz="2000" kern="1200" dirty="0"/>
        </a:p>
      </dsp:txBody>
      <dsp:txXfrm>
        <a:off x="0" y="1886493"/>
        <a:ext cx="7169544" cy="861120"/>
      </dsp:txXfrm>
    </dsp:sp>
    <dsp:sp modelId="{5AF62516-935A-4716-BC3C-96D1A9708875}">
      <dsp:nvSpPr>
        <dsp:cNvPr id="0" name=""/>
        <dsp:cNvSpPr/>
      </dsp:nvSpPr>
      <dsp:spPr>
        <a:xfrm>
          <a:off x="0" y="274761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Bezpieczeństwo</a:t>
          </a:r>
        </a:p>
      </dsp:txBody>
      <dsp:txXfrm>
        <a:off x="29700" y="2777313"/>
        <a:ext cx="7110144" cy="549000"/>
      </dsp:txXfrm>
    </dsp:sp>
    <dsp:sp modelId="{5EE99CAA-C70B-49D9-9943-E42F93D8C815}">
      <dsp:nvSpPr>
        <dsp:cNvPr id="0" name=""/>
        <dsp:cNvSpPr/>
      </dsp:nvSpPr>
      <dsp:spPr>
        <a:xfrm>
          <a:off x="0" y="3356013"/>
          <a:ext cx="7169544"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Zwiększona powierzchnia ataku (większa liczba elementów do zabezpieczenia, konieczność zabezpieczenia informacji przesyłanych pomiędzy węzłami systemu)</a:t>
          </a:r>
        </a:p>
      </dsp:txBody>
      <dsp:txXfrm>
        <a:off x="0" y="3356013"/>
        <a:ext cx="7169544" cy="1130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65571"/>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Przezroczystość</a:t>
          </a:r>
          <a:endParaRPr lang="pl-PL" sz="1800" kern="1200" dirty="0"/>
        </a:p>
      </dsp:txBody>
      <dsp:txXfrm>
        <a:off x="20561" y="86132"/>
        <a:ext cx="7322630" cy="380078"/>
      </dsp:txXfrm>
    </dsp:sp>
    <dsp:sp modelId="{C7130AF6-5BCF-4F29-BA34-95CB85B72764}">
      <dsp:nvSpPr>
        <dsp:cNvPr id="0" name=""/>
        <dsp:cNvSpPr/>
      </dsp:nvSpPr>
      <dsp:spPr>
        <a:xfrm>
          <a:off x="0" y="486771"/>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Użytkownik nie musi być świadomy rozproszenia systemu, położenia zasobów, ich replikacji, awarii, wpływu innych użytkowników i innych czynników.</a:t>
          </a:r>
          <a:endParaRPr lang="pl-PL" sz="1400" kern="1200" dirty="0"/>
        </a:p>
      </dsp:txBody>
      <dsp:txXfrm>
        <a:off x="0" y="486771"/>
        <a:ext cx="7363752" cy="419175"/>
      </dsp:txXfrm>
    </dsp:sp>
    <dsp:sp modelId="{78DA6840-523F-44DE-8870-8809A7BF9028}">
      <dsp:nvSpPr>
        <dsp:cNvPr id="0" name=""/>
        <dsp:cNvSpPr/>
      </dsp:nvSpPr>
      <dsp:spPr>
        <a:xfrm>
          <a:off x="0" y="905946"/>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Otwartość</a:t>
          </a:r>
          <a:endParaRPr lang="pl-PL" sz="1800" kern="1200" dirty="0"/>
        </a:p>
      </dsp:txBody>
      <dsp:txXfrm>
        <a:off x="20561" y="926507"/>
        <a:ext cx="7322630" cy="380078"/>
      </dsp:txXfrm>
    </dsp:sp>
    <dsp:sp modelId="{9C495DF5-169D-4A31-B3DB-88DFF8C7AB22}">
      <dsp:nvSpPr>
        <dsp:cNvPr id="0" name=""/>
        <dsp:cNvSpPr/>
      </dsp:nvSpPr>
      <dsp:spPr>
        <a:xfrm>
          <a:off x="0" y="1327146"/>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Usługi poszczególnych elementów są zgodne ze standardowymi regułami definiującymi ich składnię i semantykę. Dzięki temu zmiana lub rozbudowa systemu jest ułatwiona.</a:t>
          </a:r>
          <a:endParaRPr lang="pl-PL" sz="1400" kern="1200" dirty="0"/>
        </a:p>
      </dsp:txBody>
      <dsp:txXfrm>
        <a:off x="0" y="1327146"/>
        <a:ext cx="7363752" cy="419175"/>
      </dsp:txXfrm>
    </dsp:sp>
    <dsp:sp modelId="{5AF62516-935A-4716-BC3C-96D1A9708875}">
      <dsp:nvSpPr>
        <dsp:cNvPr id="0" name=""/>
        <dsp:cNvSpPr/>
      </dsp:nvSpPr>
      <dsp:spPr>
        <a:xfrm>
          <a:off x="0" y="1746321"/>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Odporność na awarie</a:t>
          </a:r>
        </a:p>
      </dsp:txBody>
      <dsp:txXfrm>
        <a:off x="20561" y="1766882"/>
        <a:ext cx="7322630" cy="380078"/>
      </dsp:txXfrm>
    </dsp:sp>
    <dsp:sp modelId="{5EE99CAA-C70B-49D9-9943-E42F93D8C815}">
      <dsp:nvSpPr>
        <dsp:cNvPr id="0" name=""/>
        <dsp:cNvSpPr/>
      </dsp:nvSpPr>
      <dsp:spPr>
        <a:xfrm>
          <a:off x="0" y="2167521"/>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System złożony z nadmiarowych elementów może być bardziej odporny niż system złożony z pojedynczych elementów.</a:t>
          </a:r>
        </a:p>
      </dsp:txBody>
      <dsp:txXfrm>
        <a:off x="0" y="2167521"/>
        <a:ext cx="7363752" cy="419175"/>
      </dsp:txXfrm>
    </dsp:sp>
    <dsp:sp modelId="{8E384E35-9385-455F-B372-4AA6FE4C9346}">
      <dsp:nvSpPr>
        <dsp:cNvPr id="0" name=""/>
        <dsp:cNvSpPr/>
      </dsp:nvSpPr>
      <dsp:spPr>
        <a:xfrm>
          <a:off x="0" y="2604074"/>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Wydajność</a:t>
          </a:r>
        </a:p>
      </dsp:txBody>
      <dsp:txXfrm>
        <a:off x="20561" y="2624635"/>
        <a:ext cx="7322630" cy="380078"/>
      </dsp:txXfrm>
    </dsp:sp>
    <dsp:sp modelId="{7E58D7A6-E1A3-4F64-B2F9-76B3525CD76E}">
      <dsp:nvSpPr>
        <dsp:cNvPr id="0" name=""/>
        <dsp:cNvSpPr/>
      </dsp:nvSpPr>
      <dsp:spPr>
        <a:xfrm>
          <a:off x="0" y="3007896"/>
          <a:ext cx="7363752"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Zmultiplikowane elementy pozwalają wykonać tę samą operację szybciej poprzez zrównoleglenie obliczeń. Trzeba jednak brać pod uwagę narzut na komunikację pomiędzy elementami oraz dodatkowe operacje potrzebne na przykład dla zapewnienia odporności na awarie.</a:t>
          </a:r>
        </a:p>
      </dsp:txBody>
      <dsp:txXfrm>
        <a:off x="0" y="3007896"/>
        <a:ext cx="7363752" cy="782460"/>
      </dsp:txXfrm>
    </dsp:sp>
    <dsp:sp modelId="{1A51C3D3-58C0-4069-AB0A-A95B0B4B888D}">
      <dsp:nvSpPr>
        <dsp:cNvPr id="0" name=""/>
        <dsp:cNvSpPr/>
      </dsp:nvSpPr>
      <dsp:spPr>
        <a:xfrm>
          <a:off x="0" y="3790356"/>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Skalowalność</a:t>
          </a:r>
        </a:p>
      </dsp:txBody>
      <dsp:txXfrm>
        <a:off x="20561" y="3810917"/>
        <a:ext cx="7322630" cy="380078"/>
      </dsp:txXfrm>
    </dsp:sp>
    <dsp:sp modelId="{C4D7444D-E9C0-4694-BF04-B566F459108B}">
      <dsp:nvSpPr>
        <dsp:cNvPr id="0" name=""/>
        <dsp:cNvSpPr/>
      </dsp:nvSpPr>
      <dsp:spPr>
        <a:xfrm>
          <a:off x="0" y="4211556"/>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Wydajność i pojemność dobrze zaprojektowanego systemu można modyfikować w miarę wzrostu potrzeb.</a:t>
          </a:r>
        </a:p>
      </dsp:txBody>
      <dsp:txXfrm>
        <a:off x="0" y="4211556"/>
        <a:ext cx="7363752" cy="4191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50729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Narzędzia programistyczne</a:t>
          </a:r>
          <a:endParaRPr lang="pl-PL" sz="2100" kern="1200" dirty="0"/>
        </a:p>
      </dsp:txBody>
      <dsp:txXfrm>
        <a:off x="23988" y="531279"/>
        <a:ext cx="7315776" cy="443423"/>
      </dsp:txXfrm>
    </dsp:sp>
    <dsp:sp modelId="{C7130AF6-5BCF-4F29-BA34-95CB85B72764}">
      <dsp:nvSpPr>
        <dsp:cNvPr id="0" name=""/>
        <dsp:cNvSpPr/>
      </dsp:nvSpPr>
      <dsp:spPr>
        <a:xfrm>
          <a:off x="0" y="998691"/>
          <a:ext cx="7363752"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pl-PL" sz="1600" kern="1200" dirty="0" smtClean="0"/>
            <a:t>Kontrola wersji i praca zespołowa – Git</a:t>
          </a:r>
          <a:endParaRPr lang="pl-PL" sz="1600" kern="1200" dirty="0"/>
        </a:p>
        <a:p>
          <a:pPr marL="171450" lvl="1" indent="-171450" algn="l" defTabSz="711200">
            <a:lnSpc>
              <a:spcPct val="90000"/>
            </a:lnSpc>
            <a:spcBef>
              <a:spcPct val="0"/>
            </a:spcBef>
            <a:spcAft>
              <a:spcPct val="20000"/>
            </a:spcAft>
            <a:buChar char="••"/>
          </a:pPr>
          <a:r>
            <a:rPr lang="pl-PL" sz="1600" kern="1200" dirty="0" smtClean="0"/>
            <a:t>Budowanie aplikacji i zarządzanie zależnościami – </a:t>
          </a:r>
          <a:r>
            <a:rPr lang="pl-PL" sz="1600" kern="1200" dirty="0" err="1" smtClean="0"/>
            <a:t>Gradle</a:t>
          </a:r>
          <a:endParaRPr lang="pl-PL" sz="1600" kern="1200" dirty="0"/>
        </a:p>
        <a:p>
          <a:pPr marL="171450" lvl="1" indent="-171450" algn="l" defTabSz="711200">
            <a:lnSpc>
              <a:spcPct val="90000"/>
            </a:lnSpc>
            <a:spcBef>
              <a:spcPct val="0"/>
            </a:spcBef>
            <a:spcAft>
              <a:spcPct val="20000"/>
            </a:spcAft>
            <a:buChar char="••"/>
          </a:pPr>
          <a:r>
            <a:rPr lang="pl-PL" sz="1600" kern="1200" dirty="0" smtClean="0"/>
            <a:t>Logowanie – Log4J 2</a:t>
          </a:r>
          <a:endParaRPr lang="pl-PL" sz="1600" kern="1200" dirty="0"/>
        </a:p>
        <a:p>
          <a:pPr marL="171450" lvl="1" indent="-171450" algn="l" defTabSz="711200">
            <a:lnSpc>
              <a:spcPct val="90000"/>
            </a:lnSpc>
            <a:spcBef>
              <a:spcPct val="0"/>
            </a:spcBef>
            <a:spcAft>
              <a:spcPct val="20000"/>
            </a:spcAft>
            <a:buChar char="••"/>
          </a:pPr>
          <a:r>
            <a:rPr lang="pl-PL" sz="1600" kern="1200" dirty="0" smtClean="0"/>
            <a:t>Testowanie jednostkowe - JUnit</a:t>
          </a:r>
          <a:endParaRPr lang="pl-PL" sz="1600" kern="1200" dirty="0"/>
        </a:p>
      </dsp:txBody>
      <dsp:txXfrm>
        <a:off x="0" y="998691"/>
        <a:ext cx="7363752" cy="1043280"/>
      </dsp:txXfrm>
    </dsp:sp>
    <dsp:sp modelId="{78DA6840-523F-44DE-8870-8809A7BF9028}">
      <dsp:nvSpPr>
        <dsp:cNvPr id="0" name=""/>
        <dsp:cNvSpPr/>
      </dsp:nvSpPr>
      <dsp:spPr>
        <a:xfrm>
          <a:off x="0" y="204197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Programowanie współbieżne</a:t>
          </a:r>
          <a:endParaRPr lang="pl-PL" sz="2100" kern="1200" dirty="0"/>
        </a:p>
      </dsp:txBody>
      <dsp:txXfrm>
        <a:off x="23988" y="2065959"/>
        <a:ext cx="7315776" cy="443423"/>
      </dsp:txXfrm>
    </dsp:sp>
    <dsp:sp modelId="{5AF62516-935A-4716-BC3C-96D1A9708875}">
      <dsp:nvSpPr>
        <dsp:cNvPr id="0" name=""/>
        <dsp:cNvSpPr/>
      </dsp:nvSpPr>
      <dsp:spPr>
        <a:xfrm>
          <a:off x="0" y="259385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Komunikacja synchroniczna z wykorzystaniem web services</a:t>
          </a:r>
        </a:p>
      </dsp:txBody>
      <dsp:txXfrm>
        <a:off x="23988" y="2617839"/>
        <a:ext cx="7315776" cy="443423"/>
      </dsp:txXfrm>
    </dsp:sp>
    <dsp:sp modelId="{8E384E35-9385-455F-B372-4AA6FE4C9346}">
      <dsp:nvSpPr>
        <dsp:cNvPr id="0" name=""/>
        <dsp:cNvSpPr/>
      </dsp:nvSpPr>
      <dsp:spPr>
        <a:xfrm>
          <a:off x="0" y="3147074"/>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Komunikacja asynchroniczna z wykorzystaniem JMS</a:t>
          </a:r>
        </a:p>
      </dsp:txBody>
      <dsp:txXfrm>
        <a:off x="23988" y="3171062"/>
        <a:ext cx="7315776" cy="443423"/>
      </dsp:txXfrm>
    </dsp:sp>
    <dsp:sp modelId="{1A51C3D3-58C0-4069-AB0A-A95B0B4B888D}">
      <dsp:nvSpPr>
        <dsp:cNvPr id="0" name=""/>
        <dsp:cNvSpPr/>
      </dsp:nvSpPr>
      <dsp:spPr>
        <a:xfrm>
          <a:off x="0" y="369761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Korzystanie z serwerów baz danych</a:t>
          </a:r>
        </a:p>
      </dsp:txBody>
      <dsp:txXfrm>
        <a:off x="23988" y="3721599"/>
        <a:ext cx="7315776" cy="4434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1" name="Rectangle 3"/>
          <p:cNvSpPr>
            <a:spLocks noGrp="1" noChangeArrowheads="1"/>
          </p:cNvSpPr>
          <p:nvPr>
            <p:ph type="dt" sz="quarter" idx="1"/>
          </p:nvPr>
        </p:nvSpPr>
        <p:spPr bwMode="auto">
          <a:xfrm>
            <a:off x="388620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Times"/>
                <a:ea typeface="+mn-ea"/>
                <a:cs typeface="+mn-cs"/>
              </a:defRPr>
            </a:lvl1pPr>
          </a:lstStyle>
          <a:p>
            <a:pPr>
              <a:defRPr/>
            </a:pPr>
            <a:endParaRPr lang="de-DE" altLang="de-DE"/>
          </a:p>
        </p:txBody>
      </p:sp>
      <p:sp>
        <p:nvSpPr>
          <p:cNvPr id="7172" name="Rectangle 4"/>
          <p:cNvSpPr>
            <a:spLocks noGrp="1" noChangeArrowheads="1"/>
          </p:cNvSpPr>
          <p:nvPr>
            <p:ph type="ftr" sz="quarter" idx="2"/>
          </p:nvPr>
        </p:nvSpPr>
        <p:spPr bwMode="auto">
          <a:xfrm>
            <a:off x="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3" name="Rectangle 5"/>
          <p:cNvSpPr>
            <a:spLocks noGrp="1" noChangeArrowheads="1"/>
          </p:cNvSpPr>
          <p:nvPr>
            <p:ph type="sldNum" sz="quarter" idx="3"/>
          </p:nvPr>
        </p:nvSpPr>
        <p:spPr bwMode="auto">
          <a:xfrm>
            <a:off x="388620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atin typeface="Times" charset="0"/>
              </a:defRPr>
            </a:lvl1pPr>
          </a:lstStyle>
          <a:p>
            <a:fld id="{EE624653-10BA-436A-BC2D-BC46C5878C18}" type="slidenum">
              <a:rPr lang="de-DE" altLang="pl-PL"/>
              <a:pPr/>
              <a:t>‹#›</a:t>
            </a:fld>
            <a:endParaRPr lang="de-DE" altLang="pl-PL"/>
          </a:p>
        </p:txBody>
      </p:sp>
    </p:spTree>
    <p:extLst>
      <p:ext uri="{BB962C8B-B14F-4D97-AF65-F5344CB8AC3E}">
        <p14:creationId xmlns:p14="http://schemas.microsoft.com/office/powerpoint/2010/main" val="2505596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5" name="Rectangle 3"/>
          <p:cNvSpPr>
            <a:spLocks noGrp="1" noChangeArrowheads="1"/>
          </p:cNvSpPr>
          <p:nvPr>
            <p:ph type="dt" idx="1"/>
          </p:nvPr>
        </p:nvSpPr>
        <p:spPr bwMode="auto">
          <a:xfrm>
            <a:off x="388620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Arial" pitchFamily="34" charset="0"/>
                <a:ea typeface="+mn-ea"/>
                <a:cs typeface="+mn-cs"/>
              </a:defRPr>
            </a:lvl1pPr>
          </a:lstStyle>
          <a:p>
            <a:pPr>
              <a:defRPr/>
            </a:pPr>
            <a:endParaRPr lang="de-DE" altLang="de-DE"/>
          </a:p>
        </p:txBody>
      </p:sp>
      <p:sp>
        <p:nvSpPr>
          <p:cNvPr id="11268" name="Rectangle 4"/>
          <p:cNvSpPr>
            <a:spLocks noGrp="1" noRot="1" noChangeAspect="1" noChangeArrowheads="1" noTextEdit="1"/>
          </p:cNvSpPr>
          <p:nvPr>
            <p:ph type="sldImg" idx="2"/>
          </p:nvPr>
        </p:nvSpPr>
        <p:spPr bwMode="auto">
          <a:xfrm>
            <a:off x="947738" y="744538"/>
            <a:ext cx="4962525"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141413" y="4714875"/>
            <a:ext cx="4575175" cy="4467225"/>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p>
            <a:pPr lvl="0"/>
            <a:r>
              <a:rPr lang="de-DE" altLang="de-DE" smtClean="0"/>
              <a:t>Mastertextformat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3078" name="Rectangle 6"/>
          <p:cNvSpPr>
            <a:spLocks noGrp="1" noChangeArrowheads="1"/>
          </p:cNvSpPr>
          <p:nvPr>
            <p:ph type="ftr" sz="quarter" idx="4"/>
          </p:nvPr>
        </p:nvSpPr>
        <p:spPr bwMode="auto">
          <a:xfrm>
            <a:off x="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9" name="Rectangle 7"/>
          <p:cNvSpPr>
            <a:spLocks noGrp="1" noChangeArrowheads="1"/>
          </p:cNvSpPr>
          <p:nvPr>
            <p:ph type="sldNum" sz="quarter" idx="5"/>
          </p:nvPr>
        </p:nvSpPr>
        <p:spPr bwMode="auto">
          <a:xfrm>
            <a:off x="388620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vl1pPr>
          </a:lstStyle>
          <a:p>
            <a:fld id="{E21611C0-7CE0-40D0-9AA4-852AC266EFC1}" type="slidenum">
              <a:rPr lang="de-DE" altLang="pl-PL"/>
              <a:pPr/>
              <a:t>‹#›</a:t>
            </a:fld>
            <a:endParaRPr lang="de-DE" altLang="pl-PL"/>
          </a:p>
        </p:txBody>
      </p:sp>
    </p:spTree>
    <p:extLst>
      <p:ext uri="{BB962C8B-B14F-4D97-AF65-F5344CB8AC3E}">
        <p14:creationId xmlns:p14="http://schemas.microsoft.com/office/powerpoint/2010/main" val="20571887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lienbildplatzhalter 1"/>
          <p:cNvSpPr>
            <a:spLocks noGrp="1" noRot="1" noChangeAspect="1"/>
          </p:cNvSpPr>
          <p:nvPr>
            <p:ph type="sldImg"/>
          </p:nvPr>
        </p:nvSpPr>
        <p:spPr>
          <a:ln/>
        </p:spPr>
      </p:sp>
      <p:sp>
        <p:nvSpPr>
          <p:cNvPr id="19458"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l-PL" altLang="pl-PL" smtClean="0">
              <a:cs typeface="ＭＳ Ｐゴシック" charset="-128"/>
            </a:endParaRPr>
          </a:p>
        </p:txBody>
      </p:sp>
      <p:sp>
        <p:nvSpPr>
          <p:cNvPr id="19459"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500">
                <a:solidFill>
                  <a:schemeClr val="tx1"/>
                </a:solidFill>
                <a:latin typeface="Arial" pitchFamily="34" charset="0"/>
                <a:ea typeface="ＭＳ Ｐゴシック" charset="-128"/>
              </a:defRPr>
            </a:lvl1pPr>
            <a:lvl2pPr marL="742950" indent="-285750" defTabSz="954088" eaLnBrk="0" hangingPunct="0">
              <a:defRPr sz="1500">
                <a:solidFill>
                  <a:schemeClr val="tx1"/>
                </a:solidFill>
                <a:latin typeface="Arial" pitchFamily="34" charset="0"/>
                <a:ea typeface="ＭＳ Ｐゴシック" charset="-128"/>
              </a:defRPr>
            </a:lvl2pPr>
            <a:lvl3pPr marL="1143000" indent="-228600" defTabSz="954088" eaLnBrk="0" hangingPunct="0">
              <a:defRPr sz="1500">
                <a:solidFill>
                  <a:schemeClr val="tx1"/>
                </a:solidFill>
                <a:latin typeface="Arial" pitchFamily="34" charset="0"/>
                <a:ea typeface="ＭＳ Ｐゴシック" charset="-128"/>
              </a:defRPr>
            </a:lvl3pPr>
            <a:lvl4pPr marL="1600200" indent="-228600" defTabSz="954088" eaLnBrk="0" hangingPunct="0">
              <a:defRPr sz="1500">
                <a:solidFill>
                  <a:schemeClr val="tx1"/>
                </a:solidFill>
                <a:latin typeface="Arial" pitchFamily="34" charset="0"/>
                <a:ea typeface="ＭＳ Ｐゴシック" charset="-128"/>
              </a:defRPr>
            </a:lvl4pPr>
            <a:lvl5pPr marL="2057400" indent="-228600" defTabSz="954088" eaLnBrk="0" hangingPunct="0">
              <a:defRPr sz="1500">
                <a:solidFill>
                  <a:schemeClr val="tx1"/>
                </a:solidFill>
                <a:latin typeface="Arial" pitchFamily="34" charset="0"/>
                <a:ea typeface="ＭＳ Ｐゴシック" charset="-128"/>
              </a:defRPr>
            </a:lvl5pPr>
            <a:lvl6pPr marL="25146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9pPr>
          </a:lstStyle>
          <a:p>
            <a:fld id="{E9ED4B55-51F0-4636-8388-59997869CC7A}" type="slidenum">
              <a:rPr lang="de-DE" altLang="pl-PL" sz="1300"/>
              <a:pPr/>
              <a:t>14</a:t>
            </a:fld>
            <a:endParaRPr lang="de-DE" altLang="pl-PL" sz="1300"/>
          </a:p>
        </p:txBody>
      </p:sp>
    </p:spTree>
    <p:extLst>
      <p:ext uri="{BB962C8B-B14F-4D97-AF65-F5344CB8AC3E}">
        <p14:creationId xmlns:p14="http://schemas.microsoft.com/office/powerpoint/2010/main" val="3818956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Weiss">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1"/>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sp>
        <p:nvSpPr>
          <p:cNvPr id="6" name="Rechteck 15"/>
          <p:cNvSpPr>
            <a:spLocks noChangeArrowheads="1"/>
          </p:cNvSpPr>
          <p:nvPr/>
        </p:nvSpPr>
        <p:spPr bwMode="auto">
          <a:xfrm>
            <a:off x="0" y="0"/>
            <a:ext cx="9144000" cy="12319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en-US" altLang="pl-PL"/>
          </a:p>
        </p:txBody>
      </p:sp>
      <p:pic>
        <p:nvPicPr>
          <p:cNvPr id="7" name="Grafik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9213" y="407988"/>
            <a:ext cx="23510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11" name="Textfeld 16"/>
          <p:cNvSpPr txBox="1"/>
          <p:nvPr/>
        </p:nvSpPr>
        <p:spPr bwMode="auto">
          <a:xfrm>
            <a:off x="5921375" y="-885825"/>
            <a:ext cx="0" cy="146050"/>
          </a:xfrm>
          <a:prstGeom prst="rect">
            <a:avLst/>
          </a:prstGeom>
          <a:noFill/>
          <a:ln w="9525">
            <a:noFill/>
            <a:miter lim="800000"/>
            <a:headEnd/>
            <a:tailEnd/>
          </a:ln>
        </p:spPr>
        <p:txBody>
          <a:bodyPr wrap="none" lIns="0" tIns="0" rIns="0" bIns="0">
            <a:spAutoFit/>
          </a:bodyPr>
          <a:lstStyle/>
          <a:p>
            <a:pPr>
              <a:spcBef>
                <a:spcPts val="100"/>
              </a:spcBef>
              <a:spcAft>
                <a:spcPts val="100"/>
              </a:spcAft>
              <a:defRPr/>
            </a:pPr>
            <a:endParaRPr lang="de-DE" sz="950" dirty="0">
              <a:latin typeface="Arial" charset="0"/>
              <a:ea typeface="MS PGothic" charset="0"/>
              <a:cs typeface="MS PGothic" charset="0"/>
            </a:endParaRPr>
          </a:p>
        </p:txBody>
      </p:sp>
      <p:sp>
        <p:nvSpPr>
          <p:cNvPr id="9" name="Textplatzhalter 23"/>
          <p:cNvSpPr>
            <a:spLocks noGrp="1" noChangeAspect="1"/>
          </p:cNvSpPr>
          <p:nvPr>
            <p:ph type="body" sz="quarter" idx="11"/>
          </p:nvPr>
        </p:nvSpPr>
        <p:spPr>
          <a:xfrm>
            <a:off x="288107" y="3764090"/>
            <a:ext cx="2808000" cy="2808000"/>
          </a:xfrm>
          <a:solidFill>
            <a:schemeClr val="bg1"/>
          </a:solidFill>
        </p:spPr>
        <p:txBody>
          <a:bodyPr lIns="468000" bIns="324000" anchor="b"/>
          <a:lstStyle>
            <a:lvl1pPr marL="0" indent="0">
              <a:buFont typeface="Arial" panose="020B0604020202020204" pitchFamily="34" charset="0"/>
              <a:buNone/>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smtClean="0"/>
              <a:t>Kliknij, aby edytować style wzorca tekstu</a:t>
            </a:r>
          </a:p>
        </p:txBody>
      </p:sp>
      <p:sp>
        <p:nvSpPr>
          <p:cNvPr id="10" name="Titel 11"/>
          <p:cNvSpPr>
            <a:spLocks noGrp="1"/>
          </p:cNvSpPr>
          <p:nvPr>
            <p:ph type="title"/>
          </p:nvPr>
        </p:nvSpPr>
        <p:spPr>
          <a:xfrm>
            <a:off x="740780" y="2888898"/>
            <a:ext cx="4972036" cy="2520000"/>
          </a:xfrm>
        </p:spPr>
        <p:txBody>
          <a:bodyPr/>
          <a:lstStyle>
            <a:lvl1pPr>
              <a:lnSpc>
                <a:spcPct val="90000"/>
              </a:lnSpc>
              <a:defRPr sz="4000">
                <a:solidFill>
                  <a:srgbClr val="213E7F"/>
                </a:solidFill>
              </a:defRPr>
            </a:lvl1pPr>
          </a:lstStyle>
          <a:p>
            <a:r>
              <a:rPr lang="pl-PL" smtClean="0"/>
              <a:t>Kliknij, aby edytować styl</a:t>
            </a:r>
            <a:endParaRPr lang="en-US" dirty="0"/>
          </a:p>
        </p:txBody>
      </p:sp>
    </p:spTree>
    <p:extLst>
      <p:ext uri="{BB962C8B-B14F-4D97-AF65-F5344CB8AC3E}">
        <p14:creationId xmlns:p14="http://schemas.microsoft.com/office/powerpoint/2010/main" val="41933691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pic>
        <p:nvPicPr>
          <p:cNvPr id="3"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4450" y="407988"/>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2"/>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pic>
        <p:nvPicPr>
          <p:cNvPr id="6"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24" name="Textplatzhalter 23"/>
          <p:cNvSpPr>
            <a:spLocks noGrp="1"/>
          </p:cNvSpPr>
          <p:nvPr>
            <p:ph type="body" sz="quarter" idx="10"/>
          </p:nvPr>
        </p:nvSpPr>
        <p:spPr>
          <a:xfrm>
            <a:off x="288107" y="2965290"/>
            <a:ext cx="3606800" cy="3606800"/>
          </a:xfrm>
          <a:solidFill>
            <a:schemeClr val="bg1"/>
          </a:solidFill>
        </p:spPr>
        <p:txBody>
          <a:bodyPr lIns="468000" bIns="324000" anchor="b"/>
          <a:lstStyle>
            <a:lvl1pPr marL="342900" marR="0" indent="-342900" algn="l" defTabSz="914400" rtl="0" eaLnBrk="0" fontAlgn="base" latinLnBrk="0" hangingPunct="0">
              <a:lnSpc>
                <a:spcPct val="100000"/>
              </a:lnSpc>
              <a:spcBef>
                <a:spcPct val="20000"/>
              </a:spcBef>
              <a:spcAft>
                <a:spcPct val="20000"/>
              </a:spcAft>
              <a:buClr>
                <a:srgbClr val="003399"/>
              </a:buClr>
              <a:buSzPct val="120000"/>
              <a:buFont typeface="+mj-lt"/>
              <a:buAutoNum type="arabicPeriod"/>
              <a:tabLst>
                <a:tab pos="1527175" algn="l"/>
              </a:tabLst>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altLang="de-DE" noProof="0" smtClean="0"/>
              <a:t>Kliknij, aby edytować style wzorca tekstu</a:t>
            </a:r>
          </a:p>
        </p:txBody>
      </p:sp>
    </p:spTree>
    <p:extLst>
      <p:ext uri="{BB962C8B-B14F-4D97-AF65-F5344CB8AC3E}">
        <p14:creationId xmlns:p14="http://schemas.microsoft.com/office/powerpoint/2010/main" val="398043682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iverKapiteltitel">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4450" y="407988"/>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12"/>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pic>
        <p:nvPicPr>
          <p:cNvPr id="7"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24" name="Textplatzhalter 23"/>
          <p:cNvSpPr>
            <a:spLocks noGrp="1"/>
          </p:cNvSpPr>
          <p:nvPr>
            <p:ph type="body" sz="quarter" idx="10"/>
          </p:nvPr>
        </p:nvSpPr>
        <p:spPr>
          <a:xfrm>
            <a:off x="288107" y="2965290"/>
            <a:ext cx="3606800" cy="3606800"/>
          </a:xfrm>
          <a:solidFill>
            <a:schemeClr val="bg1"/>
          </a:solidFill>
        </p:spPr>
        <p:txBody>
          <a:bodyPr lIns="468000" bIns="324000" anchor="b"/>
          <a:lstStyle>
            <a:lvl1pPr marL="342900" marR="0" indent="-342900" algn="l" defTabSz="914400" rtl="0" eaLnBrk="0" fontAlgn="base" latinLnBrk="0" hangingPunct="0">
              <a:lnSpc>
                <a:spcPct val="100000"/>
              </a:lnSpc>
              <a:spcBef>
                <a:spcPct val="20000"/>
              </a:spcBef>
              <a:spcAft>
                <a:spcPct val="20000"/>
              </a:spcAft>
              <a:buClr>
                <a:srgbClr val="003399"/>
              </a:buClr>
              <a:buSzPct val="120000"/>
              <a:buFont typeface="+mj-lt"/>
              <a:buAutoNum type="arabicPeriod"/>
              <a:tabLst>
                <a:tab pos="1527175" algn="l"/>
              </a:tabLst>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altLang="de-DE" noProof="0" smtClean="0"/>
              <a:t>Kliknij, aby edytować style wzorca tekstu</a:t>
            </a:r>
          </a:p>
        </p:txBody>
      </p:sp>
      <p:sp>
        <p:nvSpPr>
          <p:cNvPr id="9" name="Titel 12"/>
          <p:cNvSpPr>
            <a:spLocks noGrp="1"/>
          </p:cNvSpPr>
          <p:nvPr>
            <p:ph type="title"/>
          </p:nvPr>
        </p:nvSpPr>
        <p:spPr bwMode="auto">
          <a:xfrm>
            <a:off x="431801" y="3149500"/>
            <a:ext cx="3606800" cy="1899886"/>
          </a:xfrm>
          <a:noFill/>
          <a:ln/>
          <a:extLst>
            <a:ext uri="{909E8E84-426E-40DD-AFC4-6F175D3DCCD1}">
              <a14:hiddenFill xmlns:a14="http://schemas.microsoft.com/office/drawing/2010/main">
                <a:solidFill>
                  <a:srgbClr val="FFFFFF">
                    <a:alpha val="0"/>
                  </a:srgbClr>
                </a:solidFill>
              </a14:hiddenFill>
            </a:ext>
          </a:extLst>
        </p:spPr>
        <p:txBody>
          <a:bodyPr wrap="square" lIns="108000" bIns="144000" anchorCtr="0"/>
          <a:lstStyle>
            <a:lvl1pPr marL="0" indent="0" algn="l">
              <a:lnSpc>
                <a:spcPts val="3200"/>
              </a:lnSpc>
              <a:spcBef>
                <a:spcPct val="0"/>
              </a:spcBef>
              <a:spcAft>
                <a:spcPct val="0"/>
              </a:spcAft>
              <a:defRPr kumimoji="0" sz="4000" b="1" i="0" u="none" baseline="0">
                <a:solidFill>
                  <a:schemeClr val="accent1"/>
                </a:solidFill>
                <a:latin typeface="Arial" panose="020B0604020202020204" pitchFamily="34" charset="0"/>
              </a:defRPr>
            </a:lvl1pPr>
          </a:lstStyle>
          <a:p>
            <a:pPr lvl="0"/>
            <a:r>
              <a:rPr lang="pl-PL" smtClean="0"/>
              <a:t>Kliknij, aby edytować styl</a:t>
            </a:r>
            <a:endParaRPr lang="de-DE" dirty="0"/>
          </a:p>
        </p:txBody>
      </p:sp>
    </p:spTree>
    <p:extLst>
      <p:ext uri="{BB962C8B-B14F-4D97-AF65-F5344CB8AC3E}">
        <p14:creationId xmlns:p14="http://schemas.microsoft.com/office/powerpoint/2010/main" val="35503752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801" y="1052514"/>
            <a:ext cx="8296274"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800"/>
            </a:lvl6pPr>
            <a:lvl7pPr>
              <a:defRPr sz="1800"/>
            </a:lvl7pPr>
            <a:lvl8pPr>
              <a:defRPr sz="1800"/>
            </a:lvl8pPr>
            <a:lvl9pPr>
              <a:defRPr sz="18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endParaRPr lang="en-GB" noProof="0" dirty="0"/>
          </a:p>
        </p:txBody>
      </p:sp>
      <p:sp>
        <p:nvSpPr>
          <p:cNvPr id="6" name="Titel 5"/>
          <p:cNvSpPr>
            <a:spLocks noGrp="1"/>
          </p:cNvSpPr>
          <p:nvPr>
            <p:ph type="title"/>
          </p:nvPr>
        </p:nvSpPr>
        <p:spPr/>
        <p:txBody>
          <a:bodyPr/>
          <a:lstStyle>
            <a:lvl1pPr>
              <a:defRPr/>
            </a:lvl1pPr>
          </a:lstStyle>
          <a:p>
            <a:r>
              <a:rPr lang="pl-PL" smtClean="0"/>
              <a:t>Kliknij, aby edytować styl</a:t>
            </a:r>
            <a:endParaRPr lang="de-DE" dirty="0"/>
          </a:p>
        </p:txBody>
      </p:sp>
      <p:sp>
        <p:nvSpPr>
          <p:cNvPr id="4" name="Datumsplatzhalter 2"/>
          <p:cNvSpPr>
            <a:spLocks noGrp="1"/>
          </p:cNvSpPr>
          <p:nvPr>
            <p:ph type="dt" sz="half" idx="10"/>
            <p:custDataLst>
              <p:tags r:id="rId1"/>
            </p:custDataLst>
          </p:nvPr>
        </p:nvSpPr>
        <p:spPr/>
        <p:txBody>
          <a:bodyPr/>
          <a:lstStyle>
            <a:lvl1pPr>
              <a:defRPr/>
            </a:lvl1pPr>
          </a:lstStyle>
          <a:p>
            <a:fld id="{E906F336-2E39-43F8-9DF9-B9244679DDFB}" type="datetime5">
              <a:rPr lang="en-US" altLang="pl-PL"/>
              <a:pPr/>
              <a:t>13-Feb-17</a:t>
            </a:fld>
            <a:endParaRPr lang="en-US" altLang="pl-PL"/>
          </a:p>
        </p:txBody>
      </p:sp>
      <p:sp>
        <p:nvSpPr>
          <p:cNvPr id="5"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p:txBody>
          <a:bodyPr/>
          <a:lstStyle>
            <a:lvl1pPr>
              <a:defRPr/>
            </a:lvl1pPr>
          </a:lstStyle>
          <a:p>
            <a:fld id="{62008791-523A-4B28-9563-D3C392EF9C46}" type="slidenum">
              <a:rPr lang="en-US" altLang="pl-PL"/>
              <a:pPr/>
              <a:t>‹#›</a:t>
            </a:fld>
            <a:endParaRPr lang="en-US" altLang="pl-PL"/>
          </a:p>
        </p:txBody>
      </p:sp>
    </p:spTree>
    <p:extLst>
      <p:ext uri="{BB962C8B-B14F-4D97-AF65-F5344CB8AC3E}">
        <p14:creationId xmlns:p14="http://schemas.microsoft.com/office/powerpoint/2010/main" val="61439197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einspaltig halbe Seite">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40356" y="1052513"/>
            <a:ext cx="4132800" cy="594000"/>
          </a:xfrm>
          <a:noFill/>
          <a:ln w="9525">
            <a:solidFill>
              <a:schemeClr val="accent1"/>
            </a:solidFill>
            <a:miter lim="800000"/>
            <a:headEnd/>
            <a:tailEnd/>
          </a:ln>
        </p:spPr>
        <p:txBody>
          <a:bodyPr lIns="144000" anchor="ctr"/>
          <a:lstStyle>
            <a:lvl1pPr marL="0" indent="0" algn="l" rtl="0" fontAlgn="base">
              <a:spcBef>
                <a:spcPct val="0"/>
              </a:spcBef>
              <a:spcAft>
                <a:spcPct val="0"/>
              </a:spcAft>
              <a:buNone/>
              <a:defRPr lang="de-DE" sz="1400" b="1" kern="120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4" name="Inhaltsplatzhalter 3"/>
          <p:cNvSpPr>
            <a:spLocks noGrp="1"/>
          </p:cNvSpPr>
          <p:nvPr>
            <p:ph sz="half" idx="2"/>
          </p:nvPr>
        </p:nvSpPr>
        <p:spPr>
          <a:xfrm>
            <a:off x="440356" y="1646514"/>
            <a:ext cx="4131644" cy="4605062"/>
          </a:xfrm>
          <a:noFill/>
          <a:ln w="9525" algn="ctr">
            <a:solidFill>
              <a:schemeClr val="accent1"/>
            </a:solidFill>
            <a:miter lim="800000"/>
            <a:headEnd/>
            <a:tailEnd/>
          </a:ln>
        </p:spPr>
        <p:txBody>
          <a:bodyPr lIns="108000" tIns="180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de-DE" sz="1400" kern="1200" dirty="0" smtClean="0">
                <a:solidFill>
                  <a:schemeClr val="tx1"/>
                </a:solidFill>
                <a:latin typeface="Arial" pitchFamily="34" charset="0"/>
                <a:ea typeface="+mn-ea"/>
                <a:cs typeface="+mn-cs"/>
              </a:defRPr>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p:txBody>
      </p:sp>
      <p:sp>
        <p:nvSpPr>
          <p:cNvPr id="3" name="Titel 2"/>
          <p:cNvSpPr>
            <a:spLocks noGrp="1"/>
          </p:cNvSpPr>
          <p:nvPr>
            <p:ph type="title"/>
          </p:nvPr>
        </p:nvSpPr>
        <p:spPr/>
        <p:txBody>
          <a:bodyPr/>
          <a:lstStyle/>
          <a:p>
            <a:r>
              <a:rPr lang="pl-PL" smtClean="0"/>
              <a:t>Kliknij, aby edytować styl</a:t>
            </a:r>
            <a:endParaRPr lang="de-DE"/>
          </a:p>
        </p:txBody>
      </p:sp>
      <p:sp>
        <p:nvSpPr>
          <p:cNvPr id="5" name="Datumsplatzhalter 2"/>
          <p:cNvSpPr>
            <a:spLocks noGrp="1"/>
          </p:cNvSpPr>
          <p:nvPr>
            <p:ph type="dt" sz="half" idx="10"/>
            <p:custDataLst>
              <p:tags r:id="rId1"/>
            </p:custDataLst>
          </p:nvPr>
        </p:nvSpPr>
        <p:spPr/>
        <p:txBody>
          <a:bodyPr/>
          <a:lstStyle>
            <a:lvl1pPr>
              <a:defRPr/>
            </a:lvl1pPr>
          </a:lstStyle>
          <a:p>
            <a:fld id="{7B2EBB8C-B024-47EA-BB67-9AC43555CB71}" type="datetime5">
              <a:rPr lang="en-US" altLang="pl-PL"/>
              <a:pPr/>
              <a:t>13-Feb-17</a:t>
            </a:fld>
            <a:endParaRPr lang="en-US" altLang="pl-PL"/>
          </a:p>
        </p:txBody>
      </p:sp>
      <p:sp>
        <p:nvSpPr>
          <p:cNvPr id="6"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p:txBody>
          <a:bodyPr/>
          <a:lstStyle>
            <a:lvl1pPr>
              <a:defRPr/>
            </a:lvl1pPr>
          </a:lstStyle>
          <a:p>
            <a:fld id="{318A8DD9-FB94-4C3E-8B12-C7D18B45B503}" type="slidenum">
              <a:rPr lang="en-US" altLang="pl-PL"/>
              <a:pPr/>
              <a:t>‹#›</a:t>
            </a:fld>
            <a:endParaRPr lang="en-US" altLang="pl-PL"/>
          </a:p>
        </p:txBody>
      </p:sp>
    </p:spTree>
    <p:extLst>
      <p:ext uri="{BB962C8B-B14F-4D97-AF65-F5344CB8AC3E}">
        <p14:creationId xmlns:p14="http://schemas.microsoft.com/office/powerpoint/2010/main" val="215330810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einspaltig halbe SeiteKundenspezifisch">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40356" y="1052513"/>
            <a:ext cx="41328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4" name="Inhaltsplatzhalter 3"/>
          <p:cNvSpPr>
            <a:spLocks noGrp="1"/>
          </p:cNvSpPr>
          <p:nvPr>
            <p:ph sz="half" idx="2"/>
          </p:nvPr>
        </p:nvSpPr>
        <p:spPr>
          <a:xfrm>
            <a:off x="440356" y="1646514"/>
            <a:ext cx="4131644" cy="4605062"/>
          </a:xfrm>
          <a:noFill/>
          <a:ln w="9525" algn="ctr">
            <a:solidFill>
              <a:schemeClr val="accent1"/>
            </a:solidFill>
            <a:miter lim="800000"/>
            <a:headEnd/>
            <a:tailEnd/>
          </a:ln>
        </p:spPr>
        <p:txBody>
          <a:bodyPr lIns="108000" tIns="180000" rIns="108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de-DE" sz="1500" kern="1200" dirty="0" smtClean="0">
                <a:solidFill>
                  <a:schemeClr val="tx1"/>
                </a:solidFill>
                <a:latin typeface="+mn-lt"/>
                <a:ea typeface="+mn-ea"/>
                <a:cs typeface="+mn-cs"/>
              </a:defRPr>
            </a:lvl1pPr>
            <a:lvl2pPr marL="358775" indent="-185738">
              <a:lnSpc>
                <a:spcPct val="88000"/>
              </a:lnSpc>
              <a:spcAft>
                <a:spcPts val="0"/>
              </a:spcAft>
              <a:buClr>
                <a:schemeClr val="accent1"/>
              </a:buClr>
              <a:defRPr sz="1600">
                <a:latin typeface="+mn-lt"/>
              </a:defRPr>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p:txBody>
      </p:sp>
      <p:sp>
        <p:nvSpPr>
          <p:cNvPr id="3" name="Titel 2"/>
          <p:cNvSpPr>
            <a:spLocks noGrp="1"/>
          </p:cNvSpPr>
          <p:nvPr>
            <p:ph type="title"/>
          </p:nvPr>
        </p:nvSpPr>
        <p:spPr/>
        <p:txBody>
          <a:bodyPr/>
          <a:lstStyle/>
          <a:p>
            <a:r>
              <a:rPr lang="pl-PL" smtClean="0"/>
              <a:t>Kliknij, aby edytować styl</a:t>
            </a:r>
            <a:endParaRPr lang="de-DE"/>
          </a:p>
        </p:txBody>
      </p:sp>
      <p:sp>
        <p:nvSpPr>
          <p:cNvPr id="5" name="Textplatzhalter 2"/>
          <p:cNvSpPr>
            <a:spLocks noGrp="1"/>
          </p:cNvSpPr>
          <p:nvPr>
            <p:ph type="body" idx="10"/>
          </p:nvPr>
        </p:nvSpPr>
        <p:spPr>
          <a:xfrm>
            <a:off x="4612980" y="1052513"/>
            <a:ext cx="41328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6" name="Inhaltsplatzhalter 3"/>
          <p:cNvSpPr>
            <a:spLocks noGrp="1"/>
          </p:cNvSpPr>
          <p:nvPr>
            <p:ph sz="half" idx="11"/>
          </p:nvPr>
        </p:nvSpPr>
        <p:spPr>
          <a:xfrm>
            <a:off x="4612980" y="1646514"/>
            <a:ext cx="4131644" cy="4605062"/>
          </a:xfrm>
          <a:noFill/>
          <a:ln w="9525" algn="ctr">
            <a:solidFill>
              <a:schemeClr val="accent1"/>
            </a:solidFill>
            <a:miter lim="800000"/>
            <a:headEnd/>
            <a:tailEnd/>
          </a:ln>
        </p:spPr>
        <p:txBody>
          <a:bodyPr lIns="108000" tIns="180000" rIns="108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en-GB" sz="1500" kern="1200" noProof="0" dirty="0" smtClean="0">
                <a:solidFill>
                  <a:schemeClr val="tx1"/>
                </a:solidFill>
                <a:latin typeface="+mn-lt"/>
                <a:ea typeface="+mn-ea"/>
                <a:cs typeface="+mn-cs"/>
              </a:defRPr>
            </a:lvl1pPr>
            <a:lvl2pPr marL="458787" indent="-285750">
              <a:defRPr lang="en-GB" sz="1600" noProof="0" dirty="0" smtClean="0">
                <a:solidFill>
                  <a:schemeClr val="tx1"/>
                </a:solidFill>
                <a:latin typeface="+mn-lt"/>
                <a:ea typeface="MS PGothic" panose="020B0600070205080204" pitchFamily="34" charset="-128"/>
              </a:defRPr>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p:txBody>
      </p:sp>
      <p:sp>
        <p:nvSpPr>
          <p:cNvPr id="7" name="Datumsplatzhalter 1"/>
          <p:cNvSpPr>
            <a:spLocks noGrp="1"/>
          </p:cNvSpPr>
          <p:nvPr>
            <p:ph type="dt" sz="half" idx="12"/>
          </p:nvPr>
        </p:nvSpPr>
        <p:spPr/>
        <p:txBody>
          <a:bodyPr/>
          <a:lstStyle>
            <a:lvl1pPr>
              <a:defRPr/>
            </a:lvl1pPr>
          </a:lstStyle>
          <a:p>
            <a:fld id="{AF037DEB-4CF1-4C5F-B037-398229B9C945}" type="datetime5">
              <a:rPr lang="en-US" altLang="pl-PL"/>
              <a:pPr/>
              <a:t>13-Feb-17</a:t>
            </a:fld>
            <a:endParaRPr lang="de-DE" altLang="pl-PL"/>
          </a:p>
        </p:txBody>
      </p:sp>
      <p:sp>
        <p:nvSpPr>
          <p:cNvPr id="8" name="Fußzeilenplatzhalter 7"/>
          <p:cNvSpPr>
            <a:spLocks noGrp="1"/>
          </p:cNvSpPr>
          <p:nvPr>
            <p:ph type="ftr" sz="quarter" idx="13"/>
          </p:nvPr>
        </p:nvSpPr>
        <p:spPr/>
        <p:txBody>
          <a:bodyPr/>
          <a:lstStyle>
            <a:lvl1pPr>
              <a:defRPr/>
            </a:lvl1pPr>
          </a:lstStyle>
          <a:p>
            <a:pPr>
              <a:defRPr/>
            </a:pPr>
            <a:r>
              <a:rPr lang="de-DE"/>
              <a:t>GFT Technologies AG</a:t>
            </a:r>
            <a:endParaRPr lang="de-DE" dirty="0"/>
          </a:p>
        </p:txBody>
      </p:sp>
      <p:sp>
        <p:nvSpPr>
          <p:cNvPr id="9" name="Foliennummernplatzhalter 8"/>
          <p:cNvSpPr>
            <a:spLocks noGrp="1"/>
          </p:cNvSpPr>
          <p:nvPr>
            <p:ph type="sldNum" sz="quarter" idx="14"/>
          </p:nvPr>
        </p:nvSpPr>
        <p:spPr/>
        <p:txBody>
          <a:bodyPr/>
          <a:lstStyle>
            <a:lvl1pPr>
              <a:defRPr/>
            </a:lvl1pPr>
          </a:lstStyle>
          <a:p>
            <a:fld id="{13BE21C4-A477-4F93-8F90-5022CA125F64}" type="slidenum">
              <a:rPr lang="de-DE" altLang="pl-PL"/>
              <a:pPr/>
              <a:t>‹#›</a:t>
            </a:fld>
            <a:endParaRPr lang="de-DE" altLang="pl-PL"/>
          </a:p>
        </p:txBody>
      </p:sp>
    </p:spTree>
    <p:extLst>
      <p:ext uri="{BB962C8B-B14F-4D97-AF65-F5344CB8AC3E}">
        <p14:creationId xmlns:p14="http://schemas.microsoft.com/office/powerpoint/2010/main" val="226395823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Leere Seite">
    <p:spTree>
      <p:nvGrpSpPr>
        <p:cNvPr id="1" name=""/>
        <p:cNvGrpSpPr/>
        <p:nvPr/>
      </p:nvGrpSpPr>
      <p:grpSpPr>
        <a:xfrm>
          <a:off x="0" y="0"/>
          <a:ext cx="0" cy="0"/>
          <a:chOff x="0" y="0"/>
          <a:chExt cx="0" cy="0"/>
        </a:xfrm>
      </p:grpSpPr>
      <p:sp>
        <p:nvSpPr>
          <p:cNvPr id="6" name="Titel 2"/>
          <p:cNvSpPr>
            <a:spLocks noGrp="1"/>
          </p:cNvSpPr>
          <p:nvPr>
            <p:ph type="title"/>
          </p:nvPr>
        </p:nvSpPr>
        <p:spPr>
          <a:xfrm>
            <a:off x="431800" y="406400"/>
            <a:ext cx="8383588" cy="323850"/>
          </a:xfrm>
        </p:spPr>
        <p:txBody>
          <a:bodyPr/>
          <a:lstStyle/>
          <a:p>
            <a:r>
              <a:rPr lang="pl-PL" smtClean="0"/>
              <a:t>Kliknij, aby edytować styl</a:t>
            </a:r>
            <a:endParaRPr lang="de-DE"/>
          </a:p>
        </p:txBody>
      </p:sp>
      <p:sp>
        <p:nvSpPr>
          <p:cNvPr id="3" name="Datumsplatzhalter 2"/>
          <p:cNvSpPr>
            <a:spLocks noGrp="1"/>
          </p:cNvSpPr>
          <p:nvPr>
            <p:ph type="dt" sz="half" idx="10"/>
            <p:custDataLst>
              <p:tags r:id="rId1"/>
            </p:custDataLst>
          </p:nvPr>
        </p:nvSpPr>
        <p:spPr/>
        <p:txBody>
          <a:bodyPr/>
          <a:lstStyle>
            <a:lvl1pPr>
              <a:defRPr/>
            </a:lvl1pPr>
          </a:lstStyle>
          <a:p>
            <a:fld id="{9D49F2BD-E1AC-4AED-B4E5-321CBE4AD3D2}" type="datetime5">
              <a:rPr lang="en-US" altLang="pl-PL"/>
              <a:pPr/>
              <a:t>13-Feb-17</a:t>
            </a:fld>
            <a:endParaRPr lang="en-US" altLang="pl-PL"/>
          </a:p>
        </p:txBody>
      </p:sp>
      <p:sp>
        <p:nvSpPr>
          <p:cNvPr id="4"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5" name="Foliennummernplatzhalter 4"/>
          <p:cNvSpPr>
            <a:spLocks noGrp="1"/>
          </p:cNvSpPr>
          <p:nvPr>
            <p:ph type="sldNum" sz="quarter" idx="12"/>
            <p:custDataLst>
              <p:tags r:id="rId3"/>
            </p:custDataLst>
          </p:nvPr>
        </p:nvSpPr>
        <p:spPr/>
        <p:txBody>
          <a:bodyPr/>
          <a:lstStyle>
            <a:lvl1pPr>
              <a:defRPr/>
            </a:lvl1pPr>
          </a:lstStyle>
          <a:p>
            <a:fld id="{60F4F50C-44B5-4916-AA6A-D68D45B236D7}" type="slidenum">
              <a:rPr lang="en-US" altLang="pl-PL"/>
              <a:pPr/>
              <a:t>‹#›</a:t>
            </a:fld>
            <a:endParaRPr lang="en-US" altLang="pl-PL"/>
          </a:p>
        </p:txBody>
      </p:sp>
    </p:spTree>
    <p:extLst>
      <p:ext uri="{BB962C8B-B14F-4D97-AF65-F5344CB8AC3E}">
        <p14:creationId xmlns:p14="http://schemas.microsoft.com/office/powerpoint/2010/main" val="57826750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e Seite">
    <p:spTree>
      <p:nvGrpSpPr>
        <p:cNvPr id="1" name=""/>
        <p:cNvGrpSpPr/>
        <p:nvPr/>
      </p:nvGrpSpPr>
      <p:grpSpPr>
        <a:xfrm>
          <a:off x="0" y="0"/>
          <a:ext cx="0" cy="0"/>
          <a:chOff x="0" y="0"/>
          <a:chExt cx="0" cy="0"/>
        </a:xfrm>
      </p:grpSpPr>
      <p:sp>
        <p:nvSpPr>
          <p:cNvPr id="2" name="Rechteck 10"/>
          <p:cNvSpPr>
            <a:spLocks noChangeArrowheads="1"/>
          </p:cNvSpPr>
          <p:nvPr/>
        </p:nvSpPr>
        <p:spPr bwMode="auto">
          <a:xfrm>
            <a:off x="0" y="0"/>
            <a:ext cx="9144000" cy="65278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pl-PL" altLang="pl-PL"/>
          </a:p>
        </p:txBody>
      </p:sp>
      <p:sp>
        <p:nvSpPr>
          <p:cNvPr id="3" name="Datumsplatzhalter 3"/>
          <p:cNvSpPr>
            <a:spLocks noGrp="1"/>
          </p:cNvSpPr>
          <p:nvPr>
            <p:ph type="dt" sz="half" idx="10"/>
          </p:nvPr>
        </p:nvSpPr>
        <p:spPr/>
        <p:txBody>
          <a:bodyPr/>
          <a:lstStyle>
            <a:lvl1pPr>
              <a:defRPr/>
            </a:lvl1pPr>
          </a:lstStyle>
          <a:p>
            <a:fld id="{6DE49DB7-DE0A-4B13-98D6-E8B911A92E91}" type="datetime5">
              <a:rPr lang="en-US" altLang="pl-PL"/>
              <a:pPr/>
              <a:t>13-Feb-17</a:t>
            </a:fld>
            <a:endParaRPr lang="en-US" altLang="pl-PL"/>
          </a:p>
        </p:txBody>
      </p:sp>
      <p:sp>
        <p:nvSpPr>
          <p:cNvPr id="4" name="Fußzeilenplatzhalter 6"/>
          <p:cNvSpPr>
            <a:spLocks noGrp="1"/>
          </p:cNvSpPr>
          <p:nvPr>
            <p:ph type="ftr" sz="quarter" idx="11"/>
          </p:nvPr>
        </p:nvSpPr>
        <p:spPr/>
        <p:txBody>
          <a:bodyPr/>
          <a:lstStyle>
            <a:lvl1pPr>
              <a:defRPr/>
            </a:lvl1pPr>
          </a:lstStyle>
          <a:p>
            <a:pPr>
              <a:defRPr/>
            </a:pPr>
            <a:r>
              <a:rPr lang="en-US"/>
              <a:t>GFT Technologies AG</a:t>
            </a:r>
          </a:p>
        </p:txBody>
      </p:sp>
      <p:sp>
        <p:nvSpPr>
          <p:cNvPr id="5" name="Foliennummernplatzhalter 7"/>
          <p:cNvSpPr>
            <a:spLocks noGrp="1"/>
          </p:cNvSpPr>
          <p:nvPr>
            <p:ph type="sldNum" sz="quarter" idx="12"/>
          </p:nvPr>
        </p:nvSpPr>
        <p:spPr/>
        <p:txBody>
          <a:bodyPr/>
          <a:lstStyle>
            <a:lvl1pPr>
              <a:defRPr/>
            </a:lvl1pPr>
          </a:lstStyle>
          <a:p>
            <a:fld id="{9370A3E0-12D9-42AF-91D9-1448D69B0BAA}" type="slidenum">
              <a:rPr lang="en-US" altLang="pl-PL"/>
              <a:pPr/>
              <a:t>‹#›</a:t>
            </a:fld>
            <a:endParaRPr lang="en-US" altLang="pl-PL"/>
          </a:p>
        </p:txBody>
      </p:sp>
    </p:spTree>
    <p:extLst>
      <p:ext uri="{BB962C8B-B14F-4D97-AF65-F5344CB8AC3E}">
        <p14:creationId xmlns:p14="http://schemas.microsoft.com/office/powerpoint/2010/main" val="80656221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Grafik 37"/>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912100" y="6638925"/>
            <a:ext cx="838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fik 13"/>
          <p:cNvPicPr>
            <a:picLocks noChangeAspect="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1028" name="Line 4"/>
          <p:cNvSpPr>
            <a:spLocks noChangeShapeType="1"/>
          </p:cNvSpPr>
          <p:nvPr/>
        </p:nvSpPr>
        <p:spPr bwMode="auto">
          <a:xfrm flipV="1">
            <a:off x="431800" y="6572250"/>
            <a:ext cx="8316913"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29" name="Rectangle 2"/>
          <p:cNvSpPr>
            <a:spLocks noGrp="1" noChangeArrowheads="1"/>
          </p:cNvSpPr>
          <p:nvPr>
            <p:ph type="body" idx="1"/>
          </p:nvPr>
        </p:nvSpPr>
        <p:spPr bwMode="auto">
          <a:xfrm>
            <a:off x="428625" y="1052513"/>
            <a:ext cx="8320088"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pl-PL" smtClean="0"/>
              <a:t>Mastertextformat bearbeiten</a:t>
            </a:r>
          </a:p>
          <a:p>
            <a:pPr lvl="1"/>
            <a:r>
              <a:rPr lang="en-GB" altLang="pl-PL" smtClean="0"/>
              <a:t>Zweite Ebene</a:t>
            </a:r>
          </a:p>
          <a:p>
            <a:pPr lvl="2"/>
            <a:r>
              <a:rPr lang="en-GB" altLang="pl-PL" smtClean="0"/>
              <a:t>Dritte Ebene</a:t>
            </a:r>
          </a:p>
          <a:p>
            <a:pPr lvl="3"/>
            <a:r>
              <a:rPr lang="en-GB" altLang="pl-PL" smtClean="0"/>
              <a:t>Vierte Ebene</a:t>
            </a:r>
          </a:p>
          <a:p>
            <a:pPr lvl="4"/>
            <a:r>
              <a:rPr lang="en-GB" altLang="pl-PL" smtClean="0"/>
              <a:t>Fünfte Ebene</a:t>
            </a:r>
          </a:p>
        </p:txBody>
      </p:sp>
      <p:sp>
        <p:nvSpPr>
          <p:cNvPr id="1030" name="Line 4"/>
          <p:cNvSpPr>
            <a:spLocks noChangeShapeType="1"/>
          </p:cNvSpPr>
          <p:nvPr/>
        </p:nvSpPr>
        <p:spPr bwMode="auto">
          <a:xfrm flipV="1">
            <a:off x="-20638" y="839788"/>
            <a:ext cx="8764588"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2" name="Titelplatzhalter 1"/>
          <p:cNvSpPr>
            <a:spLocks noGrp="1"/>
          </p:cNvSpPr>
          <p:nvPr>
            <p:ph type="title"/>
            <p:custDataLst>
              <p:tags r:id="rId10"/>
            </p:custDataLst>
          </p:nvPr>
        </p:nvSpPr>
        <p:spPr>
          <a:xfrm>
            <a:off x="431800" y="406400"/>
            <a:ext cx="8383588" cy="323850"/>
          </a:xfrm>
          <a:prstGeom prst="rect">
            <a:avLst/>
          </a:prstGeom>
        </p:spPr>
        <p:txBody>
          <a:bodyPr vert="horz" lIns="0" tIns="0" rIns="0" bIns="0" rtlCol="0" anchor="t">
            <a:noAutofit/>
          </a:bodyPr>
          <a:lstStyle/>
          <a:p>
            <a:r>
              <a:rPr lang="de-DE" dirty="0" smtClean="0"/>
              <a:t>Titelmasterformat durch Klicken </a:t>
            </a:r>
            <a:r>
              <a:rPr lang="de-DE" dirty="0" err="1" smtClean="0"/>
              <a:t>bearbeiteng</a:t>
            </a:r>
            <a:endParaRPr lang="de-DE" dirty="0"/>
          </a:p>
        </p:txBody>
      </p:sp>
      <p:sp>
        <p:nvSpPr>
          <p:cNvPr id="3" name="Datumsplatzhalter 2"/>
          <p:cNvSpPr>
            <a:spLocks noGrp="1"/>
          </p:cNvSpPr>
          <p:nvPr>
            <p:ph type="dt" sz="half" idx="2"/>
            <p:custDataLst>
              <p:tags r:id="rId11"/>
            </p:custDataLst>
          </p:nvPr>
        </p:nvSpPr>
        <p:spPr bwMode="auto">
          <a:xfrm>
            <a:off x="825500" y="6638925"/>
            <a:ext cx="790575"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lvl1pPr eaLnBrk="0" hangingPunct="0">
              <a:defRPr sz="900">
                <a:solidFill>
                  <a:srgbClr val="898989"/>
                </a:solidFill>
              </a:defRPr>
            </a:lvl1pPr>
          </a:lstStyle>
          <a:p>
            <a:fld id="{57896E6B-B1BC-4ECC-9043-421F9FF1FF7E}" type="datetime5">
              <a:rPr lang="en-US" altLang="pl-PL"/>
              <a:pPr/>
              <a:t>13-Feb-17</a:t>
            </a:fld>
            <a:endParaRPr lang="en-US" altLang="pl-PL"/>
          </a:p>
        </p:txBody>
      </p:sp>
      <p:sp>
        <p:nvSpPr>
          <p:cNvPr id="4" name="Fußzeilenplatzhalter 3"/>
          <p:cNvSpPr>
            <a:spLocks noGrp="1"/>
          </p:cNvSpPr>
          <p:nvPr>
            <p:ph type="ftr" sz="quarter" idx="3"/>
            <p:custDataLst>
              <p:tags r:id="rId12"/>
            </p:custDataLst>
          </p:nvPr>
        </p:nvSpPr>
        <p:spPr bwMode="auto">
          <a:xfrm>
            <a:off x="1677988" y="6638925"/>
            <a:ext cx="4362450"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rtlCol="0" anchor="t" anchorCtr="0"/>
          <a:lstStyle>
            <a:lvl1pPr marL="0" indent="0" algn="l" eaLnBrk="0" hangingPunct="0">
              <a:lnSpc>
                <a:spcPct val="100000"/>
              </a:lnSpc>
              <a:spcBef>
                <a:spcPct val="0"/>
              </a:spcBef>
              <a:spcAft>
                <a:spcPct val="0"/>
              </a:spcAft>
              <a:defRPr kumimoji="0" sz="900" b="0" i="0" u="none" baseline="0">
                <a:solidFill>
                  <a:srgbClr val="898989"/>
                </a:solidFill>
                <a:latin typeface="Arial" panose="020B0604020202020204" pitchFamily="34" charset="0"/>
                <a:ea typeface="MS PGothic" panose="020B0600070205080204" pitchFamily="34" charset="-128"/>
                <a:cs typeface="+mn-cs"/>
              </a:defRPr>
            </a:lvl1pPr>
          </a:lstStyle>
          <a:p>
            <a:pPr>
              <a:defRPr/>
            </a:pPr>
            <a:r>
              <a:rPr lang="en-US"/>
              <a:t>GFT Technologies AG</a:t>
            </a:r>
          </a:p>
        </p:txBody>
      </p:sp>
      <p:sp>
        <p:nvSpPr>
          <p:cNvPr id="5" name="Foliennummernplatzhalter 4"/>
          <p:cNvSpPr>
            <a:spLocks noGrp="1"/>
          </p:cNvSpPr>
          <p:nvPr>
            <p:ph type="sldNum" sz="quarter" idx="4"/>
            <p:custDataLst>
              <p:tags r:id="rId13"/>
            </p:custDataLst>
          </p:nvPr>
        </p:nvSpPr>
        <p:spPr bwMode="auto">
          <a:xfrm>
            <a:off x="431800" y="6638925"/>
            <a:ext cx="358775"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lvl1pPr eaLnBrk="0" hangingPunct="0">
              <a:defRPr sz="900">
                <a:solidFill>
                  <a:srgbClr val="898989"/>
                </a:solidFill>
              </a:defRPr>
            </a:lvl1pPr>
          </a:lstStyle>
          <a:p>
            <a:fld id="{E01180DC-4C91-401B-B9E5-91052F0ADFFE}" type="slidenum">
              <a:rPr lang="en-US" altLang="pl-PL"/>
              <a:pPr/>
              <a:t>‹#›</a:t>
            </a:fld>
            <a:endParaRPr lang="en-US" altLang="pl-PL"/>
          </a:p>
        </p:txBody>
      </p:sp>
    </p:spTree>
  </p:cSld>
  <p:clrMap bg1="lt1" tx1="dk1" bg2="lt2" tx2="dk2" accent1="accent1" accent2="accent2" accent3="accent3" accent4="accent4" accent5="accent5" accent6="accent6" hlink="hlink" folHlink="folHlink"/>
  <p:sldLayoutIdLst>
    <p:sldLayoutId id="2147486021" r:id="rId1"/>
    <p:sldLayoutId id="2147486022" r:id="rId2"/>
    <p:sldLayoutId id="2147486023" r:id="rId3"/>
    <p:sldLayoutId id="2147486018" r:id="rId4"/>
    <p:sldLayoutId id="2147486019" r:id="rId5"/>
    <p:sldLayoutId id="2147486024" r:id="rId6"/>
    <p:sldLayoutId id="2147486020" r:id="rId7"/>
    <p:sldLayoutId id="2147486025" r:id="rId8"/>
  </p:sldLayoutIdLst>
  <p:transition spd="slow">
    <p:push dir="u"/>
  </p:transition>
  <p:timing>
    <p:tnLst>
      <p:par>
        <p:cTn id="1" dur="indefinite" restart="never" nodeType="tmRoot"/>
      </p:par>
    </p:tnLst>
  </p:timing>
  <p:hf hdr="0"/>
  <p:txStyles>
    <p:titleStyle>
      <a:lvl1pPr algn="l" rtl="0" eaLnBrk="1" fontAlgn="base" hangingPunct="1">
        <a:lnSpc>
          <a:spcPts val="2000"/>
        </a:lnSpc>
        <a:spcBef>
          <a:spcPct val="0"/>
        </a:spcBef>
        <a:spcAft>
          <a:spcPct val="0"/>
        </a:spcAft>
        <a:buFont typeface="+mj-lt" charset="0"/>
        <a:tabLst>
          <a:tab pos="355600" algn="l"/>
        </a:tabLst>
        <a:defRPr sz="2000" b="1" kern="1200" spc="-50">
          <a:solidFill>
            <a:schemeClr val="tx1"/>
          </a:solidFill>
          <a:latin typeface="+mj-lt"/>
          <a:ea typeface="ＭＳ Ｐゴシック" charset="-128"/>
          <a:cs typeface="ＭＳ Ｐゴシック" charset="0"/>
        </a:defRPr>
      </a:lvl1pPr>
      <a:lvl2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2pPr>
      <a:lvl3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3pPr>
      <a:lvl4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4pPr>
      <a:lvl5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5pPr>
      <a:lvl6pPr marL="8001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6pPr>
      <a:lvl7pPr marL="12573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7pPr>
      <a:lvl8pPr marL="17145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8pPr>
      <a:lvl9pPr marL="21717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9pPr>
    </p:titleStyle>
    <p:bodyStyle>
      <a:lvl1pPr marL="273050" indent="-273050" algn="l" rtl="0" eaLnBrk="1" fontAlgn="base" hangingPunct="1">
        <a:spcBef>
          <a:spcPct val="20000"/>
        </a:spcBef>
        <a:spcAft>
          <a:spcPct val="20000"/>
        </a:spcAft>
        <a:buClr>
          <a:srgbClr val="003399"/>
        </a:buClr>
        <a:buSzPct val="120000"/>
        <a:buBlip>
          <a:blip r:embed="rId16"/>
        </a:buBlip>
        <a:tabLst>
          <a:tab pos="1527175" algn="l"/>
        </a:tabLst>
        <a:defRPr>
          <a:solidFill>
            <a:schemeClr val="tx1"/>
          </a:solidFill>
          <a:latin typeface="+mn-lt"/>
          <a:ea typeface="ＭＳ Ｐゴシック" charset="-128"/>
          <a:cs typeface="ＭＳ Ｐゴシック" charset="0"/>
        </a:defRPr>
      </a:lvl1pPr>
      <a:lvl2pPr marL="534988" indent="-266700"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2pPr>
      <a:lvl3pPr marL="803275" indent="-268288"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3pPr>
      <a:lvl4pPr marL="1081088" indent="-277813" algn="l" rtl="0" eaLnBrk="1" fontAlgn="base" hangingPunct="1">
        <a:spcBef>
          <a:spcPct val="20000"/>
        </a:spcBef>
        <a:spcAft>
          <a:spcPct val="20000"/>
        </a:spcAft>
        <a:buClr>
          <a:srgbClr val="003399"/>
        </a:buClr>
        <a:buSzPct val="120000"/>
        <a:buFont typeface="Wingdings" pitchFamily="2" charset="2"/>
        <a:buChar char="§"/>
        <a:tabLst>
          <a:tab pos="1077913" algn="l"/>
        </a:tabLst>
        <a:defRPr sz="1400">
          <a:solidFill>
            <a:schemeClr val="tx1"/>
          </a:solidFill>
          <a:latin typeface="+mn-lt"/>
          <a:ea typeface="ＭＳ Ｐゴシック" charset="-128"/>
        </a:defRPr>
      </a:lvl4pPr>
      <a:lvl5pPr marL="1346200" indent="-268288"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5pPr>
      <a:lvl6pPr marL="24320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6pPr>
      <a:lvl7pPr marL="28892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7pPr>
      <a:lvl8pPr marL="33464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8pPr>
      <a:lvl9pPr marL="38036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try.github.io/" TargetMode="External"/><Relationship Id="rId2" Type="http://schemas.openxmlformats.org/officeDocument/2006/relationships/hyperlink" Target="https://github.com/" TargetMode="External"/><Relationship Id="rId1" Type="http://schemas.openxmlformats.org/officeDocument/2006/relationships/slideLayout" Target="../slideLayouts/slideLayout4.xml"/><Relationship Id="rId6" Type="http://schemas.openxmlformats.org/officeDocument/2006/relationships/hyperlink" Target="https://training.github.com/kit/downloads/github-git-cheat-sheet.pdf" TargetMode="External"/><Relationship Id="rId5" Type="http://schemas.openxmlformats.org/officeDocument/2006/relationships/hyperlink" Target="https://github.com/wdsr/exercise0.git" TargetMode="External"/><Relationship Id="rId4" Type="http://schemas.openxmlformats.org/officeDocument/2006/relationships/hyperlink" Target="https://github.com/wdsr/exercise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hyperlink" Target="http://wazniak.mimuw.edu.pl/images/c/c3/Sr-1-wyk-1.0.pdf" TargetMode="External"/><Relationship Id="rId2" Type="http://schemas.openxmlformats.org/officeDocument/2006/relationships/hyperlink" Target="http://www.cis.upenn.edu/~lee/07cis505/Lec/lec-ch1-DistSys-v4.pdf"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platzhalter 4"/>
          <p:cNvSpPr>
            <a:spLocks noGrp="1"/>
          </p:cNvSpPr>
          <p:nvPr>
            <p:ph type="body" sz="quarter" idx="11"/>
          </p:nvPr>
        </p:nvSpPr>
        <p:spPr>
          <a:xfrm>
            <a:off x="287338" y="3763963"/>
            <a:ext cx="2808287" cy="2808287"/>
          </a:xfrm>
        </p:spPr>
        <p:txBody>
          <a:bodyPr/>
          <a:lstStyle/>
          <a:p>
            <a:pPr>
              <a:buFontTx/>
              <a:buNone/>
            </a:pPr>
            <a:r>
              <a:rPr lang="pl-PL" altLang="pl-PL" dirty="0" smtClean="0">
                <a:cs typeface="ＭＳ Ｐゴシック" charset="-128"/>
              </a:rPr>
              <a:t>Mateusz Kołodziejski</a:t>
            </a:r>
            <a:endParaRPr lang="pl-PL" altLang="pl-PL" dirty="0" smtClean="0">
              <a:cs typeface="ＭＳ Ｐゴシック" charset="-128"/>
            </a:endParaRPr>
          </a:p>
          <a:p>
            <a:pPr>
              <a:buFontTx/>
              <a:buNone/>
            </a:pPr>
            <a:r>
              <a:rPr lang="pl-PL" altLang="pl-PL" dirty="0" smtClean="0">
                <a:cs typeface="ＭＳ Ｐゴシック" charset="-128"/>
              </a:rPr>
              <a:t>Semestr letni </a:t>
            </a:r>
            <a:r>
              <a:rPr lang="pl-PL" altLang="pl-PL" dirty="0" smtClean="0">
                <a:cs typeface="ＭＳ Ｐゴシック" charset="-128"/>
              </a:rPr>
              <a:t>2017</a:t>
            </a:r>
            <a:endParaRPr lang="pl-PL" altLang="pl-PL" dirty="0" smtClean="0">
              <a:cs typeface="ＭＳ Ｐゴシック" charset="-128"/>
            </a:endParaRPr>
          </a:p>
          <a:p>
            <a:pPr>
              <a:buFontTx/>
              <a:buNone/>
            </a:pPr>
            <a:r>
              <a:rPr lang="pl-PL" altLang="pl-PL" dirty="0" smtClean="0">
                <a:cs typeface="ＭＳ Ｐゴシック" charset="-128"/>
              </a:rPr>
              <a:t>Wersja </a:t>
            </a:r>
            <a:r>
              <a:rPr lang="pl-PL" altLang="pl-PL" dirty="0" smtClean="0">
                <a:cs typeface="ＭＳ Ｐゴシック" charset="-128"/>
              </a:rPr>
              <a:t>1.3</a:t>
            </a:r>
            <a:endParaRPr lang="en-US" altLang="pl-PL" dirty="0" smtClean="0">
              <a:cs typeface="ＭＳ Ｐゴシック" charset="-128"/>
            </a:endParaRPr>
          </a:p>
        </p:txBody>
      </p:sp>
      <p:sp>
        <p:nvSpPr>
          <p:cNvPr id="4" name="Titel 3"/>
          <p:cNvSpPr>
            <a:spLocks noGrp="1"/>
          </p:cNvSpPr>
          <p:nvPr>
            <p:ph type="title"/>
          </p:nvPr>
        </p:nvSpPr>
        <p:spPr>
          <a:xfrm>
            <a:off x="741363" y="2889250"/>
            <a:ext cx="6322984" cy="2519363"/>
          </a:xfrm>
        </p:spPr>
        <p:txBody>
          <a:bodyPr/>
          <a:lstStyle/>
          <a:p>
            <a:pPr>
              <a:buFont typeface="+mj-lt"/>
              <a:buNone/>
              <a:defRPr/>
            </a:pPr>
            <a:r>
              <a:rPr lang="pl-PL" dirty="0" smtClean="0">
                <a:ea typeface="MS PGothic" panose="020B0600070205080204" pitchFamily="34" charset="-128"/>
              </a:rPr>
              <a:t>Wprowadzenie do systemów rozproszonych</a:t>
            </a:r>
            <a:br>
              <a:rPr lang="pl-PL" dirty="0" smtClean="0">
                <a:ea typeface="MS PGothic" panose="020B0600070205080204" pitchFamily="34" charset="-128"/>
              </a:rPr>
            </a:br>
            <a:r>
              <a:rPr lang="pl-PL" sz="2400" dirty="0" smtClean="0">
                <a:ea typeface="MS PGothic" panose="020B0600070205080204" pitchFamily="34" charset="-128"/>
              </a:rPr>
              <a:t>Zarys programu + ćwiczenie 0</a:t>
            </a:r>
            <a:endParaRPr lang="en-US" dirty="0">
              <a:ea typeface="MS PGothic" panose="020B0600070205080204" pitchFamily="34" charset="-128"/>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Kryteria zaliczenia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13-Feb-17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10</a:t>
            </a:fld>
            <a:endParaRPr lang="en-US" altLang="pl-PL" sz="900">
              <a:solidFill>
                <a:srgbClr val="898989"/>
              </a:solidFill>
            </a:endParaRPr>
          </a:p>
        </p:txBody>
      </p:sp>
      <p:graphicFrame>
        <p:nvGraphicFramePr>
          <p:cNvPr id="2" name="Tabela 1"/>
          <p:cNvGraphicFramePr>
            <a:graphicFrameLocks noGrp="1"/>
          </p:cNvGraphicFramePr>
          <p:nvPr>
            <p:extLst>
              <p:ext uri="{D42A27DB-BD31-4B8C-83A1-F6EECF244321}">
                <p14:modId xmlns:p14="http://schemas.microsoft.com/office/powerpoint/2010/main" val="36956152"/>
              </p:ext>
            </p:extLst>
          </p:nvPr>
        </p:nvGraphicFramePr>
        <p:xfrm>
          <a:off x="663546" y="1267857"/>
          <a:ext cx="7640870" cy="2612244"/>
        </p:xfrm>
        <a:graphic>
          <a:graphicData uri="http://schemas.openxmlformats.org/drawingml/2006/table">
            <a:tbl>
              <a:tblPr firstRow="1" bandRow="1">
                <a:tableStyleId>{5C22544A-7EE6-4342-B048-85BDC9FD1C3A}</a:tableStyleId>
              </a:tblPr>
              <a:tblGrid>
                <a:gridCol w="3820435"/>
                <a:gridCol w="3820435"/>
              </a:tblGrid>
              <a:tr h="587548">
                <a:tc>
                  <a:txBody>
                    <a:bodyPr/>
                    <a:lstStyle/>
                    <a:p>
                      <a:r>
                        <a:rPr lang="pl-PL" dirty="0" smtClean="0"/>
                        <a:t>Ćwiczenia </a:t>
                      </a:r>
                      <a:endParaRPr lang="pl-P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smtClean="0"/>
                        <a:t>Zajęcia (</a:t>
                      </a:r>
                      <a:r>
                        <a:rPr lang="pl-PL" sz="1800" dirty="0" smtClean="0"/>
                        <a:t>15</a:t>
                      </a:r>
                      <a:r>
                        <a:rPr lang="pl-PL" sz="1800" baseline="0" dirty="0" smtClean="0"/>
                        <a:t> zajęć w semestrze</a:t>
                      </a:r>
                      <a:r>
                        <a:rPr lang="pl-PL" sz="1800" baseline="0" dirty="0"/>
                        <a:t>)</a:t>
                      </a:r>
                      <a:endParaRPr lang="pl-PL" sz="1800" dirty="0" smtClean="0"/>
                    </a:p>
                  </a:txBody>
                  <a:tcPr/>
                </a:tc>
              </a:tr>
              <a:tr h="302576">
                <a:tc>
                  <a:txBody>
                    <a:bodyPr/>
                    <a:lstStyle/>
                    <a:p>
                      <a:r>
                        <a:rPr lang="pl-PL" sz="1100" dirty="0" smtClean="0"/>
                        <a:t>Ćwiczenie 0</a:t>
                      </a:r>
                      <a:r>
                        <a:rPr lang="pl-PL" sz="1100" baseline="0" dirty="0" smtClean="0"/>
                        <a:t> – </a:t>
                      </a:r>
                      <a:r>
                        <a:rPr lang="pl-PL" sz="1100" dirty="0" smtClean="0"/>
                        <a:t>Wstęp</a:t>
                      </a:r>
                      <a:endParaRPr lang="pl-PL" sz="1100" dirty="0"/>
                    </a:p>
                  </a:txBody>
                  <a:tcPr/>
                </a:tc>
                <a:tc>
                  <a:txBody>
                    <a:bodyPr/>
                    <a:lstStyle/>
                    <a:p>
                      <a:r>
                        <a:rPr lang="pl-PL" sz="1100" dirty="0" smtClean="0"/>
                        <a:t>Zajęcia 1</a:t>
                      </a:r>
                      <a:endParaRPr lang="pl-PL" sz="1100" dirty="0"/>
                    </a:p>
                  </a:txBody>
                  <a:tcPr/>
                </a:tc>
              </a:tr>
              <a:tr h="186117">
                <a:tc>
                  <a:txBody>
                    <a:bodyPr/>
                    <a:lstStyle/>
                    <a:p>
                      <a:r>
                        <a:rPr lang="pl-PL" sz="1100" dirty="0" smtClean="0"/>
                        <a:t>Ćwiczenie 1</a:t>
                      </a:r>
                      <a:r>
                        <a:rPr lang="pl-PL" sz="1100" baseline="0" dirty="0" smtClean="0"/>
                        <a:t> – </a:t>
                      </a:r>
                      <a:r>
                        <a:rPr lang="pl-PL" sz="1100" dirty="0" smtClean="0"/>
                        <a:t>Narzędzia</a:t>
                      </a:r>
                      <a:endParaRPr lang="pl-PL" sz="1100" dirty="0"/>
                    </a:p>
                  </a:txBody>
                  <a:tcPr/>
                </a:tc>
                <a:tc>
                  <a:txBody>
                    <a:bodyPr/>
                    <a:lstStyle/>
                    <a:p>
                      <a:r>
                        <a:rPr lang="pl-PL" sz="1100" dirty="0" smtClean="0"/>
                        <a:t>Zajęcia 2</a:t>
                      </a:r>
                      <a:endParaRPr lang="pl-PL" sz="1100" dirty="0"/>
                    </a:p>
                  </a:txBody>
                  <a:tcPr/>
                </a:tc>
              </a:tr>
              <a:tr h="186117">
                <a:tc>
                  <a:txBody>
                    <a:bodyPr/>
                    <a:lstStyle/>
                    <a:p>
                      <a:r>
                        <a:rPr lang="pl-PL" sz="1100" dirty="0" smtClean="0"/>
                        <a:t>Ćwiczenie 2</a:t>
                      </a:r>
                      <a:r>
                        <a:rPr lang="pl-PL" sz="1100" baseline="0" dirty="0" smtClean="0"/>
                        <a:t> - </a:t>
                      </a:r>
                      <a:r>
                        <a:rPr lang="pl-PL" sz="1100" dirty="0" err="1" smtClean="0"/>
                        <a:t>Progr</a:t>
                      </a:r>
                      <a:r>
                        <a:rPr lang="pl-PL" sz="1100" dirty="0" smtClean="0"/>
                        <a:t>. Współbieżne</a:t>
                      </a:r>
                      <a:endParaRPr lang="pl-PL" sz="1100" dirty="0"/>
                    </a:p>
                  </a:txBody>
                  <a:tcPr/>
                </a:tc>
                <a:tc>
                  <a:txBody>
                    <a:bodyPr/>
                    <a:lstStyle/>
                    <a:p>
                      <a:r>
                        <a:rPr lang="pl-PL" sz="1100" dirty="0" smtClean="0"/>
                        <a:t>Zajęcia 3-5</a:t>
                      </a:r>
                      <a:endParaRPr lang="pl-PL" sz="1100" dirty="0"/>
                    </a:p>
                  </a:txBody>
                  <a:tcPr/>
                </a:tc>
              </a:tr>
              <a:tr h="186117">
                <a:tc>
                  <a:txBody>
                    <a:bodyPr/>
                    <a:lstStyle/>
                    <a:p>
                      <a:r>
                        <a:rPr lang="pl-PL" sz="1100" dirty="0" smtClean="0"/>
                        <a:t>Ćwiczenie 3</a:t>
                      </a:r>
                      <a:r>
                        <a:rPr lang="pl-PL" sz="1100" baseline="0" dirty="0" smtClean="0"/>
                        <a:t> - </a:t>
                      </a:r>
                      <a:r>
                        <a:rPr lang="pl-PL" sz="1100" dirty="0" smtClean="0"/>
                        <a:t>Komunikacja </a:t>
                      </a:r>
                      <a:r>
                        <a:rPr lang="pl-PL" sz="1100" dirty="0" err="1" smtClean="0"/>
                        <a:t>Synchr</a:t>
                      </a:r>
                      <a:r>
                        <a:rPr lang="pl-PL" sz="1100" dirty="0" smtClean="0"/>
                        <a:t>.</a:t>
                      </a:r>
                      <a:endParaRPr lang="pl-PL" sz="1100" dirty="0"/>
                    </a:p>
                  </a:txBody>
                  <a:tcPr/>
                </a:tc>
                <a:tc>
                  <a:txBody>
                    <a:bodyPr/>
                    <a:lstStyle/>
                    <a:p>
                      <a:r>
                        <a:rPr lang="pl-PL" sz="1100" dirty="0" smtClean="0"/>
                        <a:t>Zajęcia 6-8</a:t>
                      </a:r>
                      <a:endParaRPr lang="pl-PL" sz="1100" dirty="0"/>
                    </a:p>
                  </a:txBody>
                  <a:tcPr/>
                </a:tc>
              </a:tr>
              <a:tr h="186117">
                <a:tc>
                  <a:txBody>
                    <a:bodyPr/>
                    <a:lstStyle/>
                    <a:p>
                      <a:r>
                        <a:rPr lang="pl-PL" sz="1100" dirty="0" smtClean="0"/>
                        <a:t>Ćwiczenie 4</a:t>
                      </a:r>
                      <a:r>
                        <a:rPr lang="pl-PL" sz="1100" baseline="0" dirty="0" smtClean="0"/>
                        <a:t> - </a:t>
                      </a:r>
                      <a:r>
                        <a:rPr lang="pl-PL" sz="1100" dirty="0" smtClean="0"/>
                        <a:t>Komunikacja </a:t>
                      </a:r>
                      <a:r>
                        <a:rPr lang="pl-PL" sz="1100" dirty="0" err="1" smtClean="0"/>
                        <a:t>Asynchr</a:t>
                      </a:r>
                      <a:r>
                        <a:rPr lang="pl-PL" sz="1100" dirty="0" smtClean="0"/>
                        <a:t>.</a:t>
                      </a:r>
                    </a:p>
                  </a:txBody>
                  <a:tcPr/>
                </a:tc>
                <a:tc>
                  <a:txBody>
                    <a:bodyPr/>
                    <a:lstStyle/>
                    <a:p>
                      <a:r>
                        <a:rPr lang="pl-PL" sz="1100" dirty="0" smtClean="0"/>
                        <a:t>Zajęcia 9-11</a:t>
                      </a:r>
                      <a:endParaRPr lang="pl-PL" sz="1100" dirty="0"/>
                    </a:p>
                  </a:txBody>
                  <a:tcPr/>
                </a:tc>
              </a:tr>
              <a:tr h="0">
                <a:tc>
                  <a:txBody>
                    <a:bodyPr/>
                    <a:lstStyle/>
                    <a:p>
                      <a:r>
                        <a:rPr lang="pl-PL" sz="1100" dirty="0" smtClean="0"/>
                        <a:t>Ćwiczenie</a:t>
                      </a:r>
                      <a:r>
                        <a:rPr lang="pl-PL" sz="1100" baseline="0" dirty="0" smtClean="0"/>
                        <a:t> 5 - Baza danych</a:t>
                      </a:r>
                      <a:endParaRPr lang="pl-PL" sz="1100" dirty="0" smtClean="0"/>
                    </a:p>
                  </a:txBody>
                  <a:tcPr/>
                </a:tc>
                <a:tc>
                  <a:txBody>
                    <a:bodyPr/>
                    <a:lstStyle/>
                    <a:p>
                      <a:r>
                        <a:rPr lang="pl-PL" sz="1100" dirty="0" smtClean="0"/>
                        <a:t>Zajęcia 12-14</a:t>
                      </a:r>
                      <a:endParaRPr lang="pl-PL" sz="1100" dirty="0" smtClean="0"/>
                    </a:p>
                  </a:txBody>
                  <a:tcPr/>
                </a:tc>
              </a:tr>
              <a:tr h="379569">
                <a:tc>
                  <a:txBody>
                    <a:bodyPr/>
                    <a:lstStyle/>
                    <a:p>
                      <a:pPr marL="0" algn="l" defTabSz="914400" rtl="0" eaLnBrk="1" latinLnBrk="0" hangingPunct="1"/>
                      <a:r>
                        <a:rPr lang="pl-PL" sz="1100" kern="1200" dirty="0" smtClean="0">
                          <a:solidFill>
                            <a:schemeClr val="dk1"/>
                          </a:solidFill>
                          <a:latin typeface="+mn-lt"/>
                          <a:ea typeface="+mn-ea"/>
                          <a:cs typeface="+mn-cs"/>
                        </a:rPr>
                        <a:t>Podsumowanie i końcowe oceny.</a:t>
                      </a:r>
                    </a:p>
                    <a:p>
                      <a:pPr marL="0" algn="l" defTabSz="914400" rtl="0" eaLnBrk="1" latinLnBrk="0" hangingPunct="1"/>
                      <a:r>
                        <a:rPr lang="pl-PL" sz="1100" kern="1200" dirty="0" smtClean="0">
                          <a:solidFill>
                            <a:schemeClr val="dk1"/>
                          </a:solidFill>
                          <a:latin typeface="+mn-lt"/>
                          <a:ea typeface="+mn-ea"/>
                          <a:cs typeface="+mn-cs"/>
                        </a:rPr>
                        <a:t>Ostateczny termin oddania</a:t>
                      </a:r>
                      <a:r>
                        <a:rPr lang="pl-PL" sz="1100" kern="1200" baseline="0" dirty="0" smtClean="0">
                          <a:solidFill>
                            <a:schemeClr val="dk1"/>
                          </a:solidFill>
                          <a:latin typeface="+mn-lt"/>
                          <a:ea typeface="+mn-ea"/>
                          <a:cs typeface="+mn-cs"/>
                        </a:rPr>
                        <a:t> projektów lub zadań z ćwiczeń.</a:t>
                      </a:r>
                      <a:endParaRPr lang="en-GB" sz="1100" kern="1200" dirty="0">
                        <a:solidFill>
                          <a:schemeClr val="dk1"/>
                        </a:solidFill>
                        <a:latin typeface="+mn-lt"/>
                        <a:ea typeface="+mn-ea"/>
                        <a:cs typeface="+mn-cs"/>
                      </a:endParaRPr>
                    </a:p>
                  </a:txBody>
                  <a:tcPr/>
                </a:tc>
                <a:tc>
                  <a:txBody>
                    <a:bodyPr/>
                    <a:lstStyle/>
                    <a:p>
                      <a:r>
                        <a:rPr lang="pl-PL" sz="1100" dirty="0" smtClean="0"/>
                        <a:t>Zajęcia 15</a:t>
                      </a:r>
                      <a:endParaRPr lang="pl-PL" sz="1100" dirty="0" smtClean="0"/>
                    </a:p>
                  </a:txBody>
                  <a:tcPr/>
                </a:tc>
              </a:tr>
            </a:tbl>
          </a:graphicData>
        </a:graphic>
      </p:graphicFrame>
      <p:sp>
        <p:nvSpPr>
          <p:cNvPr id="4" name="pole tekstowe 3"/>
          <p:cNvSpPr txBox="1"/>
          <p:nvPr/>
        </p:nvSpPr>
        <p:spPr bwMode="auto">
          <a:xfrm>
            <a:off x="790575" y="5470216"/>
            <a:ext cx="7652736" cy="153888"/>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000" b="1" dirty="0" smtClean="0">
                <a:solidFill>
                  <a:srgbClr val="FF0000"/>
                </a:solidFill>
              </a:rPr>
              <a:t>Ważne:</a:t>
            </a:r>
            <a:r>
              <a:rPr lang="pl-PL" sz="1000" dirty="0" smtClean="0">
                <a:solidFill>
                  <a:srgbClr val="FF0000"/>
                </a:solidFill>
              </a:rPr>
              <a:t> Podstawą uznania ćwiczenia / projektu za zaliczone jest zawsze kod znajdujący się w GitHubie. Każdy pracuje na swoim </a:t>
            </a:r>
            <a:r>
              <a:rPr lang="pl-PL" sz="1000" dirty="0" err="1" smtClean="0">
                <a:solidFill>
                  <a:srgbClr val="FF0000"/>
                </a:solidFill>
              </a:rPr>
              <a:t>forku</a:t>
            </a:r>
            <a:r>
              <a:rPr lang="pl-PL" sz="1000" dirty="0" smtClean="0">
                <a:solidFill>
                  <a:srgbClr val="FF0000"/>
                </a:solidFill>
              </a:rPr>
              <a:t>.</a:t>
            </a:r>
            <a:endParaRPr lang="pl-PL" sz="1000" dirty="0">
              <a:solidFill>
                <a:srgbClr val="FF0000"/>
              </a:solidFill>
            </a:endParaRPr>
          </a:p>
        </p:txBody>
      </p:sp>
    </p:spTree>
    <p:extLst>
      <p:ext uri="{BB962C8B-B14F-4D97-AF65-F5344CB8AC3E}">
        <p14:creationId xmlns:p14="http://schemas.microsoft.com/office/powerpoint/2010/main" val="285130655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1">
              <a:buFont typeface="Arial" panose="020B0604020202020204" pitchFamily="34" charset="0"/>
              <a:buChar char="•"/>
            </a:pPr>
            <a:r>
              <a:rPr lang="pl-PL" sz="1800" dirty="0" smtClean="0"/>
              <a:t>Zaimplementowanie projektu zgodnie z wymaganiami. </a:t>
            </a:r>
          </a:p>
          <a:p>
            <a:pPr lvl="1">
              <a:buFont typeface="Arial" panose="020B0604020202020204" pitchFamily="34" charset="0"/>
              <a:buChar char="•"/>
            </a:pPr>
            <a:r>
              <a:rPr lang="pl-PL" sz="1800" dirty="0" smtClean="0"/>
              <a:t>Zamieszczenie kompletnych źródeł projektu na GitHub przez terminem 15-tych zajęć.</a:t>
            </a:r>
          </a:p>
          <a:p>
            <a:pPr lvl="1">
              <a:buFont typeface="Arial" panose="020B0604020202020204" pitchFamily="34" charset="0"/>
              <a:buChar char="•"/>
            </a:pPr>
            <a:r>
              <a:rPr lang="pl-PL" sz="1800" dirty="0" smtClean="0"/>
              <a:t>Nagranie krótkiego fimiku prezentującego funkcjonalności każdego z modułów.</a:t>
            </a:r>
          </a:p>
          <a:p>
            <a:pPr lvl="1">
              <a:buFont typeface="Arial" panose="020B0604020202020204" pitchFamily="34" charset="0"/>
              <a:buChar char="•"/>
            </a:pPr>
            <a:r>
              <a:rPr lang="pl-PL" sz="1800" dirty="0" smtClean="0"/>
              <a:t>Pokrycie testami jednostkowymi na poziomie 60% (miara pokrycia linii kodu)</a:t>
            </a:r>
          </a:p>
          <a:p>
            <a:pPr lvl="1">
              <a:buFont typeface="Arial" panose="020B0604020202020204" pitchFamily="34" charset="0"/>
              <a:buChar char="•"/>
            </a:pPr>
            <a:r>
              <a:rPr lang="pl-PL" sz="1800" dirty="0" smtClean="0"/>
              <a:t>Krótkie zaprezentowanie działającej aplikacji na 15-tych zajęciach.</a:t>
            </a:r>
          </a:p>
          <a:p>
            <a:pPr lvl="1">
              <a:buFont typeface="Arial" panose="020B0604020202020204" pitchFamily="34" charset="0"/>
              <a:buChar char="•"/>
            </a:pPr>
            <a:r>
              <a:rPr lang="pl-PL" sz="1800" dirty="0" smtClean="0"/>
              <a:t>Akceptowana jest dowolność interpretacji wymagań gdy są one nie precyzyjne. </a:t>
            </a:r>
          </a:p>
        </p:txBody>
      </p:sp>
      <p:sp>
        <p:nvSpPr>
          <p:cNvPr id="3" name="Title 2"/>
          <p:cNvSpPr>
            <a:spLocks noGrp="1"/>
          </p:cNvSpPr>
          <p:nvPr>
            <p:ph type="title"/>
          </p:nvPr>
        </p:nvSpPr>
        <p:spPr/>
        <p:txBody>
          <a:bodyPr/>
          <a:lstStyle/>
          <a:p>
            <a:r>
              <a:rPr lang="pl-PL" dirty="0" smtClean="0"/>
              <a:t>Zaliczenie poprzez projekt</a:t>
            </a:r>
            <a:endParaRPr lang="en-GB" dirty="0"/>
          </a:p>
        </p:txBody>
      </p:sp>
      <p:sp>
        <p:nvSpPr>
          <p:cNvPr id="4" name="Date Placeholder 3"/>
          <p:cNvSpPr>
            <a:spLocks noGrp="1"/>
          </p:cNvSpPr>
          <p:nvPr>
            <p:ph type="dt" sz="half" idx="10"/>
          </p:nvPr>
        </p:nvSpPr>
        <p:spPr/>
        <p:txBody>
          <a:bodyPr/>
          <a:lstStyle/>
          <a:p>
            <a:fld id="{E906F336-2E39-43F8-9DF9-B9244679DDFB}" type="datetime5">
              <a:rPr lang="en-US" altLang="pl-PL" smtClean="0"/>
              <a:pPr/>
              <a:t>14-Feb-17</a:t>
            </a:fld>
            <a:endParaRPr lang="en-US" altLang="pl-PL"/>
          </a:p>
        </p:txBody>
      </p:sp>
      <p:sp>
        <p:nvSpPr>
          <p:cNvPr id="5" name="Footer Placeholder 4"/>
          <p:cNvSpPr>
            <a:spLocks noGrp="1"/>
          </p:cNvSpPr>
          <p:nvPr>
            <p:ph type="ftr" sz="quarter" idx="11"/>
          </p:nvPr>
        </p:nvSpPr>
        <p:spPr/>
        <p:txBody>
          <a:bodyPr/>
          <a:lstStyle/>
          <a:p>
            <a:pPr>
              <a:defRPr/>
            </a:pPr>
            <a:r>
              <a:rPr lang="en-US" smtClean="0"/>
              <a:t>GFT Technologies AG</a:t>
            </a:r>
            <a:endParaRPr lang="en-US"/>
          </a:p>
        </p:txBody>
      </p:sp>
      <p:sp>
        <p:nvSpPr>
          <p:cNvPr id="6" name="Slide Number Placeholder 5"/>
          <p:cNvSpPr>
            <a:spLocks noGrp="1"/>
          </p:cNvSpPr>
          <p:nvPr>
            <p:ph type="sldNum" sz="quarter" idx="12"/>
          </p:nvPr>
        </p:nvSpPr>
        <p:spPr/>
        <p:txBody>
          <a:bodyPr/>
          <a:lstStyle/>
          <a:p>
            <a:fld id="{62008791-523A-4B28-9563-D3C392EF9C46}" type="slidenum">
              <a:rPr lang="en-US" altLang="pl-PL" smtClean="0"/>
              <a:pPr/>
              <a:t>11</a:t>
            </a:fld>
            <a:endParaRPr lang="en-US" altLang="pl-PL"/>
          </a:p>
        </p:txBody>
      </p:sp>
    </p:spTree>
    <p:extLst>
      <p:ext uri="{BB962C8B-B14F-4D97-AF65-F5344CB8AC3E}">
        <p14:creationId xmlns:p14="http://schemas.microsoft.com/office/powerpoint/2010/main" val="331998881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Na następne zajęcia (ćwiczenie 0)</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13-Feb-17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12</a:t>
            </a:fld>
            <a:endParaRPr lang="en-US" altLang="pl-PL" sz="900">
              <a:solidFill>
                <a:srgbClr val="898989"/>
              </a:solidFill>
            </a:endParaRPr>
          </a:p>
        </p:txBody>
      </p:sp>
      <p:sp>
        <p:nvSpPr>
          <p:cNvPr id="7" name="pole tekstowe 6"/>
          <p:cNvSpPr txBox="1"/>
          <p:nvPr/>
        </p:nvSpPr>
        <p:spPr bwMode="auto">
          <a:xfrm>
            <a:off x="712099" y="1359462"/>
            <a:ext cx="7744078" cy="4601260"/>
          </a:xfrm>
          <a:prstGeom prst="rect">
            <a:avLst/>
          </a:prstGeom>
          <a:noFill/>
          <a:ln w="9525">
            <a:noFill/>
            <a:miter lim="800000"/>
            <a:headEnd/>
            <a:tailEnd/>
          </a:ln>
        </p:spPr>
        <p:txBody>
          <a:bodyPr wrap="square" lIns="0" tIns="0" rIns="0" bIns="0" rtlCol="0">
            <a:spAutoFit/>
          </a:bodyPr>
          <a:lstStyle/>
          <a:p>
            <a:pPr marL="171450" indent="-171450">
              <a:spcBef>
                <a:spcPts val="100"/>
              </a:spcBef>
              <a:spcAft>
                <a:spcPts val="100"/>
              </a:spcAft>
              <a:buFont typeface="Arial" panose="020B0604020202020204" pitchFamily="34" charset="0"/>
              <a:buChar char="•"/>
            </a:pPr>
            <a:r>
              <a:rPr lang="pl-PL" sz="1600" dirty="0" smtClean="0"/>
              <a:t>Załóż konto na </a:t>
            </a:r>
            <a:r>
              <a:rPr lang="pl-PL" sz="1600" dirty="0" smtClean="0">
                <a:hlinkClick r:id="rId2"/>
              </a:rPr>
              <a:t>https://github.com</a:t>
            </a:r>
            <a:r>
              <a:rPr lang="pl-PL" sz="1600" dirty="0" smtClean="0"/>
              <a:t> (plan </a:t>
            </a:r>
            <a:r>
              <a:rPr lang="pl-PL" sz="1600" dirty="0" err="1" smtClean="0"/>
              <a:t>free</a:t>
            </a:r>
            <a:r>
              <a:rPr lang="pl-PL" sz="1600" dirty="0" smtClean="0"/>
              <a:t> w zupełności wystarczy).</a:t>
            </a:r>
          </a:p>
          <a:p>
            <a:pPr marL="171450" indent="-171450">
              <a:spcBef>
                <a:spcPts val="100"/>
              </a:spcBef>
              <a:spcAft>
                <a:spcPts val="100"/>
              </a:spcAft>
              <a:buFont typeface="Arial" panose="020B0604020202020204" pitchFamily="34" charset="0"/>
              <a:buChar char="•"/>
            </a:pPr>
            <a:r>
              <a:rPr lang="pl-PL" sz="900" dirty="0" smtClean="0"/>
              <a:t>Przejdź tutorial (15 minut): </a:t>
            </a:r>
            <a:r>
              <a:rPr lang="pl-PL" sz="900" dirty="0" smtClean="0">
                <a:hlinkClick r:id="rId3"/>
              </a:rPr>
              <a:t>https</a:t>
            </a:r>
            <a:r>
              <a:rPr lang="pl-PL" sz="900" dirty="0">
                <a:hlinkClick r:id="rId3"/>
              </a:rPr>
              <a:t>://</a:t>
            </a:r>
            <a:r>
              <a:rPr lang="pl-PL" sz="900" dirty="0" smtClean="0">
                <a:hlinkClick r:id="rId3"/>
              </a:rPr>
              <a:t>try.github.io</a:t>
            </a:r>
            <a:r>
              <a:rPr lang="pl-PL" sz="900" dirty="0" smtClean="0"/>
              <a:t> (OPCJONALNIE)</a:t>
            </a:r>
          </a:p>
          <a:p>
            <a:pPr marL="171450" indent="-171450">
              <a:spcBef>
                <a:spcPts val="100"/>
              </a:spcBef>
              <a:spcAft>
                <a:spcPts val="100"/>
              </a:spcAft>
              <a:buFont typeface="Arial" panose="020B0604020202020204" pitchFamily="34" charset="0"/>
              <a:buChar char="•"/>
            </a:pPr>
            <a:endParaRPr lang="pl-PL" sz="1600" dirty="0" smtClean="0"/>
          </a:p>
          <a:p>
            <a:pPr marL="171450" indent="-171450">
              <a:spcBef>
                <a:spcPts val="100"/>
              </a:spcBef>
              <a:spcAft>
                <a:spcPts val="100"/>
              </a:spcAft>
              <a:buFont typeface="Arial" panose="020B0604020202020204" pitchFamily="34" charset="0"/>
              <a:buChar char="•"/>
            </a:pPr>
            <a:r>
              <a:rPr lang="pl-PL" sz="1600" dirty="0" smtClean="0"/>
              <a:t>Zrób kopię (</a:t>
            </a:r>
            <a:r>
              <a:rPr lang="pl-PL" sz="1600" dirty="0" err="1" smtClean="0"/>
              <a:t>fork</a:t>
            </a:r>
            <a:r>
              <a:rPr lang="pl-PL" sz="1600" dirty="0" smtClean="0"/>
              <a:t>) repozytorium </a:t>
            </a:r>
            <a:r>
              <a:rPr lang="pl-PL" sz="1600" dirty="0">
                <a:hlinkClick r:id="rId4"/>
              </a:rPr>
              <a:t>https://</a:t>
            </a:r>
            <a:r>
              <a:rPr lang="pl-PL" sz="1600" dirty="0" smtClean="0">
                <a:hlinkClick r:id="rId4"/>
              </a:rPr>
              <a:t>github.com/wdsr/exercise0</a:t>
            </a:r>
            <a:endParaRPr lang="pl-PL" sz="1600" dirty="0" smtClean="0"/>
          </a:p>
          <a:p>
            <a:pPr marL="628650" lvl="1" indent="-171450">
              <a:spcBef>
                <a:spcPts val="100"/>
              </a:spcBef>
              <a:spcAft>
                <a:spcPts val="100"/>
              </a:spcAft>
              <a:buFont typeface="Arial" panose="020B0604020202020204" pitchFamily="34" charset="0"/>
              <a:buChar char="•"/>
            </a:pPr>
            <a:r>
              <a:rPr lang="pl-PL" sz="1100" dirty="0" smtClean="0"/>
              <a:t>Zobacz zrzut ekranu na następnym slajdzie</a:t>
            </a:r>
            <a:endParaRPr lang="pl-PL" sz="1100" dirty="0"/>
          </a:p>
          <a:p>
            <a:pPr marL="171450" indent="-171450">
              <a:spcBef>
                <a:spcPts val="100"/>
              </a:spcBef>
              <a:spcAft>
                <a:spcPts val="100"/>
              </a:spcAft>
              <a:buFont typeface="Arial" panose="020B0604020202020204" pitchFamily="34" charset="0"/>
              <a:buChar char="•"/>
            </a:pPr>
            <a:r>
              <a:rPr lang="pl-PL" sz="1600" dirty="0" smtClean="0"/>
              <a:t>Sklonuj </a:t>
            </a:r>
            <a:r>
              <a:rPr lang="pl-PL" sz="1600" dirty="0"/>
              <a:t>repozytorium </a:t>
            </a:r>
            <a:r>
              <a:rPr lang="pl-PL" sz="1600" dirty="0" smtClean="0">
                <a:hlinkClick r:id="rId4"/>
              </a:rPr>
              <a:t>https</a:t>
            </a:r>
            <a:r>
              <a:rPr lang="pl-PL" sz="1600" dirty="0">
                <a:hlinkClick r:id="rId4"/>
              </a:rPr>
              <a:t>://</a:t>
            </a:r>
            <a:r>
              <a:rPr lang="pl-PL" sz="1600" dirty="0" smtClean="0">
                <a:hlinkClick r:id="rId4"/>
              </a:rPr>
              <a:t>github.com/&lt;usr&gt;/exercise0</a:t>
            </a:r>
            <a:endParaRPr lang="pl-PL" sz="1600" dirty="0" smtClean="0"/>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a:solidFill>
                  <a:srgbClr val="0070C0"/>
                </a:solidFill>
              </a:rPr>
              <a:t>clone </a:t>
            </a:r>
            <a:r>
              <a:rPr lang="pl-PL" sz="1600" dirty="0">
                <a:solidFill>
                  <a:srgbClr val="0070C0"/>
                </a:solidFill>
                <a:hlinkClick r:id="rId5"/>
              </a:rPr>
              <a:t>https://</a:t>
            </a:r>
            <a:r>
              <a:rPr lang="pl-PL" sz="1600" dirty="0" smtClean="0">
                <a:solidFill>
                  <a:srgbClr val="0070C0"/>
                </a:solidFill>
                <a:hlinkClick r:id="rId5"/>
              </a:rPr>
              <a:t>github.com/&lt;usr&gt;/exercise0.git</a:t>
            </a:r>
            <a:endParaRPr lang="pl-PL" sz="1600" dirty="0" smtClean="0">
              <a:solidFill>
                <a:srgbClr val="0070C0"/>
              </a:solidFill>
            </a:endParaRPr>
          </a:p>
          <a:p>
            <a:pPr marL="628650" lvl="1" indent="-171450">
              <a:spcBef>
                <a:spcPts val="100"/>
              </a:spcBef>
              <a:spcAft>
                <a:spcPts val="100"/>
              </a:spcAft>
              <a:buFont typeface="Arial" panose="020B0604020202020204" pitchFamily="34" charset="0"/>
              <a:buChar char="•"/>
            </a:pPr>
            <a:r>
              <a:rPr lang="pl-PL" sz="1100" dirty="0"/>
              <a:t>Zobacz zrzut ekranu na następnym </a:t>
            </a:r>
            <a:r>
              <a:rPr lang="pl-PL" sz="1100" dirty="0" smtClean="0"/>
              <a:t>slajdzie</a:t>
            </a:r>
          </a:p>
          <a:p>
            <a:pPr marL="171450" indent="-171450">
              <a:spcBef>
                <a:spcPts val="100"/>
              </a:spcBef>
              <a:spcAft>
                <a:spcPts val="100"/>
              </a:spcAft>
              <a:buFont typeface="Arial" panose="020B0604020202020204" pitchFamily="34" charset="0"/>
              <a:buChar char="•"/>
            </a:pPr>
            <a:r>
              <a:rPr lang="pl-PL" sz="1600" dirty="0" smtClean="0"/>
              <a:t>Zmodyfikuj w dowolnym edytorze plik README.md – dopisz link do swojego profilu GitHub na końcu pliku.</a:t>
            </a:r>
          </a:p>
          <a:p>
            <a:pPr marL="171450" indent="-171450">
              <a:spcBef>
                <a:spcPts val="100"/>
              </a:spcBef>
              <a:spcAft>
                <a:spcPts val="100"/>
              </a:spcAft>
              <a:buFont typeface="Arial" panose="020B0604020202020204" pitchFamily="34" charset="0"/>
              <a:buChar char="•"/>
            </a:pPr>
            <a:r>
              <a:rPr lang="pl-PL" sz="1600" dirty="0" smtClean="0"/>
              <a:t>Wgraj zmodyfikowany plik z powrotem do repozytorium:</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add</a:t>
            </a:r>
            <a:r>
              <a:rPr lang="pl-PL" sz="1600" dirty="0" smtClean="0">
                <a:solidFill>
                  <a:srgbClr val="0070C0"/>
                </a:solidFill>
              </a:rPr>
              <a:t> README.md</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commit</a:t>
            </a:r>
            <a:r>
              <a:rPr lang="pl-PL" sz="1600" dirty="0" smtClean="0">
                <a:solidFill>
                  <a:srgbClr val="0070C0"/>
                </a:solidFill>
              </a:rPr>
              <a:t> –m „</a:t>
            </a:r>
            <a:r>
              <a:rPr lang="pl-PL" sz="1600" dirty="0" err="1" smtClean="0">
                <a:solidFill>
                  <a:srgbClr val="0070C0"/>
                </a:solidFill>
              </a:rPr>
              <a:t>Added</a:t>
            </a:r>
            <a:r>
              <a:rPr lang="pl-PL" sz="1600" dirty="0" smtClean="0">
                <a:solidFill>
                  <a:srgbClr val="0070C0"/>
                </a:solidFill>
              </a:rPr>
              <a:t> </a:t>
            </a:r>
            <a:r>
              <a:rPr lang="pl-PL" sz="1600" dirty="0" err="1" smtClean="0">
                <a:solidFill>
                  <a:srgbClr val="0070C0"/>
                </a:solidFill>
              </a:rPr>
              <a:t>new</a:t>
            </a:r>
            <a:r>
              <a:rPr lang="pl-PL" sz="1600" dirty="0" smtClean="0">
                <a:solidFill>
                  <a:srgbClr val="0070C0"/>
                </a:solidFill>
              </a:rPr>
              <a:t> profile”</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push</a:t>
            </a:r>
            <a:endParaRPr lang="pl-PL" sz="1600" dirty="0" smtClean="0"/>
          </a:p>
          <a:p>
            <a:pPr marL="171450" indent="-171450">
              <a:spcBef>
                <a:spcPts val="100"/>
              </a:spcBef>
              <a:spcAft>
                <a:spcPts val="100"/>
              </a:spcAft>
              <a:buFont typeface="Arial" panose="020B0604020202020204" pitchFamily="34" charset="0"/>
              <a:buChar char="•"/>
            </a:pPr>
            <a:r>
              <a:rPr lang="pl-PL" sz="900" dirty="0" smtClean="0"/>
              <a:t>Git </a:t>
            </a:r>
            <a:r>
              <a:rPr lang="pl-PL" sz="900" dirty="0" err="1" smtClean="0"/>
              <a:t>cheat</a:t>
            </a:r>
            <a:r>
              <a:rPr lang="pl-PL" sz="900" dirty="0" smtClean="0"/>
              <a:t> </a:t>
            </a:r>
            <a:r>
              <a:rPr lang="pl-PL" sz="900" dirty="0" err="1" smtClean="0"/>
              <a:t>sheet</a:t>
            </a:r>
            <a:r>
              <a:rPr lang="pl-PL" sz="900" dirty="0" smtClean="0"/>
              <a:t>: </a:t>
            </a:r>
            <a:r>
              <a:rPr lang="pl-PL" sz="900" dirty="0" smtClean="0">
                <a:hlinkClick r:id="rId6"/>
              </a:rPr>
              <a:t>https</a:t>
            </a:r>
            <a:r>
              <a:rPr lang="pl-PL" sz="900" dirty="0">
                <a:hlinkClick r:id="rId6"/>
              </a:rPr>
              <a:t>://</a:t>
            </a:r>
            <a:r>
              <a:rPr lang="pl-PL" sz="900" dirty="0" smtClean="0">
                <a:hlinkClick r:id="rId6"/>
              </a:rPr>
              <a:t>training.github.com/kit/downloads/github-git-cheat-sheet.pdf</a:t>
            </a:r>
            <a:endParaRPr lang="pl-PL" sz="900" dirty="0" smtClean="0"/>
          </a:p>
          <a:p>
            <a:pPr marL="171450" indent="-171450">
              <a:spcBef>
                <a:spcPts val="100"/>
              </a:spcBef>
              <a:spcAft>
                <a:spcPts val="100"/>
              </a:spcAft>
              <a:buFont typeface="Arial" panose="020B0604020202020204" pitchFamily="34" charset="0"/>
              <a:buChar char="•"/>
            </a:pPr>
            <a:endParaRPr lang="pl-PL" sz="900" dirty="0" smtClean="0"/>
          </a:p>
          <a:p>
            <a:pPr marL="171450" indent="-171450">
              <a:spcBef>
                <a:spcPts val="100"/>
              </a:spcBef>
              <a:spcAft>
                <a:spcPts val="100"/>
              </a:spcAft>
              <a:buFont typeface="Arial" panose="020B0604020202020204" pitchFamily="34" charset="0"/>
              <a:buChar char="•"/>
            </a:pPr>
            <a:endParaRPr lang="pl-PL" sz="1100" dirty="0" smtClean="0"/>
          </a:p>
          <a:p>
            <a:pPr marL="171450" indent="-171450">
              <a:spcBef>
                <a:spcPts val="100"/>
              </a:spcBef>
              <a:spcAft>
                <a:spcPts val="100"/>
              </a:spcAft>
              <a:buFont typeface="Arial" panose="020B0604020202020204" pitchFamily="34" charset="0"/>
              <a:buChar char="•"/>
            </a:pPr>
            <a:endParaRPr lang="pl-PL" sz="1100" dirty="0" smtClean="0"/>
          </a:p>
          <a:p>
            <a:pPr marL="171450" indent="-171450">
              <a:spcBef>
                <a:spcPts val="100"/>
              </a:spcBef>
              <a:spcAft>
                <a:spcPts val="100"/>
              </a:spcAft>
              <a:buFont typeface="Arial" panose="020B0604020202020204" pitchFamily="34" charset="0"/>
              <a:buChar char="•"/>
            </a:pPr>
            <a:endParaRPr lang="pl-PL" sz="1100" dirty="0"/>
          </a:p>
          <a:p>
            <a:pPr>
              <a:spcBef>
                <a:spcPts val="100"/>
              </a:spcBef>
              <a:spcAft>
                <a:spcPts val="100"/>
              </a:spcAft>
            </a:pPr>
            <a:endParaRPr lang="pl-PL" sz="1100" dirty="0" smtClean="0"/>
          </a:p>
        </p:txBody>
      </p:sp>
      <p:sp>
        <p:nvSpPr>
          <p:cNvPr id="8" name="pole tekstowe 7"/>
          <p:cNvSpPr txBox="1"/>
          <p:nvPr/>
        </p:nvSpPr>
        <p:spPr bwMode="auto">
          <a:xfrm>
            <a:off x="1247670" y="5628194"/>
            <a:ext cx="6751848" cy="51809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600" b="1" dirty="0" smtClean="0">
                <a:solidFill>
                  <a:srgbClr val="00B050"/>
                </a:solidFill>
              </a:rPr>
              <a:t>Ostateczny termin zaliczenia ćwiczenia: poniedziałek </a:t>
            </a:r>
            <a:r>
              <a:rPr lang="pl-PL" sz="1600" b="1" dirty="0" smtClean="0">
                <a:solidFill>
                  <a:srgbClr val="00B050"/>
                </a:solidFill>
              </a:rPr>
              <a:t>27lutego</a:t>
            </a:r>
            <a:endParaRPr lang="pl-PL" sz="1600" b="1" dirty="0" smtClean="0">
              <a:solidFill>
                <a:srgbClr val="00B050"/>
              </a:solidFill>
            </a:endParaRPr>
          </a:p>
          <a:p>
            <a:pPr>
              <a:spcBef>
                <a:spcPts val="100"/>
              </a:spcBef>
              <a:spcAft>
                <a:spcPts val="100"/>
              </a:spcAft>
            </a:pPr>
            <a:r>
              <a:rPr lang="pl-PL" sz="1600" b="1" dirty="0" smtClean="0">
                <a:solidFill>
                  <a:srgbClr val="00B050"/>
                </a:solidFill>
              </a:rPr>
              <a:t>Rozwiązania dostarczone później nie będą uwzględniane (0 punktów)</a:t>
            </a:r>
            <a:endParaRPr lang="pl-PL" sz="1600" b="1" dirty="0">
              <a:solidFill>
                <a:srgbClr val="00B050"/>
              </a:solidFill>
            </a:endParaRPr>
          </a:p>
        </p:txBody>
      </p:sp>
    </p:spTree>
    <p:extLst>
      <p:ext uri="{BB962C8B-B14F-4D97-AF65-F5344CB8AC3E}">
        <p14:creationId xmlns:p14="http://schemas.microsoft.com/office/powerpoint/2010/main" val="225371976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Na następne </a:t>
            </a:r>
            <a:r>
              <a:rPr lang="pl-PL" dirty="0">
                <a:ea typeface="MS PGothic" panose="020B0600070205080204" pitchFamily="34" charset="-128"/>
              </a:rPr>
              <a:t>zajęcia (ćwiczenie 0)</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13-Feb-17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13</a:t>
            </a:fld>
            <a:endParaRPr lang="en-US" altLang="pl-PL" sz="900">
              <a:solidFill>
                <a:srgbClr val="898989"/>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614" y="3243103"/>
            <a:ext cx="3447209" cy="2765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095" y="3847867"/>
            <a:ext cx="3654859" cy="1555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0" y="1052091"/>
            <a:ext cx="6571828" cy="1839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pole tekstowe 1"/>
          <p:cNvSpPr txBox="1"/>
          <p:nvPr/>
        </p:nvSpPr>
        <p:spPr bwMode="auto">
          <a:xfrm>
            <a:off x="550256" y="5802366"/>
            <a:ext cx="3981859" cy="318036"/>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950" b="1" dirty="0" smtClean="0">
                <a:solidFill>
                  <a:srgbClr val="00B050"/>
                </a:solidFill>
              </a:rPr>
              <a:t>Ostateczny termin zaliczenia ćwiczenia: poniedziałek </a:t>
            </a:r>
            <a:r>
              <a:rPr lang="pl-PL" sz="950" b="1" dirty="0" smtClean="0">
                <a:solidFill>
                  <a:srgbClr val="00B050"/>
                </a:solidFill>
              </a:rPr>
              <a:t>27lutego</a:t>
            </a:r>
            <a:endParaRPr lang="pl-PL" sz="950" b="1" dirty="0" smtClean="0">
              <a:solidFill>
                <a:srgbClr val="00B050"/>
              </a:solidFill>
            </a:endParaRPr>
          </a:p>
          <a:p>
            <a:pPr>
              <a:spcBef>
                <a:spcPts val="100"/>
              </a:spcBef>
              <a:spcAft>
                <a:spcPts val="100"/>
              </a:spcAft>
            </a:pPr>
            <a:r>
              <a:rPr lang="pl-PL" sz="950" b="1" dirty="0" smtClean="0">
                <a:solidFill>
                  <a:srgbClr val="00B050"/>
                </a:solidFill>
              </a:rPr>
              <a:t>Rozwiązania dostarczone później nie będą uwzględniane (0 punktów)</a:t>
            </a:r>
            <a:endParaRPr lang="pl-PL" sz="950" b="1" dirty="0">
              <a:solidFill>
                <a:srgbClr val="00B050"/>
              </a:solidFill>
            </a:endParaRPr>
          </a:p>
        </p:txBody>
      </p:sp>
    </p:spTree>
    <p:extLst>
      <p:ext uri="{BB962C8B-B14F-4D97-AF65-F5344CB8AC3E}">
        <p14:creationId xmlns:p14="http://schemas.microsoft.com/office/powerpoint/2010/main" val="95825676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741363" y="2674937"/>
            <a:ext cx="4972050" cy="2519363"/>
          </a:xfrm>
        </p:spPr>
        <p:txBody>
          <a:bodyPr/>
          <a:lstStyle/>
          <a:p>
            <a:pPr>
              <a:buFont typeface="+mj-lt"/>
              <a:buNone/>
              <a:defRPr/>
            </a:pPr>
            <a:r>
              <a:rPr lang="pl-PL" dirty="0" smtClean="0">
                <a:ea typeface="MS PGothic" panose="020B0600070205080204" pitchFamily="34" charset="-128"/>
              </a:rPr>
              <a:t>Wprowadzenie do systemów rozproszonych</a:t>
            </a:r>
            <a:endParaRPr lang="en-US" dirty="0">
              <a:ea typeface="MS PGothic" panose="020B0600070205080204" pitchFamily="34" charset="-128"/>
            </a:endParaRPr>
          </a:p>
        </p:txBody>
      </p:sp>
      <p:sp>
        <p:nvSpPr>
          <p:cNvPr id="18434" name="Rechteck 2"/>
          <p:cNvSpPr>
            <a:spLocks noChangeArrowheads="1"/>
          </p:cNvSpPr>
          <p:nvPr/>
        </p:nvSpPr>
        <p:spPr bwMode="auto">
          <a:xfrm>
            <a:off x="296863" y="4410075"/>
            <a:ext cx="2243137" cy="2157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pl-PL" altLang="pl-PL">
              <a:solidFill>
                <a:srgbClr val="213E7F"/>
              </a:solidFill>
            </a:endParaRPr>
          </a:p>
        </p:txBody>
      </p:sp>
      <p:sp>
        <p:nvSpPr>
          <p:cNvPr id="7" name="Text Box 41"/>
          <p:cNvSpPr txBox="1">
            <a:spLocks noChangeArrowheads="1"/>
          </p:cNvSpPr>
          <p:nvPr/>
        </p:nvSpPr>
        <p:spPr bwMode="auto">
          <a:xfrm>
            <a:off x="460375" y="4722813"/>
            <a:ext cx="1984375" cy="1617662"/>
          </a:xfrm>
          <a:prstGeom prst="rect">
            <a:avLst/>
          </a:prstGeom>
          <a:noFill/>
          <a:ln w="9525">
            <a:noFill/>
            <a:miter lim="800000"/>
            <a:headEnd/>
            <a:tailEnd/>
          </a:ln>
        </p:spPr>
        <p:txBody>
          <a:bodyPr lIns="0" tIns="0" rIns="0" bIns="0" anchor="b"/>
          <a:lstStyle/>
          <a:p>
            <a:pPr eaLnBrk="0" hangingPunct="0">
              <a:spcBef>
                <a:spcPts val="100"/>
              </a:spcBef>
              <a:spcAft>
                <a:spcPts val="100"/>
              </a:spcAft>
              <a:defRPr/>
            </a:pPr>
            <a:r>
              <a:rPr lang="pl-PL" sz="950" dirty="0" smtClean="0">
                <a:solidFill>
                  <a:srgbClr val="213E7F"/>
                </a:solidFill>
                <a:ea typeface="+mn-ea"/>
              </a:rPr>
              <a:t>GFT Poland sp. z o.o.</a:t>
            </a:r>
            <a:endParaRPr lang="en-GB" sz="950" dirty="0">
              <a:solidFill>
                <a:srgbClr val="213E7F"/>
              </a:solidFill>
              <a:ea typeface="+mn-ea"/>
            </a:endParaRPr>
          </a:p>
          <a:p>
            <a:pPr eaLnBrk="0" hangingPunct="0">
              <a:spcBef>
                <a:spcPts val="100"/>
              </a:spcBef>
              <a:spcAft>
                <a:spcPts val="100"/>
              </a:spcAft>
              <a:defRPr/>
            </a:pPr>
            <a:r>
              <a:rPr lang="pl-PL" sz="950" b="1" dirty="0" smtClean="0">
                <a:solidFill>
                  <a:srgbClr val="213E7F"/>
                </a:solidFill>
                <a:ea typeface="+mn-ea"/>
              </a:rPr>
              <a:t>Mateusz Kołodziejski</a:t>
            </a:r>
            <a:endParaRPr lang="en-GB" sz="950" b="1"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Technical Lead</a:t>
            </a:r>
            <a:endParaRPr lang="en-GB" sz="950" dirty="0">
              <a:solidFill>
                <a:srgbClr val="213E7F"/>
              </a:solidFill>
              <a:ea typeface="+mn-ea"/>
            </a:endParaRPr>
          </a:p>
          <a:p>
            <a:pPr eaLnBrk="0" hangingPunct="0">
              <a:spcBef>
                <a:spcPts val="100"/>
              </a:spcBef>
              <a:spcAft>
                <a:spcPts val="100"/>
              </a:spcAft>
              <a:defRPr/>
            </a:pPr>
            <a:endParaRPr lang="pl-PL" sz="500" dirty="0" smtClean="0">
              <a:solidFill>
                <a:srgbClr val="213E7F"/>
              </a:solidFill>
              <a:ea typeface="+mn-ea"/>
            </a:endParaRPr>
          </a:p>
          <a:p>
            <a:pPr eaLnBrk="0" hangingPunct="0">
              <a:spcBef>
                <a:spcPts val="100"/>
              </a:spcBef>
              <a:spcAft>
                <a:spcPts val="100"/>
              </a:spcAft>
              <a:defRPr/>
            </a:pPr>
            <a:endParaRPr lang="en-GB" sz="50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Ul. Sterlinga 8a</a:t>
            </a:r>
            <a:endParaRPr lang="en-GB" sz="95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91-425 Łódź</a:t>
            </a:r>
            <a:endParaRPr lang="en-GB" sz="95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mateusz.kolodziejski@gft.com</a:t>
            </a:r>
            <a:endParaRPr lang="en-GB" sz="950" dirty="0">
              <a:solidFill>
                <a:srgbClr val="213E7F"/>
              </a:solidFill>
              <a:ea typeface="+mn-ea"/>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Co to jest system rozproszony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13-Feb-17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2</a:t>
            </a:fld>
            <a:endParaRPr lang="en-US" altLang="pl-PL" sz="900">
              <a:solidFill>
                <a:srgbClr val="898989"/>
              </a:solidFill>
            </a:endParaRPr>
          </a:p>
        </p:txBody>
      </p:sp>
      <p:sp>
        <p:nvSpPr>
          <p:cNvPr id="2" name="Prostokąt zaokrąglony 1"/>
          <p:cNvSpPr/>
          <p:nvPr/>
        </p:nvSpPr>
        <p:spPr bwMode="auto">
          <a:xfrm>
            <a:off x="938790" y="2120114"/>
            <a:ext cx="7137062" cy="2290046"/>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pl-PL" sz="2400" dirty="0" smtClean="0">
                <a:solidFill>
                  <a:schemeClr val="bg1"/>
                </a:solidFill>
              </a:rPr>
              <a:t>System rozproszony </a:t>
            </a:r>
          </a:p>
          <a:p>
            <a:pPr algn="ctr"/>
            <a:r>
              <a:rPr lang="pl-PL" sz="2400" dirty="0" smtClean="0">
                <a:solidFill>
                  <a:schemeClr val="bg1"/>
                </a:solidFill>
              </a:rPr>
              <a:t>to </a:t>
            </a:r>
          </a:p>
          <a:p>
            <a:pPr algn="ctr"/>
            <a:r>
              <a:rPr lang="pl-PL" sz="2400" dirty="0" smtClean="0">
                <a:solidFill>
                  <a:schemeClr val="bg1"/>
                </a:solidFill>
              </a:rPr>
              <a:t>zestaw niezależnych komputerów </a:t>
            </a:r>
          </a:p>
          <a:p>
            <a:pPr algn="ctr"/>
            <a:r>
              <a:rPr lang="pl-PL" sz="2400" dirty="0" smtClean="0">
                <a:solidFill>
                  <a:schemeClr val="bg1"/>
                </a:solidFill>
              </a:rPr>
              <a:t>sprawiający na jego użytkownikach wrażenie </a:t>
            </a:r>
          </a:p>
          <a:p>
            <a:pPr algn="ctr"/>
            <a:r>
              <a:rPr lang="pl-PL" sz="2400" dirty="0" smtClean="0">
                <a:solidFill>
                  <a:schemeClr val="bg1"/>
                </a:solidFill>
              </a:rPr>
              <a:t>jednego, logicznie zwartego systemu.</a:t>
            </a:r>
          </a:p>
        </p:txBody>
      </p:sp>
      <p:sp>
        <p:nvSpPr>
          <p:cNvPr id="4" name="pole tekstowe 3"/>
          <p:cNvSpPr txBox="1"/>
          <p:nvPr/>
        </p:nvSpPr>
        <p:spPr bwMode="auto">
          <a:xfrm>
            <a:off x="6175663" y="6036658"/>
            <a:ext cx="2058256" cy="146194"/>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950" dirty="0" smtClean="0"/>
              <a:t>Definicja: http://wazniak.mimuw.edu.pl</a:t>
            </a:r>
            <a:endParaRPr lang="pl-PL" sz="950"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Przykłady systemów rozproszonych</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13-Feb-17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3</a:t>
            </a:fld>
            <a:endParaRPr lang="en-US" altLang="pl-PL" sz="900">
              <a:solidFill>
                <a:srgbClr val="898989"/>
              </a:solidFill>
            </a:endParaRPr>
          </a:p>
        </p:txBody>
      </p:sp>
      <p:pic>
        <p:nvPicPr>
          <p:cNvPr id="9" name="Picture 2" descr="https://qph.is.quoracdn.net/main-qimg-ad5d88d4470ac467c978eee0056b8dba?convert_to_webp=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199" y="1163779"/>
            <a:ext cx="2658601" cy="1627973"/>
          </a:xfrm>
          <a:prstGeom prst="rect">
            <a:avLst/>
          </a:prstGeom>
          <a:noFill/>
          <a:extLst>
            <a:ext uri="{909E8E84-426E-40DD-AFC4-6F175D3DCCD1}">
              <a14:hiddenFill xmlns:a14="http://schemas.microsoft.com/office/drawing/2010/main">
                <a:solidFill>
                  <a:srgbClr val="FFFFFF"/>
                </a:solidFill>
              </a14:hiddenFill>
            </a:ext>
          </a:extLst>
        </p:spPr>
      </p:pic>
      <p:sp>
        <p:nvSpPr>
          <p:cNvPr id="6" name="pole tekstowe 5"/>
          <p:cNvSpPr txBox="1"/>
          <p:nvPr/>
        </p:nvSpPr>
        <p:spPr bwMode="auto">
          <a:xfrm>
            <a:off x="1654199" y="2791752"/>
            <a:ext cx="2366032"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http://www.csfi.com/index.php/ezswitch/</a:t>
            </a:r>
          </a:p>
        </p:txBody>
      </p:sp>
      <p:sp>
        <p:nvSpPr>
          <p:cNvPr id="7" name="Prostokąt zaokrąglony 6"/>
          <p:cNvSpPr/>
          <p:nvPr/>
        </p:nvSpPr>
        <p:spPr bwMode="auto">
          <a:xfrm>
            <a:off x="431800" y="1246173"/>
            <a:ext cx="1246188" cy="457200"/>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Bankomaty</a:t>
            </a:r>
          </a:p>
        </p:txBody>
      </p:sp>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2121" y="3700083"/>
            <a:ext cx="3758936" cy="2433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pole tekstowe 7"/>
          <p:cNvSpPr txBox="1"/>
          <p:nvPr/>
        </p:nvSpPr>
        <p:spPr bwMode="auto">
          <a:xfrm>
            <a:off x="1854183" y="6133763"/>
            <a:ext cx="2258632"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https://aws.amazon.com/architecture/</a:t>
            </a:r>
          </a:p>
        </p:txBody>
      </p:sp>
      <p:sp>
        <p:nvSpPr>
          <p:cNvPr id="14" name="Prostokąt zaokrąglony 13"/>
          <p:cNvSpPr/>
          <p:nvPr/>
        </p:nvSpPr>
        <p:spPr bwMode="auto">
          <a:xfrm>
            <a:off x="572083" y="3108015"/>
            <a:ext cx="1246188" cy="592068"/>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Sklep internetowy</a:t>
            </a:r>
          </a:p>
        </p:txBody>
      </p:sp>
      <p:pic>
        <p:nvPicPr>
          <p:cNvPr id="15" name="Picture 5" descr="http://www.connectedhome.infopint.com/wp-content/uploads/2009/07/homeplug-networ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2208" y="1111033"/>
            <a:ext cx="3539569" cy="2502725"/>
          </a:xfrm>
          <a:prstGeom prst="rect">
            <a:avLst/>
          </a:prstGeom>
          <a:noFill/>
          <a:extLst>
            <a:ext uri="{909E8E84-426E-40DD-AFC4-6F175D3DCCD1}">
              <a14:hiddenFill xmlns:a14="http://schemas.microsoft.com/office/drawing/2010/main">
                <a:solidFill>
                  <a:srgbClr val="FFFFFF"/>
                </a:solidFill>
              </a14:hiddenFill>
            </a:ext>
          </a:extLst>
        </p:spPr>
      </p:pic>
      <p:sp>
        <p:nvSpPr>
          <p:cNvPr id="10" name="pole tekstowe 9"/>
          <p:cNvSpPr txBox="1"/>
          <p:nvPr/>
        </p:nvSpPr>
        <p:spPr bwMode="auto">
          <a:xfrm>
            <a:off x="6174223" y="3733800"/>
            <a:ext cx="2409314"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http://www.connectedhome.infopint.com/</a:t>
            </a:r>
          </a:p>
        </p:txBody>
      </p:sp>
      <p:sp>
        <p:nvSpPr>
          <p:cNvPr id="17" name="Prostokąt zaokrąglony 16"/>
          <p:cNvSpPr/>
          <p:nvPr/>
        </p:nvSpPr>
        <p:spPr bwMode="auto">
          <a:xfrm>
            <a:off x="4848034" y="2933450"/>
            <a:ext cx="1026046" cy="797359"/>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Domowe centrum</a:t>
            </a:r>
            <a:r>
              <a:rPr kumimoji="0" lang="pl-PL" sz="1500" b="0" i="0" u="none" strike="noStrike" cap="none" normalizeH="0" dirty="0" smtClean="0">
                <a:ln>
                  <a:noFill/>
                </a:ln>
                <a:solidFill>
                  <a:schemeClr val="tx1"/>
                </a:solidFill>
                <a:effectLst/>
                <a:latin typeface="Arial" pitchFamily="34" charset="0"/>
              </a:rPr>
              <a:t> rozrywki</a:t>
            </a:r>
            <a:endParaRPr kumimoji="0" lang="pl-PL" sz="15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7360781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14" grpId="0" animBg="1"/>
      <p:bldP spid="10" grpId="0"/>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Korzyści</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13-Feb-17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4</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573347322"/>
              </p:ext>
            </p:extLst>
          </p:nvPr>
        </p:nvGraphicFramePr>
        <p:xfrm>
          <a:off x="825499" y="1210883"/>
          <a:ext cx="7242259" cy="4421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06074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376597F5-777C-4886-9496-C2590412E54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0FB52419-7EF2-4113-8849-3B16BAEC9DD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AF79282F-4587-49CB-B714-735A3E3EDCB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3FFC3410-A2D0-4B28-A055-BFAC61BCB93F}"/>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Wady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13-Feb-17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5</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835432058"/>
              </p:ext>
            </p:extLst>
          </p:nvPr>
        </p:nvGraphicFramePr>
        <p:xfrm>
          <a:off x="1011504" y="1262357"/>
          <a:ext cx="7169544" cy="4563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109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Cechy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13-Feb-17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6</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88920010"/>
              </p:ext>
            </p:extLst>
          </p:nvPr>
        </p:nvGraphicFramePr>
        <p:xfrm>
          <a:off x="914400" y="1291802"/>
          <a:ext cx="7363752" cy="469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6513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graphicEl>
                                              <a:dgm id="{8E384E35-9385-455F-B372-4AA6FE4C934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graphicEl>
                                              <a:dgm id="{7E58D7A6-E1A3-4F64-B2F9-76B3525CD76E}"/>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graphicEl>
                                              <a:dgm id="{1A51C3D3-58C0-4069-AB0A-A95B0B4B888D}"/>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graphicEl>
                                              <a:dgm id="{C4D7444D-E9C0-4694-BF04-B566F459108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Źródła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13-Feb-17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7</a:t>
            </a:fld>
            <a:endParaRPr lang="en-US" altLang="pl-PL" sz="900">
              <a:solidFill>
                <a:srgbClr val="898989"/>
              </a:solidFill>
            </a:endParaRPr>
          </a:p>
        </p:txBody>
      </p:sp>
      <p:sp>
        <p:nvSpPr>
          <p:cNvPr id="2" name="pole tekstowe 1"/>
          <p:cNvSpPr txBox="1"/>
          <p:nvPr/>
        </p:nvSpPr>
        <p:spPr bwMode="auto">
          <a:xfrm>
            <a:off x="712099" y="1359462"/>
            <a:ext cx="6463308" cy="559127"/>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100" dirty="0" err="1" smtClean="0"/>
              <a:t>Introduction</a:t>
            </a:r>
            <a:r>
              <a:rPr lang="pl-PL" sz="1100" dirty="0" smtClean="0"/>
              <a:t> to Distributed Systems: </a:t>
            </a:r>
            <a:r>
              <a:rPr lang="pl-PL" sz="1100" dirty="0" smtClean="0">
                <a:hlinkClick r:id="rId2"/>
              </a:rPr>
              <a:t>http://www.cis.upenn.edu/~lee/07cis505/Lec/lec-ch1-DistSys-v4.pdf</a:t>
            </a:r>
            <a:endParaRPr lang="pl-PL" sz="1100" dirty="0" smtClean="0"/>
          </a:p>
          <a:p>
            <a:pPr>
              <a:spcBef>
                <a:spcPts val="100"/>
              </a:spcBef>
              <a:spcAft>
                <a:spcPts val="100"/>
              </a:spcAft>
            </a:pPr>
            <a:r>
              <a:rPr lang="pl-PL" sz="1100" dirty="0" smtClean="0"/>
              <a:t>Systemy Rozproszone – Wprowadzenie: </a:t>
            </a:r>
            <a:r>
              <a:rPr lang="pl-PL" sz="1100" dirty="0" smtClean="0">
                <a:hlinkClick r:id="rId3"/>
              </a:rPr>
              <a:t>http://wazniak.mimuw.edu.pl/images/c/c3/Sr-1-wyk-1.0.pdf</a:t>
            </a:r>
            <a:endParaRPr lang="pl-PL" sz="1100" dirty="0"/>
          </a:p>
          <a:p>
            <a:pPr>
              <a:spcBef>
                <a:spcPts val="100"/>
              </a:spcBef>
              <a:spcAft>
                <a:spcPts val="100"/>
              </a:spcAft>
            </a:pPr>
            <a:endParaRPr lang="pl-PL" sz="1100" dirty="0" smtClean="0"/>
          </a:p>
        </p:txBody>
      </p:sp>
    </p:spTree>
    <p:extLst>
      <p:ext uri="{BB962C8B-B14F-4D97-AF65-F5344CB8AC3E}">
        <p14:creationId xmlns:p14="http://schemas.microsoft.com/office/powerpoint/2010/main" val="178098617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Zarys części praktycznej</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13-Feb-17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8</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049449028"/>
              </p:ext>
            </p:extLst>
          </p:nvPr>
        </p:nvGraphicFramePr>
        <p:xfrm>
          <a:off x="914400" y="1291802"/>
          <a:ext cx="7363752" cy="469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25159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8E384E35-9385-455F-B372-4AA6FE4C9346}"/>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1A51C3D3-58C0-4069-AB0A-A95B0B4B888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Kryteria zaliczenia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13-Feb-17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9</a:t>
            </a:fld>
            <a:endParaRPr lang="en-US" altLang="pl-PL" sz="900">
              <a:solidFill>
                <a:srgbClr val="898989"/>
              </a:solidFill>
            </a:endParaRPr>
          </a:p>
        </p:txBody>
      </p:sp>
      <p:graphicFrame>
        <p:nvGraphicFramePr>
          <p:cNvPr id="2" name="Tabela 1"/>
          <p:cNvGraphicFramePr>
            <a:graphicFrameLocks noGrp="1"/>
          </p:cNvGraphicFramePr>
          <p:nvPr>
            <p:extLst>
              <p:ext uri="{D42A27DB-BD31-4B8C-83A1-F6EECF244321}">
                <p14:modId xmlns:p14="http://schemas.microsoft.com/office/powerpoint/2010/main" val="3524606262"/>
              </p:ext>
            </p:extLst>
          </p:nvPr>
        </p:nvGraphicFramePr>
        <p:xfrm>
          <a:off x="663546" y="1267857"/>
          <a:ext cx="4563907" cy="3994153"/>
        </p:xfrm>
        <a:graphic>
          <a:graphicData uri="http://schemas.openxmlformats.org/drawingml/2006/table">
            <a:tbl>
              <a:tblPr firstRow="1" bandRow="1">
                <a:tableStyleId>{5C22544A-7EE6-4342-B048-85BDC9FD1C3A}</a:tableStyleId>
              </a:tblPr>
              <a:tblGrid>
                <a:gridCol w="2563064"/>
                <a:gridCol w="2000843"/>
              </a:tblGrid>
              <a:tr h="587548">
                <a:tc>
                  <a:txBody>
                    <a:bodyPr/>
                    <a:lstStyle/>
                    <a:p>
                      <a:r>
                        <a:rPr lang="pl-PL" dirty="0" smtClean="0"/>
                        <a:t>Element</a:t>
                      </a:r>
                      <a:endParaRPr lang="pl-PL" dirty="0"/>
                    </a:p>
                  </a:txBody>
                  <a:tcPr/>
                </a:tc>
                <a:tc>
                  <a:txBody>
                    <a:bodyPr/>
                    <a:lstStyle/>
                    <a:p>
                      <a:r>
                        <a:rPr lang="pl-PL" dirty="0" smtClean="0"/>
                        <a:t>Pula</a:t>
                      </a:r>
                      <a:r>
                        <a:rPr lang="pl-PL" baseline="0" dirty="0" smtClean="0"/>
                        <a:t> punktów</a:t>
                      </a:r>
                      <a:endParaRPr lang="pl-PL" dirty="0"/>
                    </a:p>
                  </a:txBody>
                  <a:tcPr/>
                </a:tc>
              </a:tr>
              <a:tr h="302576">
                <a:tc>
                  <a:txBody>
                    <a:bodyPr/>
                    <a:lstStyle/>
                    <a:p>
                      <a:r>
                        <a:rPr lang="pl-PL" sz="1100" dirty="0" smtClean="0"/>
                        <a:t>Frekwencja</a:t>
                      </a:r>
                      <a:endParaRPr lang="pl-PL" sz="1100" dirty="0"/>
                    </a:p>
                  </a:txBody>
                  <a:tcPr/>
                </a:tc>
                <a:tc>
                  <a:txBody>
                    <a:bodyPr/>
                    <a:lstStyle/>
                    <a:p>
                      <a:r>
                        <a:rPr lang="pl-PL" sz="1100" dirty="0" smtClean="0"/>
                        <a:t>2</a:t>
                      </a:r>
                      <a:r>
                        <a:rPr lang="pl-PL" sz="1100" baseline="0" dirty="0" smtClean="0"/>
                        <a:t> </a:t>
                      </a:r>
                      <a:r>
                        <a:rPr lang="pl-PL" sz="1100" dirty="0" smtClean="0"/>
                        <a:t>punkty</a:t>
                      </a:r>
                      <a:r>
                        <a:rPr lang="pl-PL" sz="1100" baseline="0" dirty="0" smtClean="0"/>
                        <a:t> za każde zajęcia</a:t>
                      </a:r>
                    </a:p>
                    <a:p>
                      <a:r>
                        <a:rPr lang="pl-PL" sz="1100" baseline="0" dirty="0" smtClean="0"/>
                        <a:t>(pozostało 14 </a:t>
                      </a:r>
                      <a:r>
                        <a:rPr lang="pl-PL" sz="1100" baseline="0" dirty="0" smtClean="0"/>
                        <a:t>zajęć </a:t>
                      </a:r>
                      <a:r>
                        <a:rPr lang="pl-PL" sz="1100" baseline="0" dirty="0" smtClean="0">
                          <a:sym typeface="Wingdings" panose="05000000000000000000" pitchFamily="2" charset="2"/>
                        </a:rPr>
                        <a:t> max. 28pktów)</a:t>
                      </a:r>
                      <a:endParaRPr lang="pl-PL" sz="1100" dirty="0"/>
                    </a:p>
                  </a:txBody>
                  <a:tcPr/>
                </a:tc>
              </a:tr>
              <a:tr h="186117">
                <a:tc>
                  <a:txBody>
                    <a:bodyPr/>
                    <a:lstStyle/>
                    <a:p>
                      <a:r>
                        <a:rPr lang="pl-PL" sz="1100" dirty="0" smtClean="0"/>
                        <a:t>Ćwiczenie 0</a:t>
                      </a:r>
                      <a:r>
                        <a:rPr lang="pl-PL" sz="1100" baseline="0" dirty="0" smtClean="0"/>
                        <a:t> – </a:t>
                      </a:r>
                      <a:r>
                        <a:rPr lang="pl-PL" sz="1100" dirty="0" smtClean="0"/>
                        <a:t>Wstęp</a:t>
                      </a:r>
                      <a:endParaRPr lang="pl-PL" sz="1100" dirty="0"/>
                    </a:p>
                  </a:txBody>
                  <a:tcPr/>
                </a:tc>
                <a:tc>
                  <a:txBody>
                    <a:bodyPr/>
                    <a:lstStyle/>
                    <a:p>
                      <a:r>
                        <a:rPr lang="pl-PL" sz="1100" dirty="0" smtClean="0"/>
                        <a:t>2 punkty</a:t>
                      </a:r>
                      <a:endParaRPr lang="pl-PL" sz="1100" dirty="0"/>
                    </a:p>
                  </a:txBody>
                  <a:tcPr/>
                </a:tc>
              </a:tr>
              <a:tr h="0">
                <a:tc>
                  <a:txBody>
                    <a:bodyPr/>
                    <a:lstStyle/>
                    <a:p>
                      <a:r>
                        <a:rPr lang="pl-PL" sz="1100" dirty="0" smtClean="0"/>
                        <a:t>Ćwiczenie 1</a:t>
                      </a:r>
                      <a:r>
                        <a:rPr lang="pl-PL" sz="1100" baseline="0" dirty="0" smtClean="0"/>
                        <a:t> – </a:t>
                      </a:r>
                      <a:r>
                        <a:rPr lang="pl-PL" sz="1100" dirty="0" smtClean="0"/>
                        <a:t>Narzędzia</a:t>
                      </a:r>
                      <a:endParaRPr lang="pl-PL" sz="1100" dirty="0"/>
                    </a:p>
                  </a:txBody>
                  <a:tcPr/>
                </a:tc>
                <a:tc>
                  <a:txBody>
                    <a:bodyPr/>
                    <a:lstStyle/>
                    <a:p>
                      <a:r>
                        <a:rPr lang="pl-PL" sz="1100" dirty="0" smtClean="0"/>
                        <a:t>10 punktów</a:t>
                      </a:r>
                      <a:endParaRPr lang="pl-PL" sz="1100" dirty="0"/>
                    </a:p>
                  </a:txBody>
                  <a:tcPr/>
                </a:tc>
              </a:tr>
              <a:tr h="379569">
                <a:tc>
                  <a:txBody>
                    <a:bodyPr/>
                    <a:lstStyle/>
                    <a:p>
                      <a:r>
                        <a:rPr lang="pl-PL" sz="1100" dirty="0" smtClean="0"/>
                        <a:t>Ćwiczenie 2</a:t>
                      </a:r>
                      <a:r>
                        <a:rPr lang="pl-PL" sz="1100" baseline="0" dirty="0" smtClean="0"/>
                        <a:t> - </a:t>
                      </a:r>
                      <a:r>
                        <a:rPr lang="pl-PL" sz="1100" dirty="0" err="1" smtClean="0"/>
                        <a:t>Progr</a:t>
                      </a:r>
                      <a:r>
                        <a:rPr lang="pl-PL" sz="1100" dirty="0" smtClean="0"/>
                        <a:t>. Współbieżne</a:t>
                      </a:r>
                      <a:endParaRPr lang="pl-PL" sz="1100" dirty="0"/>
                    </a:p>
                  </a:txBody>
                  <a:tcPr/>
                </a:tc>
                <a:tc>
                  <a:txBody>
                    <a:bodyPr/>
                    <a:lstStyle/>
                    <a:p>
                      <a:r>
                        <a:rPr lang="pl-PL" sz="1100" dirty="0" smtClean="0"/>
                        <a:t>15 punktów</a:t>
                      </a:r>
                      <a:endParaRPr lang="pl-PL" sz="1100" dirty="0"/>
                    </a:p>
                  </a:txBody>
                  <a:tcPr/>
                </a:tc>
              </a:tr>
              <a:tr h="379569">
                <a:tc>
                  <a:txBody>
                    <a:bodyPr/>
                    <a:lstStyle/>
                    <a:p>
                      <a:r>
                        <a:rPr lang="pl-PL" sz="1100" dirty="0" smtClean="0"/>
                        <a:t>Ćwiczenie 3</a:t>
                      </a:r>
                      <a:r>
                        <a:rPr lang="pl-PL" sz="1100" baseline="0" dirty="0" smtClean="0"/>
                        <a:t> - </a:t>
                      </a:r>
                      <a:r>
                        <a:rPr lang="pl-PL" sz="1100" dirty="0" smtClean="0"/>
                        <a:t>Komunikacja </a:t>
                      </a:r>
                      <a:r>
                        <a:rPr lang="pl-PL" sz="1100" dirty="0" err="1" smtClean="0"/>
                        <a:t>Synchr</a:t>
                      </a:r>
                      <a:r>
                        <a:rPr lang="pl-PL" sz="1100" dirty="0" smtClean="0"/>
                        <a:t>.</a:t>
                      </a:r>
                      <a:endParaRPr lang="pl-PL" sz="1100" dirty="0"/>
                    </a:p>
                  </a:txBody>
                  <a:tcPr/>
                </a:tc>
                <a:tc>
                  <a:txBody>
                    <a:bodyPr/>
                    <a:lstStyle/>
                    <a:p>
                      <a:r>
                        <a:rPr lang="pl-PL" sz="1100" dirty="0" smtClean="0"/>
                        <a:t>15 punktów</a:t>
                      </a:r>
                      <a:endParaRPr lang="pl-PL" sz="1100" dirty="0"/>
                    </a:p>
                  </a:txBody>
                  <a:tcPr/>
                </a:tc>
              </a:tr>
              <a:tr h="379569">
                <a:tc>
                  <a:txBody>
                    <a:bodyPr/>
                    <a:lstStyle/>
                    <a:p>
                      <a:r>
                        <a:rPr lang="pl-PL" sz="1100" dirty="0" smtClean="0"/>
                        <a:t>Ćwiczenie 4</a:t>
                      </a:r>
                      <a:r>
                        <a:rPr lang="pl-PL" sz="1100" baseline="0" dirty="0" smtClean="0"/>
                        <a:t> - </a:t>
                      </a:r>
                      <a:r>
                        <a:rPr lang="pl-PL" sz="1100" dirty="0" smtClean="0"/>
                        <a:t>Komunikacja </a:t>
                      </a:r>
                      <a:r>
                        <a:rPr lang="pl-PL" sz="1100" dirty="0" err="1" smtClean="0"/>
                        <a:t>Asynchr</a:t>
                      </a:r>
                      <a:r>
                        <a:rPr lang="pl-PL" sz="1100" dirty="0" smtClean="0"/>
                        <a:t>.</a:t>
                      </a:r>
                    </a:p>
                  </a:txBody>
                  <a:tcPr/>
                </a:tc>
                <a:tc>
                  <a:txBody>
                    <a:bodyPr/>
                    <a:lstStyle/>
                    <a:p>
                      <a:r>
                        <a:rPr lang="pl-PL" sz="1100" dirty="0" smtClean="0"/>
                        <a:t>15 punktów</a:t>
                      </a:r>
                      <a:endParaRPr lang="pl-PL" sz="1100" dirty="0"/>
                    </a:p>
                  </a:txBody>
                  <a:tcPr/>
                </a:tc>
              </a:tr>
              <a:tr h="379569">
                <a:tc>
                  <a:txBody>
                    <a:bodyPr/>
                    <a:lstStyle/>
                    <a:p>
                      <a:r>
                        <a:rPr lang="pl-PL" sz="1100" dirty="0" smtClean="0"/>
                        <a:t>Ćwiczenie</a:t>
                      </a:r>
                      <a:r>
                        <a:rPr lang="pl-PL" sz="1100" baseline="0" dirty="0" smtClean="0"/>
                        <a:t> 5 - Baza danych</a:t>
                      </a:r>
                      <a:endParaRPr lang="pl-PL" sz="1100" dirty="0" smtClean="0"/>
                    </a:p>
                  </a:txBody>
                  <a:tcPr/>
                </a:tc>
                <a:tc>
                  <a:txBody>
                    <a:bodyPr/>
                    <a:lstStyle/>
                    <a:p>
                      <a:r>
                        <a:rPr lang="pl-PL" sz="1100" dirty="0" smtClean="0"/>
                        <a:t>15 punktów</a:t>
                      </a:r>
                      <a:endParaRPr lang="pl-PL" sz="1100" dirty="0"/>
                    </a:p>
                  </a:txBody>
                  <a:tcPr/>
                </a:tc>
              </a:tr>
              <a:tr h="347938">
                <a:tc gridSpan="2">
                  <a:txBody>
                    <a:bodyPr/>
                    <a:lstStyle/>
                    <a:p>
                      <a:pPr algn="ctr"/>
                      <a:r>
                        <a:rPr lang="pl-PL" sz="2000" b="1" dirty="0" smtClean="0">
                          <a:solidFill>
                            <a:srgbClr val="00B050"/>
                          </a:solidFill>
                        </a:rPr>
                        <a:t>LUB</a:t>
                      </a:r>
                    </a:p>
                  </a:txBody>
                  <a:tcPr/>
                </a:tc>
                <a:tc hMerge="1">
                  <a:txBody>
                    <a:bodyPr/>
                    <a:lstStyle/>
                    <a:p>
                      <a:endParaRPr lang="pl-PL" sz="1000" dirty="0"/>
                    </a:p>
                  </a:txBody>
                  <a:tcPr/>
                </a:tc>
              </a:tr>
              <a:tr h="379569">
                <a:tc>
                  <a:txBody>
                    <a:bodyPr/>
                    <a:lstStyle/>
                    <a:p>
                      <a:r>
                        <a:rPr lang="pl-PL" sz="1100" dirty="0" smtClean="0"/>
                        <a:t>Projekt</a:t>
                      </a:r>
                    </a:p>
                  </a:txBody>
                  <a:tcPr/>
                </a:tc>
                <a:tc>
                  <a:txBody>
                    <a:bodyPr/>
                    <a:lstStyle/>
                    <a:p>
                      <a:r>
                        <a:rPr lang="pl-PL" sz="1100" dirty="0" smtClean="0"/>
                        <a:t>do 100</a:t>
                      </a:r>
                      <a:r>
                        <a:rPr lang="pl-PL" sz="1100" baseline="0" dirty="0" smtClean="0"/>
                        <a:t> </a:t>
                      </a:r>
                      <a:r>
                        <a:rPr lang="pl-PL" sz="1100" dirty="0" smtClean="0"/>
                        <a:t>punktów</a:t>
                      </a:r>
                      <a:endParaRPr lang="pl-PL" sz="1100" dirty="0"/>
                    </a:p>
                  </a:txBody>
                  <a:tcPr/>
                </a:tc>
              </a:tr>
            </a:tbl>
          </a:graphicData>
        </a:graphic>
      </p:graphicFrame>
      <p:graphicFrame>
        <p:nvGraphicFramePr>
          <p:cNvPr id="5" name="Tabela 4"/>
          <p:cNvGraphicFramePr>
            <a:graphicFrameLocks noGrp="1"/>
          </p:cNvGraphicFramePr>
          <p:nvPr>
            <p:extLst>
              <p:ext uri="{D42A27DB-BD31-4B8C-83A1-F6EECF244321}">
                <p14:modId xmlns:p14="http://schemas.microsoft.com/office/powerpoint/2010/main" val="3857556710"/>
              </p:ext>
            </p:extLst>
          </p:nvPr>
        </p:nvGraphicFramePr>
        <p:xfrm>
          <a:off x="6040438" y="1655945"/>
          <a:ext cx="2564540" cy="3179480"/>
        </p:xfrm>
        <a:graphic>
          <a:graphicData uri="http://schemas.openxmlformats.org/drawingml/2006/table">
            <a:tbl>
              <a:tblPr firstRow="1" bandRow="1">
                <a:tableStyleId>{5C22544A-7EE6-4342-B048-85BDC9FD1C3A}</a:tableStyleId>
              </a:tblPr>
              <a:tblGrid>
                <a:gridCol w="1282270"/>
                <a:gridCol w="1282270"/>
              </a:tblGrid>
              <a:tr h="634850">
                <a:tc>
                  <a:txBody>
                    <a:bodyPr/>
                    <a:lstStyle/>
                    <a:p>
                      <a:r>
                        <a:rPr lang="pl-PL" dirty="0" smtClean="0"/>
                        <a:t>Liczba punktów</a:t>
                      </a:r>
                      <a:endParaRPr lang="pl-PL" dirty="0"/>
                    </a:p>
                  </a:txBody>
                  <a:tcPr/>
                </a:tc>
                <a:tc>
                  <a:txBody>
                    <a:bodyPr/>
                    <a:lstStyle/>
                    <a:p>
                      <a:r>
                        <a:rPr lang="pl-PL" dirty="0" smtClean="0"/>
                        <a:t>Ocena</a:t>
                      </a:r>
                      <a:endParaRPr lang="pl-PL" dirty="0"/>
                    </a:p>
                  </a:txBody>
                  <a:tcPr/>
                </a:tc>
              </a:tr>
              <a:tr h="634850">
                <a:tc>
                  <a:txBody>
                    <a:bodyPr/>
                    <a:lstStyle/>
                    <a:p>
                      <a:r>
                        <a:rPr lang="pl-PL" sz="1400" dirty="0" smtClean="0"/>
                        <a:t>&lt;60</a:t>
                      </a:r>
                      <a:endParaRPr lang="pl-PL" sz="1400" dirty="0"/>
                    </a:p>
                  </a:txBody>
                  <a:tcPr/>
                </a:tc>
                <a:tc>
                  <a:txBody>
                    <a:bodyPr/>
                    <a:lstStyle/>
                    <a:p>
                      <a:r>
                        <a:rPr lang="pl-PL" sz="1400" dirty="0" smtClean="0"/>
                        <a:t>Przedmiot</a:t>
                      </a:r>
                      <a:r>
                        <a:rPr lang="pl-PL" sz="1400" baseline="0" dirty="0" smtClean="0"/>
                        <a:t> niezaliczony</a:t>
                      </a:r>
                      <a:endParaRPr lang="pl-PL" sz="1400" dirty="0"/>
                    </a:p>
                  </a:txBody>
                  <a:tcPr/>
                </a:tc>
              </a:tr>
              <a:tr h="634850">
                <a:tc>
                  <a:txBody>
                    <a:bodyPr/>
                    <a:lstStyle/>
                    <a:p>
                      <a:r>
                        <a:rPr lang="pl-PL" sz="1400" dirty="0" smtClean="0"/>
                        <a:t>60 – 70</a:t>
                      </a:r>
                      <a:endParaRPr lang="pl-PL" sz="1400" dirty="0"/>
                    </a:p>
                  </a:txBody>
                  <a:tcPr/>
                </a:tc>
                <a:tc>
                  <a:txBody>
                    <a:bodyPr/>
                    <a:lstStyle/>
                    <a:p>
                      <a:r>
                        <a:rPr lang="pl-PL" sz="1400" dirty="0" smtClean="0"/>
                        <a:t>Dostateczna</a:t>
                      </a:r>
                      <a:endParaRPr lang="pl-PL" sz="1400" dirty="0"/>
                    </a:p>
                  </a:txBody>
                  <a:tcPr/>
                </a:tc>
              </a:tr>
              <a:tr h="634850">
                <a:tc>
                  <a:txBody>
                    <a:bodyPr/>
                    <a:lstStyle/>
                    <a:p>
                      <a:r>
                        <a:rPr lang="pl-PL" sz="1400" dirty="0" smtClean="0"/>
                        <a:t>70</a:t>
                      </a:r>
                      <a:r>
                        <a:rPr lang="pl-PL" sz="1400" baseline="0" dirty="0" smtClean="0"/>
                        <a:t> – 80</a:t>
                      </a:r>
                      <a:endParaRPr lang="pl-PL" sz="1400" dirty="0"/>
                    </a:p>
                  </a:txBody>
                  <a:tcPr/>
                </a:tc>
                <a:tc>
                  <a:txBody>
                    <a:bodyPr/>
                    <a:lstStyle/>
                    <a:p>
                      <a:r>
                        <a:rPr lang="pl-PL" sz="1400" dirty="0" smtClean="0"/>
                        <a:t>Dobra</a:t>
                      </a:r>
                      <a:endParaRPr lang="pl-PL" sz="1400" dirty="0"/>
                    </a:p>
                  </a:txBody>
                  <a:tcPr/>
                </a:tc>
              </a:tr>
              <a:tr h="634850">
                <a:tc>
                  <a:txBody>
                    <a:bodyPr/>
                    <a:lstStyle/>
                    <a:p>
                      <a:r>
                        <a:rPr lang="pl-PL" sz="1400" dirty="0" smtClean="0"/>
                        <a:t>80 - 100</a:t>
                      </a:r>
                      <a:endParaRPr lang="pl-PL" sz="1400" dirty="0"/>
                    </a:p>
                  </a:txBody>
                  <a:tcPr/>
                </a:tc>
                <a:tc>
                  <a:txBody>
                    <a:bodyPr/>
                    <a:lstStyle/>
                    <a:p>
                      <a:r>
                        <a:rPr lang="pl-PL" sz="1400" dirty="0" smtClean="0"/>
                        <a:t>Bardzo</a:t>
                      </a:r>
                      <a:r>
                        <a:rPr lang="pl-PL" sz="1400" baseline="0" dirty="0" smtClean="0"/>
                        <a:t> dobra</a:t>
                      </a:r>
                      <a:endParaRPr lang="pl-PL" sz="1400" dirty="0"/>
                    </a:p>
                  </a:txBody>
                  <a:tcPr/>
                </a:tc>
              </a:tr>
            </a:tbl>
          </a:graphicData>
        </a:graphic>
      </p:graphicFrame>
      <p:sp>
        <p:nvSpPr>
          <p:cNvPr id="4" name="pole tekstowe 3"/>
          <p:cNvSpPr txBox="1"/>
          <p:nvPr/>
        </p:nvSpPr>
        <p:spPr bwMode="auto">
          <a:xfrm>
            <a:off x="790575" y="5470216"/>
            <a:ext cx="7652736" cy="153888"/>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000" b="1" dirty="0" smtClean="0">
                <a:solidFill>
                  <a:srgbClr val="FF0000"/>
                </a:solidFill>
              </a:rPr>
              <a:t>Ważne:</a:t>
            </a:r>
            <a:r>
              <a:rPr lang="pl-PL" sz="1000" dirty="0" smtClean="0">
                <a:solidFill>
                  <a:srgbClr val="FF0000"/>
                </a:solidFill>
              </a:rPr>
              <a:t> Podstawą uznania ćwiczenia / projektu za zaliczone jest zawsze kod znajdujący się w GitHubie. Każdy pracuje na swoim </a:t>
            </a:r>
            <a:r>
              <a:rPr lang="pl-PL" sz="1000" dirty="0" err="1" smtClean="0">
                <a:solidFill>
                  <a:srgbClr val="FF0000"/>
                </a:solidFill>
              </a:rPr>
              <a:t>forku</a:t>
            </a:r>
            <a:r>
              <a:rPr lang="pl-PL" sz="1000" dirty="0" smtClean="0">
                <a:solidFill>
                  <a:srgbClr val="FF0000"/>
                </a:solidFill>
              </a:rPr>
              <a:t>.</a:t>
            </a:r>
            <a:endParaRPr lang="pl-PL" sz="1000" dirty="0">
              <a:solidFill>
                <a:srgbClr val="FF0000"/>
              </a:solidFill>
            </a:endParaRPr>
          </a:p>
        </p:txBody>
      </p:sp>
    </p:spTree>
    <p:extLst>
      <p:ext uri="{BB962C8B-B14F-4D97-AF65-F5344CB8AC3E}">
        <p14:creationId xmlns:p14="http://schemas.microsoft.com/office/powerpoint/2010/main" val="393837832"/>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Headline"/>
</p:tagLst>
</file>

<file path=ppt/tags/tag10.xml><?xml version="1.0" encoding="utf-8"?>
<p:tagLst xmlns:a="http://schemas.openxmlformats.org/drawingml/2006/main" xmlns:r="http://schemas.openxmlformats.org/officeDocument/2006/relationships" xmlns:p="http://schemas.openxmlformats.org/presentationml/2006/main">
  <p:tag name="RNRSTYLE" val="schrift"/>
</p:tagLst>
</file>

<file path=ppt/tags/tag11.xml><?xml version="1.0" encoding="utf-8"?>
<p:tagLst xmlns:a="http://schemas.openxmlformats.org/drawingml/2006/main" xmlns:r="http://schemas.openxmlformats.org/officeDocument/2006/relationships" xmlns:p="http://schemas.openxmlformats.org/presentationml/2006/main">
  <p:tag name="RNRSTYLE" val="schrift"/>
</p:tagLst>
</file>

<file path=ppt/tags/tag12.xml><?xml version="1.0" encoding="utf-8"?>
<p:tagLst xmlns:a="http://schemas.openxmlformats.org/drawingml/2006/main" xmlns:r="http://schemas.openxmlformats.org/officeDocument/2006/relationships" xmlns:p="http://schemas.openxmlformats.org/presentationml/2006/main">
  <p:tag name="RNRSTYLE" val="schrift"/>
</p:tagLst>
</file>

<file path=ppt/tags/tag13.xml><?xml version="1.0" encoding="utf-8"?>
<p:tagLst xmlns:a="http://schemas.openxmlformats.org/drawingml/2006/main" xmlns:r="http://schemas.openxmlformats.org/officeDocument/2006/relationships" xmlns:p="http://schemas.openxmlformats.org/presentationml/2006/main">
  <p:tag name="RNRSTYLE" val="schrift"/>
</p:tagLst>
</file>

<file path=ppt/tags/tag2.xml><?xml version="1.0" encoding="utf-8"?>
<p:tagLst xmlns:a="http://schemas.openxmlformats.org/drawingml/2006/main" xmlns:r="http://schemas.openxmlformats.org/officeDocument/2006/relationships" xmlns:p="http://schemas.openxmlformats.org/presentationml/2006/main">
  <p:tag name="RNRSTYLE" val="schrift"/>
</p:tagLst>
</file>

<file path=ppt/tags/tag3.xml><?xml version="1.0" encoding="utf-8"?>
<p:tagLst xmlns:a="http://schemas.openxmlformats.org/drawingml/2006/main" xmlns:r="http://schemas.openxmlformats.org/officeDocument/2006/relationships" xmlns:p="http://schemas.openxmlformats.org/presentationml/2006/main">
  <p:tag name="RNRSTYLE" val="schrift"/>
</p:tagLst>
</file>

<file path=ppt/tags/tag4.xml><?xml version="1.0" encoding="utf-8"?>
<p:tagLst xmlns:a="http://schemas.openxmlformats.org/drawingml/2006/main" xmlns:r="http://schemas.openxmlformats.org/officeDocument/2006/relationships" xmlns:p="http://schemas.openxmlformats.org/presentationml/2006/main">
  <p:tag name="RNRSTYLE" val="schrift"/>
</p:tagLst>
</file>

<file path=ppt/tags/tag5.xml><?xml version="1.0" encoding="utf-8"?>
<p:tagLst xmlns:a="http://schemas.openxmlformats.org/drawingml/2006/main" xmlns:r="http://schemas.openxmlformats.org/officeDocument/2006/relationships" xmlns:p="http://schemas.openxmlformats.org/presentationml/2006/main">
  <p:tag name="RNRSTYLE" val="schrift"/>
</p:tagLst>
</file>

<file path=ppt/tags/tag6.xml><?xml version="1.0" encoding="utf-8"?>
<p:tagLst xmlns:a="http://schemas.openxmlformats.org/drawingml/2006/main" xmlns:r="http://schemas.openxmlformats.org/officeDocument/2006/relationships" xmlns:p="http://schemas.openxmlformats.org/presentationml/2006/main">
  <p:tag name="RNRSTYLE" val="schrift"/>
</p:tagLst>
</file>

<file path=ppt/tags/tag7.xml><?xml version="1.0" encoding="utf-8"?>
<p:tagLst xmlns:a="http://schemas.openxmlformats.org/drawingml/2006/main" xmlns:r="http://schemas.openxmlformats.org/officeDocument/2006/relationships" xmlns:p="http://schemas.openxmlformats.org/presentationml/2006/main">
  <p:tag name="RNRSTYLE" val="schrift"/>
</p:tagLst>
</file>

<file path=ppt/tags/tag8.xml><?xml version="1.0" encoding="utf-8"?>
<p:tagLst xmlns:a="http://schemas.openxmlformats.org/drawingml/2006/main" xmlns:r="http://schemas.openxmlformats.org/officeDocument/2006/relationships" xmlns:p="http://schemas.openxmlformats.org/presentationml/2006/main">
  <p:tag name="RNRSTYLE" val="schrift"/>
</p:tagLst>
</file>

<file path=ppt/tags/tag9.xml><?xml version="1.0" encoding="utf-8"?>
<p:tagLst xmlns:a="http://schemas.openxmlformats.org/drawingml/2006/main" xmlns:r="http://schemas.openxmlformats.org/officeDocument/2006/relationships" xmlns:p="http://schemas.openxmlformats.org/presentationml/2006/main">
  <p:tag name="RNRSTYLE" val="schrift"/>
</p:tagLst>
</file>

<file path=ppt/theme/theme1.xml><?xml version="1.0" encoding="utf-8"?>
<a:theme xmlns:a="http://schemas.openxmlformats.org/drawingml/2006/main" name="GFT_Presentation_Template_en">
  <a:themeElements>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fontScheme name="GFT_D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lnDef>
    <a:txDef>
      <a:spPr bwMode="auto">
        <a:noFill/>
        <a:ln w="9525">
          <a:noFill/>
          <a:miter lim="800000"/>
          <a:headEnd/>
          <a:tailEnd/>
        </a:ln>
      </a:spPr>
      <a:bodyPr lIns="0" tIns="0" rIns="0" bIns="0">
        <a:spAutoFit/>
      </a:bodyPr>
      <a:lstStyle>
        <a:defPPr>
          <a:spcBef>
            <a:spcPts val="100"/>
          </a:spcBef>
          <a:spcAft>
            <a:spcPts val="100"/>
          </a:spcAft>
          <a:defRPr sz="950" dirty="0"/>
        </a:defPPr>
      </a:lstStyle>
    </a:txDef>
  </a:objectDefaults>
  <a:extraClrSchemeLst>
    <a:extraClrScheme>
      <a:clrScheme name="GFT_DE 1">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3A0BA"/>
        </a:hlink>
        <a:folHlink>
          <a:srgbClr val="F4AE1B"/>
        </a:folHlink>
      </a:clrScheme>
      <a:clrMap bg1="lt1" tx1="dk1" bg2="lt2" tx2="dk2" accent1="accent1" accent2="accent2" accent3="accent3" accent4="accent4" accent5="accent5" accent6="accent6" hlink="hlink" folHlink="folHlink"/>
    </a:extraClrScheme>
    <a:extraClrScheme>
      <a:clrScheme name="GFT_DE 2">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4A1BB"/>
        </a:hlink>
        <a:folHlink>
          <a:srgbClr val="EEBD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5_GFT_MASTER.potx" id="{0499BC36-F504-48FE-B624-679107AB1F18}" vid="{304785FB-A37F-4ED5-A32C-8677DED9BBC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AA54360A2A4C9D41BAEAEC5B88091E96" ma:contentTypeVersion="0" ma:contentTypeDescription="Ein neues Dokument erstellen." ma:contentTypeScope="" ma:versionID="adbe31085c672446fb9e5148d79a6dc6">
  <xsd:schema xmlns:xsd="http://www.w3.org/2001/XMLSchema" xmlns:xs="http://www.w3.org/2001/XMLSchema" xmlns:p="http://schemas.microsoft.com/office/2006/metadata/properties" targetNamespace="http://schemas.microsoft.com/office/2006/metadata/properties" ma:root="true" ma:fieldsID="cb715de677b26ad619381b53932d72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7FC477-C6F3-4824-AF67-67A952D7D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99115DC-C02A-4EF3-990D-5FF7CC0EE91A}">
  <ds:schemaRefs>
    <ds:schemaRef ds:uri="http://schemas.microsoft.com/sharepoint/v3/contenttype/forms"/>
  </ds:schemaRefs>
</ds:datastoreItem>
</file>

<file path=customXml/itemProps3.xml><?xml version="1.0" encoding="utf-8"?>
<ds:datastoreItem xmlns:ds="http://schemas.openxmlformats.org/officeDocument/2006/customXml" ds:itemID="{5405BF3B-1233-4D26-8BBF-BED295340DF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GFT_Presentation_Template_en</Template>
  <TotalTime>2269</TotalTime>
  <Words>868</Words>
  <Application>Microsoft Office PowerPoint</Application>
  <PresentationFormat>On-screen Show (4:3)</PresentationFormat>
  <Paragraphs>188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ＭＳ Ｐゴシック</vt:lpstr>
      <vt:lpstr>ＭＳ Ｐゴシック</vt:lpstr>
      <vt:lpstr>Arial</vt:lpstr>
      <vt:lpstr>Times</vt:lpstr>
      <vt:lpstr>Wingdings</vt:lpstr>
      <vt:lpstr>GFT_Presentation_Template_en</vt:lpstr>
      <vt:lpstr>Wprowadzenie do systemów rozproszonych Zarys programu + ćwiczenie 0</vt:lpstr>
      <vt:lpstr>Co to jest system rozproszony</vt:lpstr>
      <vt:lpstr>Przykłady systemów rozproszonych</vt:lpstr>
      <vt:lpstr>Korzyści</vt:lpstr>
      <vt:lpstr>Wady</vt:lpstr>
      <vt:lpstr>Cechy</vt:lpstr>
      <vt:lpstr>Źródła</vt:lpstr>
      <vt:lpstr>Zarys części praktycznej</vt:lpstr>
      <vt:lpstr>Kryteria zaliczenia</vt:lpstr>
      <vt:lpstr>Kryteria zaliczenia</vt:lpstr>
      <vt:lpstr>Zaliczenie poprzez projekt</vt:lpstr>
      <vt:lpstr>Na następne zajęcia (ćwiczenie 0)</vt:lpstr>
      <vt:lpstr>Na następne zajęcia (ćwiczenie 0)</vt:lpstr>
      <vt:lpstr>Wprowadzenie do systemów rozproszonych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GFT</dc:subject>
  <dc:creator>Marek</dc:creator>
  <cp:keywords>GFT;Company Presentation;English-Intl</cp:keywords>
  <dc:description>Präsentationsvorlage</dc:description>
  <cp:lastModifiedBy>Kołodziejski, Mateusz</cp:lastModifiedBy>
  <cp:revision>47</cp:revision>
  <cp:lastPrinted>2014-09-30T16:04:03Z</cp:lastPrinted>
  <dcterms:created xsi:type="dcterms:W3CDTF">2016-02-15T21:49:18Z</dcterms:created>
  <dcterms:modified xsi:type="dcterms:W3CDTF">2017-02-14T16:05:41Z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6945ab2f-d9dd-447a-a895-ef9018cad076</vt:lpwstr>
  </property>
  <property fmtid="{D5CDD505-2E9C-101B-9397-08002B2CF9AE}" pid="3" name="ContentTypeId">
    <vt:lpwstr>0x010100AA54360A2A4C9D41BAEAEC5B88091E96</vt:lpwstr>
  </property>
</Properties>
</file>