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33"/>
  </p:notesMasterIdLst>
  <p:handoutMasterIdLst>
    <p:handoutMasterId r:id="rId34"/>
  </p:handoutMasterIdLst>
  <p:sldIdLst>
    <p:sldId id="286" r:id="rId6"/>
    <p:sldId id="435" r:id="rId7"/>
    <p:sldId id="444" r:id="rId8"/>
    <p:sldId id="443" r:id="rId9"/>
    <p:sldId id="446" r:id="rId10"/>
    <p:sldId id="445" r:id="rId11"/>
    <p:sldId id="447" r:id="rId12"/>
    <p:sldId id="465" r:id="rId13"/>
    <p:sldId id="448" r:id="rId14"/>
    <p:sldId id="449" r:id="rId15"/>
    <p:sldId id="402" r:id="rId16"/>
    <p:sldId id="417" r:id="rId17"/>
    <p:sldId id="390" r:id="rId18"/>
    <p:sldId id="450" r:id="rId19"/>
    <p:sldId id="451" r:id="rId20"/>
    <p:sldId id="452" r:id="rId21"/>
    <p:sldId id="453" r:id="rId22"/>
    <p:sldId id="454" r:id="rId23"/>
    <p:sldId id="456" r:id="rId24"/>
    <p:sldId id="455" r:id="rId25"/>
    <p:sldId id="457" r:id="rId26"/>
    <p:sldId id="464" r:id="rId27"/>
    <p:sldId id="458" r:id="rId28"/>
    <p:sldId id="461" r:id="rId29"/>
    <p:sldId id="462" r:id="rId30"/>
    <p:sldId id="463" r:id="rId31"/>
    <p:sldId id="324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1648" autoAdjust="0"/>
  </p:normalViewPr>
  <p:slideViewPr>
    <p:cSldViewPr snapToGrid="0" snapToObjects="1">
      <p:cViewPr>
        <p:scale>
          <a:sx n="100" d="100"/>
          <a:sy n="100" d="100"/>
        </p:scale>
        <p:origin x="-780" y="90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09.04.2017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09.04.2017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756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9354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4137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756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012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965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693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6936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211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141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338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19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pache.org/dyn/closer.cgi?filename=/activemq/5.13.2/apache-activemq-5.13.2-bin.zip&amp;action=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16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teusz.kolodziejski@gft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4 </a:t>
            </a:r>
            <a:r>
              <a:rPr lang="pl-PL" sz="1400" dirty="0" smtClean="0"/>
              <a:t>Java Message Service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Prowadzący: Mateusz Kołodziejski</a:t>
            </a:r>
          </a:p>
          <a:p>
            <a:r>
              <a:rPr lang="pl-PL" dirty="0" smtClean="0"/>
              <a:t>Materiały: Marek </a:t>
            </a:r>
            <a:r>
              <a:rPr lang="pl-PL" dirty="0" smtClean="0"/>
              <a:t>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Warto przeczytać:</a:t>
            </a:r>
          </a:p>
          <a:p>
            <a:pPr lvl="2"/>
            <a:r>
              <a:rPr lang="pl-PL" dirty="0" smtClean="0"/>
              <a:t>Java EE 7 Tutorial – Java Message Service Concepts </a:t>
            </a:r>
          </a:p>
          <a:p>
            <a:pPr lvl="3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docs.oracle.com/javaee/7/tutorial/jms-concepts.htm#BNCDQ</a:t>
            </a:r>
            <a:endParaRPr lang="pl-PL" dirty="0" smtClean="0"/>
          </a:p>
          <a:p>
            <a:pPr lvl="3"/>
            <a:r>
              <a:rPr lang="pl-PL" dirty="0" smtClean="0"/>
              <a:t>Stąd pochodzi większość diagramów z tej prezentacji.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79030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4a</a:t>
            </a:r>
          </a:p>
          <a:p>
            <a:pPr algn="ctr"/>
            <a:r>
              <a:rPr lang="pl-PL" sz="1600" dirty="0" smtClean="0"/>
              <a:t>Podstawy JMS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93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Repozytorium:</a:t>
            </a:r>
          </a:p>
          <a:p>
            <a:pPr lvl="1"/>
            <a:r>
              <a:rPr lang="pl-PL" dirty="0" smtClean="0"/>
              <a:t>https://github.com/m-kolodziejski/exercise4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Szkielet ćwiczenia znajduje się w branch’u basicjms</a:t>
            </a:r>
          </a:p>
          <a:p>
            <a:pPr lvl="1"/>
            <a:r>
              <a:rPr lang="pl-PL" dirty="0" smtClean="0"/>
              <a:t>git checkout basicjms</a:t>
            </a:r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56512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SendTest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SendTest tworzy instancję klasy JmsSender i wywołuje na niej metody mające za zadanie wysłać komunikaty do brokera JMS.</a:t>
            </a:r>
          </a:p>
          <a:p>
            <a:pPr lvl="1"/>
            <a:r>
              <a:rPr lang="pl-PL" sz="1000" dirty="0" smtClean="0"/>
              <a:t>Twoje zadanie: zaimplementowanie tych metod w klasie </a:t>
            </a:r>
            <a:r>
              <a:rPr lang="pl-PL" sz="1000" dirty="0" err="1" smtClean="0"/>
              <a:t>JmsSender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88160" y="2878667"/>
            <a:ext cx="695706" cy="589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1"/>
            <a:endCxn id="8" idx="3"/>
          </p:cNvCxnSpPr>
          <p:nvPr/>
        </p:nvCxnSpPr>
        <p:spPr>
          <a:xfrm flipH="1">
            <a:off x="1844727" y="3788033"/>
            <a:ext cx="7334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57974" y="3217037"/>
            <a:ext cx="0" cy="251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471302" y="969242"/>
            <a:ext cx="947366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63839" y="959480"/>
            <a:ext cx="1027970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77824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756" y="1917956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2204720"/>
            <a:ext cx="34154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5515" y="2935944"/>
            <a:ext cx="17836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36292" y="3233880"/>
            <a:ext cx="16492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7108" y="1722415"/>
            <a:ext cx="9233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register listener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5437" y="2026329"/>
            <a:ext cx="13128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sendToQueue/Topic()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23" y="2675379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producer.send()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1429" y="3049755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9190" y="2448845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8972" y="308923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</p:spTree>
    <p:extLst>
      <p:ext uri="{BB962C8B-B14F-4D97-AF65-F5344CB8AC3E}">
        <p14:creationId xmlns:p14="http://schemas.microsoft.com/office/powerpoint/2010/main" xmlns="" val="132919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ReceiveTest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ReceiveTest tworzy instancję klasy </a:t>
            </a:r>
            <a:r>
              <a:rPr lang="pl-PL" sz="1050" dirty="0" err="1" smtClean="0"/>
              <a:t>JmsReceiver</a:t>
            </a:r>
            <a:r>
              <a:rPr lang="pl-PL" sz="1050" dirty="0" smtClean="0"/>
              <a:t> i rejestruje na niej </a:t>
            </a:r>
            <a:r>
              <a:rPr lang="pl-PL" sz="1050" dirty="0" err="1" smtClean="0"/>
              <a:t>callback</a:t>
            </a:r>
            <a:r>
              <a:rPr lang="pl-PL" sz="1050" dirty="0" smtClean="0"/>
              <a:t>, który ma być wywoływany w reakcji na otrzymanie komunikatu z kolejki.</a:t>
            </a:r>
          </a:p>
          <a:p>
            <a:pPr lvl="1"/>
            <a:r>
              <a:rPr lang="pl-PL" sz="1000" dirty="0" smtClean="0"/>
              <a:t>Twoje zadanie: dokończenie implementacji klasy </a:t>
            </a:r>
            <a:r>
              <a:rPr lang="pl-PL" sz="1000" dirty="0" err="1" smtClean="0"/>
              <a:t>JmsReceiver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44728" y="2959458"/>
            <a:ext cx="639138" cy="509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7693" y="3788032"/>
            <a:ext cx="68046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46570" y="3076507"/>
            <a:ext cx="11404" cy="392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302690" y="969242"/>
            <a:ext cx="1115978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85134" y="941287"/>
            <a:ext cx="1150724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27562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979756" y="1883998"/>
            <a:ext cx="3549894" cy="3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3016735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76823" y="2412568"/>
            <a:ext cx="1950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37819" y="3238089"/>
            <a:ext cx="1874355" cy="24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70097" y="1722414"/>
            <a:ext cx="9698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registerCallback</a:t>
            </a:r>
            <a:endParaRPr lang="pl-PL" sz="105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92702" y="2797875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producer.send</a:t>
            </a:r>
            <a:r>
              <a:rPr lang="pl-PL" sz="1050" dirty="0" smtClean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10238" y="2250978"/>
            <a:ext cx="13593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priceAlert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82560" y="3076506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95471" y="2010434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60106" y="421244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  <p:cxnSp>
        <p:nvCxnSpPr>
          <p:cNvPr id="34" name="Straight Arrow Connector 50"/>
          <p:cNvCxnSpPr/>
          <p:nvPr/>
        </p:nvCxnSpPr>
        <p:spPr>
          <a:xfrm flipH="1">
            <a:off x="4979757" y="3788033"/>
            <a:ext cx="3509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5996835" y="3549604"/>
            <a:ext cx="16430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>
                <a:solidFill>
                  <a:srgbClr val="00B050"/>
                </a:solidFill>
              </a:rPr>
              <a:t>alertService.process</a:t>
            </a:r>
            <a:r>
              <a:rPr lang="pl-PL" sz="1050" dirty="0" smtClean="0">
                <a:solidFill>
                  <a:srgbClr val="00B050"/>
                </a:solidFill>
              </a:rPr>
              <a:t>*Alert()</a:t>
            </a:r>
          </a:p>
        </p:txBody>
      </p:sp>
      <p:cxnSp>
        <p:nvCxnSpPr>
          <p:cNvPr id="40" name="Straight Arrow Connector 50"/>
          <p:cNvCxnSpPr/>
          <p:nvPr/>
        </p:nvCxnSpPr>
        <p:spPr>
          <a:xfrm flipH="1">
            <a:off x="6602950" y="2740332"/>
            <a:ext cx="19016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/>
          <p:nvPr/>
        </p:nvSpPr>
        <p:spPr>
          <a:xfrm>
            <a:off x="6754703" y="2555823"/>
            <a:ext cx="14811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volumeAlert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7" name="Straight Arrow Connector 48"/>
          <p:cNvCxnSpPr/>
          <p:nvPr/>
        </p:nvCxnSpPr>
        <p:spPr>
          <a:xfrm>
            <a:off x="4944985" y="4027168"/>
            <a:ext cx="3559659" cy="3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6"/>
          <p:cNvSpPr txBox="1"/>
          <p:nvPr/>
        </p:nvSpPr>
        <p:spPr>
          <a:xfrm>
            <a:off x="6916605" y="3865584"/>
            <a:ext cx="57868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shutdown</a:t>
            </a:r>
            <a:endParaRPr lang="pl-PL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104285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Jak zwykle na początku ćwiczenia - testy zakończyły się błędami.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4550" y="1897693"/>
            <a:ext cx="3102001" cy="24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235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</a:t>
            </a:r>
            <a:r>
              <a:rPr lang="pl-PL" dirty="0" smtClean="0"/>
              <a:t>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 </a:t>
            </a:r>
          </a:p>
          <a:p>
            <a:pPr lvl="1"/>
            <a:r>
              <a:rPr lang="pl-PL" dirty="0" smtClean="0"/>
              <a:t>Dokończ implementację klasy wdsr.exercise4.sender.JmsSender.</a:t>
            </a:r>
          </a:p>
          <a:p>
            <a:pPr lvl="2"/>
            <a:r>
              <a:rPr lang="pl-PL" dirty="0" smtClean="0"/>
              <a:t>Szczegółowe informacje znajdują się w komentarzach w kodzie.</a:t>
            </a:r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SenderTest</a:t>
            </a:r>
            <a:r>
              <a:rPr lang="pl-PL" dirty="0" smtClean="0"/>
              <a:t> powinien się kończyć sukcesem.</a:t>
            </a:r>
          </a:p>
          <a:p>
            <a:pPr lvl="1"/>
            <a:r>
              <a:rPr lang="pl-PL" dirty="0" smtClean="0"/>
              <a:t>Dokończ implementację klasy wdsr.exercise4.receiver.JmsReceiver</a:t>
            </a:r>
          </a:p>
          <a:p>
            <a:pPr lvl="2"/>
            <a:r>
              <a:rPr lang="pl-PL" dirty="0"/>
              <a:t>Szczegółowe informacje znajdują się w </a:t>
            </a:r>
            <a:r>
              <a:rPr lang="pl-PL" dirty="0" smtClean="0"/>
              <a:t>komentarzach w kodzie.</a:t>
            </a:r>
            <a:endParaRPr lang="pl-PL" dirty="0"/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ReceiverTest</a:t>
            </a:r>
            <a:r>
              <a:rPr lang="pl-PL" dirty="0" smtClean="0"/>
              <a:t> powinien się kończyć sukcesem.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Użyj klas z pakietu </a:t>
            </a:r>
            <a:r>
              <a:rPr lang="pl-PL" dirty="0" err="1" smtClean="0"/>
              <a:t>javax.jms</a:t>
            </a:r>
            <a:r>
              <a:rPr lang="pl-PL" dirty="0" smtClean="0"/>
              <a:t> – czyli JMS API. Na potrzeby tego ćwiczenia nie używaj pakietu </a:t>
            </a:r>
            <a:r>
              <a:rPr lang="pl-PL" dirty="0" err="1" smtClean="0"/>
              <a:t>org.springframework.jms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Aby uzyskać połączenie z brokerem JMS użyj klasy </a:t>
            </a:r>
            <a:r>
              <a:rPr lang="pl-PL" dirty="0" err="1" smtClean="0"/>
              <a:t>ActiveMQConnectionFactory</a:t>
            </a:r>
            <a:r>
              <a:rPr lang="pl-PL" dirty="0"/>
              <a:t> </a:t>
            </a:r>
            <a:r>
              <a:rPr lang="pl-PL" dirty="0" smtClean="0"/>
              <a:t>z pakietu </a:t>
            </a:r>
            <a:r>
              <a:rPr lang="pl-PL" dirty="0" err="1" smtClean="0"/>
              <a:t>org.apache.activemq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Broker jest dostępny pod adresem </a:t>
            </a:r>
            <a:r>
              <a:rPr lang="pl-PL" dirty="0" err="1" smtClean="0"/>
              <a:t>localhost</a:t>
            </a:r>
            <a:r>
              <a:rPr lang="pl-PL" dirty="0"/>
              <a:t> </a:t>
            </a:r>
            <a:r>
              <a:rPr lang="pl-PL" dirty="0" smtClean="0"/>
              <a:t>na porcie 62616.</a:t>
            </a:r>
          </a:p>
        </p:txBody>
      </p:sp>
      <p:sp>
        <p:nvSpPr>
          <p:cNvPr id="6" name="pole tekstowe 5"/>
          <p:cNvSpPr txBox="1"/>
          <p:nvPr/>
        </p:nvSpPr>
        <p:spPr bwMode="auto">
          <a:xfrm>
            <a:off x="687389" y="3819525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czwartek </a:t>
            </a:r>
            <a:r>
              <a:rPr lang="pl-PL" sz="1600" b="1" dirty="0" smtClean="0">
                <a:solidFill>
                  <a:srgbClr val="00B050"/>
                </a:solidFill>
              </a:rPr>
              <a:t>3 maja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30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(kolejki)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4b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(kolejki)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10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 wykonania tego ćwiczenia będzie potrzebny Apache </a:t>
            </a:r>
            <a:r>
              <a:rPr lang="pl-PL" dirty="0" err="1" smtClean="0"/>
              <a:t>ActiveMQ</a:t>
            </a:r>
            <a:r>
              <a:rPr lang="pl-PL" dirty="0" smtClean="0"/>
              <a:t> w wersji </a:t>
            </a:r>
            <a:r>
              <a:rPr lang="pl-PL" dirty="0" err="1" smtClean="0"/>
              <a:t>standalone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hlinkClick r:id="rId3"/>
              </a:rPr>
              <a:t>http://activemq.apache.org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http://www.apache.org/dyn/closer.cgi?filename=/</a:t>
            </a:r>
            <a:r>
              <a:rPr lang="pl-PL" dirty="0" smtClean="0">
                <a:hlinkClick r:id="rId4"/>
              </a:rPr>
              <a:t>activemq/5.13.2/apache-activemq-5.13.2-bin.zip&amp;action=download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Po ściągnięciu pliku rozpakuj i uruchom </a:t>
            </a:r>
            <a:r>
              <a:rPr lang="pl-PL" dirty="0" err="1" smtClean="0"/>
              <a:t>ActiveMQ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activemq.bat start</a:t>
            </a:r>
          </a:p>
          <a:p>
            <a:pPr lvl="1"/>
            <a:r>
              <a:rPr lang="pl-PL" dirty="0" smtClean="0"/>
              <a:t>Wyłączenie brokera następuje przez wciśnięcie </a:t>
            </a:r>
            <a:r>
              <a:rPr lang="pl-PL" dirty="0" err="1" smtClean="0"/>
              <a:t>Ctrl</a:t>
            </a:r>
            <a:r>
              <a:rPr lang="pl-PL" dirty="0" smtClean="0"/>
              <a:t>-C w oknie konsoli.</a:t>
            </a:r>
          </a:p>
        </p:txBody>
      </p:sp>
    </p:spTree>
    <p:extLst>
      <p:ext uri="{BB962C8B-B14F-4D97-AF65-F5344CB8AC3E}">
        <p14:creationId xmlns:p14="http://schemas.microsoft.com/office/powerpoint/2010/main" xmlns="" val="64700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400" y="873096"/>
            <a:ext cx="4725662" cy="37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332036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Broker JMS jest domyślnie dostępny pod adresem:</a:t>
            </a:r>
          </a:p>
          <a:p>
            <a:pPr lvl="1"/>
            <a:r>
              <a:rPr lang="pl-PL" dirty="0" smtClean="0"/>
              <a:t>tcp://localhost:61616</a:t>
            </a:r>
          </a:p>
          <a:p>
            <a:pPr lvl="1"/>
            <a:endParaRPr lang="pl-PL" dirty="0"/>
          </a:p>
          <a:p>
            <a:r>
              <a:rPr lang="pl-PL" dirty="0" smtClean="0"/>
              <a:t>Konsole webowa jest domyślnie dostępna pod adresem:</a:t>
            </a:r>
          </a:p>
          <a:p>
            <a:pPr lvl="1"/>
            <a:r>
              <a:rPr lang="pl-PL" dirty="0" smtClean="0">
                <a:hlinkClick r:id="rId4"/>
              </a:rPr>
              <a:t>http://localhost:8161</a:t>
            </a:r>
            <a:endParaRPr lang="pl-PL" dirty="0" smtClean="0"/>
          </a:p>
          <a:p>
            <a:pPr lvl="1"/>
            <a:r>
              <a:rPr lang="pl-PL" dirty="0" smtClean="0"/>
              <a:t>admin/admin</a:t>
            </a:r>
          </a:p>
        </p:txBody>
      </p:sp>
    </p:spTree>
    <p:extLst>
      <p:ext uri="{BB962C8B-B14F-4D97-AF65-F5344CB8AC3E}">
        <p14:creationId xmlns:p14="http://schemas.microsoft.com/office/powerpoint/2010/main" xmlns="" val="136833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Messaging – sposób komunikacji pomiędzy aplikacjami lub systemami zapewniający luźne powiązanie pomiędzy nadawcą a odbiorcą komunikatu.</a:t>
            </a:r>
          </a:p>
          <a:p>
            <a:pPr lvl="2"/>
            <a:r>
              <a:rPr lang="pl-PL" dirty="0" smtClean="0"/>
              <a:t>Nadawca i odbiorca nie muszą nic o sobie wiedzieć. Muszą znać tylko format komunikatów oraz punkt wymiany komunikatów.</a:t>
            </a:r>
          </a:p>
          <a:p>
            <a:pPr lvl="2"/>
            <a:r>
              <a:rPr lang="pl-PL" dirty="0" smtClean="0"/>
              <a:t>Odbiorca nie musi w ogóle być uruchomiony w momencie nadania komunikatu – może odebrać komunikat w dogodnym dla siebie momencie.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Dwa główne mechanizmy:</a:t>
            </a:r>
          </a:p>
          <a:p>
            <a:pPr lvl="2"/>
            <a:r>
              <a:rPr lang="pl-PL" dirty="0" smtClean="0"/>
              <a:t>Point to point (kolejka)</a:t>
            </a:r>
          </a:p>
          <a:p>
            <a:pPr lvl="3"/>
            <a:r>
              <a:rPr lang="pl-PL" dirty="0" smtClean="0"/>
              <a:t>Dowolna liczba nadawców i odbiorców może używać danej kolejki, jednak każdy wysłany komunikat będzie dostarczony do jednego odbiorcy.</a:t>
            </a:r>
          </a:p>
          <a:p>
            <a:pPr lvl="2"/>
            <a:r>
              <a:rPr lang="pl-PL" dirty="0" err="1" smtClean="0"/>
              <a:t>Publish</a:t>
            </a:r>
            <a:r>
              <a:rPr lang="pl-PL" dirty="0" smtClean="0"/>
              <a:t> – </a:t>
            </a:r>
            <a:r>
              <a:rPr lang="pl-PL" dirty="0" err="1" smtClean="0"/>
              <a:t>subscribe</a:t>
            </a:r>
            <a:r>
              <a:rPr lang="pl-PL" dirty="0" smtClean="0"/>
              <a:t> (kanał)</a:t>
            </a:r>
          </a:p>
          <a:p>
            <a:pPr lvl="3"/>
            <a:r>
              <a:rPr lang="pl-PL" dirty="0" smtClean="0"/>
              <a:t>Dowolna liczba nadawców i odbiorców może używać danego kanału, wszyscy aktualnie dostępni odbiorcy otrzymają kopię wysłanego komunikatu.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78898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Tym razem (niespodzianka niespodzianka!) nie ma szkieletu ćwiczenia.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</a:t>
            </a:r>
            <a:r>
              <a:rPr lang="pl-PL" dirty="0" smtClean="0"/>
              <a:t>(dwadzieścia tysięcy</a:t>
            </a:r>
            <a:r>
              <a:rPr lang="pl-PL" dirty="0" smtClean="0"/>
              <a:t>) komunikatów na kolejkę w dwóch transzach:</a:t>
            </a:r>
            <a:endParaRPr lang="pl-PL" dirty="0"/>
          </a:p>
          <a:p>
            <a:pPr lvl="2"/>
            <a:r>
              <a:rPr lang="pl-PL" dirty="0" smtClean="0"/>
              <a:t>Pierwsze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PERSISTENT.</a:t>
            </a:r>
          </a:p>
          <a:p>
            <a:pPr lvl="2"/>
            <a:r>
              <a:rPr lang="pl-PL" dirty="0" smtClean="0"/>
              <a:t>Drugie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NON_PERSISTENT.</a:t>
            </a:r>
          </a:p>
          <a:p>
            <a:pPr lvl="2"/>
            <a:r>
              <a:rPr lang="pl-PL" dirty="0" smtClean="0"/>
              <a:t>Każdy komunikat powinien być typu </a:t>
            </a:r>
            <a:r>
              <a:rPr lang="pl-PL" dirty="0" err="1" smtClean="0"/>
              <a:t>TextMessage</a:t>
            </a:r>
            <a:r>
              <a:rPr lang="pl-PL" dirty="0" smtClean="0"/>
              <a:t> i mieć treść „test_&lt;</a:t>
            </a:r>
            <a:r>
              <a:rPr lang="pl-PL" dirty="0" err="1" smtClean="0"/>
              <a:t>sequence_number</a:t>
            </a:r>
            <a:r>
              <a:rPr lang="pl-PL" dirty="0" smtClean="0"/>
              <a:t>&gt;”</a:t>
            </a:r>
          </a:p>
          <a:p>
            <a:pPr lvl="3"/>
            <a:r>
              <a:rPr lang="pl-PL" dirty="0" smtClean="0"/>
              <a:t>Przykład: test_6795</a:t>
            </a:r>
          </a:p>
          <a:p>
            <a:pPr lvl="2"/>
            <a:r>
              <a:rPr lang="pl-PL" dirty="0" smtClean="0"/>
              <a:t>Program musi wypisać czas wysłania każdej transzy do logów w formacie:</a:t>
            </a:r>
          </a:p>
          <a:p>
            <a:pPr lvl="3"/>
            <a:r>
              <a:rPr lang="pl-PL" dirty="0" smtClean="0"/>
              <a:t>10000 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3"/>
            <a:r>
              <a:rPr lang="pl-PL" dirty="0" smtClean="0"/>
              <a:t>10000 non-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Nazwa kolejki, na którą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&gt;.QUEUE</a:t>
            </a:r>
          </a:p>
          <a:p>
            <a:pPr lvl="3"/>
            <a:r>
              <a:rPr lang="pl-PL" dirty="0" smtClean="0"/>
              <a:t>Przykład: </a:t>
            </a:r>
            <a:r>
              <a:rPr lang="pl-PL" dirty="0" err="1" smtClean="0"/>
              <a:t>M-KOLODZIEJSKI.QUEUE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 smtClean="0"/>
              <a:t>Nazwa </a:t>
            </a:r>
            <a:r>
              <a:rPr lang="pl-PL" dirty="0" err="1" smtClean="0"/>
              <a:t>brancha</a:t>
            </a:r>
            <a:r>
              <a:rPr lang="pl-PL" dirty="0" smtClean="0"/>
              <a:t>: </a:t>
            </a:r>
            <a:r>
              <a:rPr lang="pl-PL" dirty="0" err="1" smtClean="0"/>
              <a:t>persistence_queue_producer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xmlns="" val="223693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023887" cy="872064"/>
          </a:xfrm>
        </p:spPr>
        <p:txBody>
          <a:bodyPr>
            <a:normAutofit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/>
              <a:t>ActiveMQ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localhost:8161</a:t>
            </a:r>
            <a:r>
              <a:rPr lang="pl-PL" dirty="0" smtClean="0"/>
              <a:t>):</a:t>
            </a:r>
          </a:p>
          <a:p>
            <a:pPr lvl="2"/>
            <a:r>
              <a:rPr lang="pl-PL" dirty="0" smtClean="0"/>
              <a:t>ile </a:t>
            </a:r>
            <a:r>
              <a:rPr lang="pl-PL" dirty="0"/>
              <a:t>komunikatów znajduje się na </a:t>
            </a:r>
            <a:r>
              <a:rPr lang="pl-PL" dirty="0" smtClean="0"/>
              <a:t>kolejce (</a:t>
            </a:r>
            <a:r>
              <a:rPr lang="pl-PL" dirty="0" err="1" smtClean="0"/>
              <a:t>Pending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),</a:t>
            </a:r>
          </a:p>
          <a:p>
            <a:pPr lvl="2"/>
            <a:r>
              <a:rPr lang="pl-PL" dirty="0" smtClean="0"/>
              <a:t>ile komunikatów było do kolejki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):</a:t>
            </a:r>
          </a:p>
          <a:p>
            <a:pPr lvl="1"/>
            <a:endParaRPr lang="pl-PL" dirty="0"/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 bwMode="gray">
          <a:xfrm>
            <a:off x="449264" y="3265446"/>
            <a:ext cx="8023887" cy="1575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smtClean="0"/>
              <a:t>Zrestartuj brokera (</a:t>
            </a:r>
            <a:r>
              <a:rPr lang="pl-PL" dirty="0" err="1" smtClean="0"/>
              <a:t>Ctrl</a:t>
            </a:r>
            <a:r>
              <a:rPr lang="pl-PL" dirty="0" smtClean="0"/>
              <a:t>-C, </a:t>
            </a:r>
            <a:r>
              <a:rPr lang="pl-PL" dirty="0" err="1" smtClean="0"/>
              <a:t>activemq</a:t>
            </a:r>
            <a:r>
              <a:rPr lang="pl-PL" dirty="0" smtClean="0"/>
              <a:t> start)</a:t>
            </a:r>
          </a:p>
          <a:p>
            <a:pPr lvl="1"/>
            <a:r>
              <a:rPr lang="pl-PL" dirty="0" smtClean="0"/>
              <a:t>Zobacz ile komunikatów teraz znajduje się na kolejce.</a:t>
            </a:r>
          </a:p>
          <a:p>
            <a:pPr lvl="2"/>
            <a:r>
              <a:rPr lang="pl-PL" dirty="0" smtClean="0"/>
              <a:t>Czy wynik jest dla Ciebie spodziewany? </a:t>
            </a:r>
          </a:p>
          <a:p>
            <a:pPr lvl="1"/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707" y="1991252"/>
            <a:ext cx="8199958" cy="12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633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037768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wysyłane na kolejkę przez poprzednią aplikację i wypisywał ich treść (</a:t>
            </a:r>
            <a:r>
              <a:rPr lang="pl-PL" dirty="0" err="1" smtClean="0"/>
              <a:t>TextMessage</a:t>
            </a:r>
            <a:r>
              <a:rPr lang="pl-PL" dirty="0" smtClean="0"/>
              <a:t>::</a:t>
            </a:r>
            <a:r>
              <a:rPr lang="pl-PL" dirty="0" err="1" smtClean="0"/>
              <a:t>getText</a:t>
            </a:r>
            <a:r>
              <a:rPr lang="pl-PL" dirty="0" smtClean="0"/>
              <a:t>) do logów. Na koniec działania program powinien wypisać liczbę odebranych komunikatów.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persistence_queue_consumer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co się dzieje gdy uruchomisz dwie instancje tego programu jednocześnie (w dwóch różnych konsolach)</a:t>
            </a:r>
          </a:p>
          <a:p>
            <a:pPr lvl="1"/>
            <a:r>
              <a:rPr lang="pl-PL" dirty="0" smtClean="0"/>
              <a:t>Ile komunikatów odebrał każdy program z osobna i ile odebrały w sumie?</a:t>
            </a:r>
          </a:p>
          <a:p>
            <a:pPr lvl="1"/>
            <a:r>
              <a:rPr lang="pl-PL" dirty="0" smtClean="0"/>
              <a:t>Odpowiedź z uzasadnieniem wyślij do mnie na </a:t>
            </a:r>
            <a:r>
              <a:rPr lang="pl-PL" dirty="0" err="1" smtClean="0">
                <a:hlinkClick r:id="rId3"/>
              </a:rPr>
              <a:t>mateusz.kolodziejski@gft.com</a:t>
            </a:r>
            <a:r>
              <a:rPr lang="pl-PL" dirty="0" smtClean="0"/>
              <a:t> – </a:t>
            </a:r>
            <a:r>
              <a:rPr lang="pl-PL" dirty="0" smtClean="0"/>
              <a:t>prawidłowa odpowiedź = 3 bonusowe punkty.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449264" y="4078570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czwartek </a:t>
            </a:r>
            <a:r>
              <a:rPr lang="pl-PL" sz="1600" b="1" dirty="0" smtClean="0">
                <a:solidFill>
                  <a:srgbClr val="00B050"/>
                </a:solidFill>
              </a:rPr>
              <a:t>10</a:t>
            </a:r>
            <a:r>
              <a:rPr lang="pl-PL" sz="1600" b="1" dirty="0" smtClean="0">
                <a:solidFill>
                  <a:srgbClr val="00B050"/>
                </a:solidFill>
              </a:rPr>
              <a:t> maja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64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4c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(kanał)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36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Wariacja na temat ćwiczenia 4b – tym razem będziemy używali kanału (</a:t>
            </a:r>
            <a:r>
              <a:rPr lang="pl-PL" dirty="0" err="1" smtClean="0"/>
              <a:t>topic</a:t>
            </a:r>
            <a:r>
              <a:rPr lang="pl-PL" dirty="0" smtClean="0"/>
              <a:t>):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</a:t>
            </a:r>
            <a:r>
              <a:rPr lang="pl-PL" dirty="0" smtClean="0"/>
              <a:t>(dwadzieścia tysięcy</a:t>
            </a:r>
            <a:r>
              <a:rPr lang="pl-PL" dirty="0" smtClean="0"/>
              <a:t>) komunikatów na kanał w dwóch transzach – jak opisano w ćwiczeniu 4b.</a:t>
            </a:r>
          </a:p>
          <a:p>
            <a:pPr lvl="2"/>
            <a:r>
              <a:rPr lang="pl-PL" dirty="0" smtClean="0"/>
              <a:t>Nazwa kanału, na który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&gt;.TOPIC</a:t>
            </a:r>
          </a:p>
          <a:p>
            <a:pPr lvl="3"/>
            <a:r>
              <a:rPr lang="pl-PL" dirty="0" smtClean="0"/>
              <a:t>Przykład: MSTREJCZEK.TOPIC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persistence_topic_publisher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xmlns="" val="319922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916291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 smtClean="0"/>
              <a:t>ActiveMQ</a:t>
            </a:r>
            <a:r>
              <a:rPr lang="pl-PL" dirty="0"/>
              <a:t> </a:t>
            </a:r>
            <a:r>
              <a:rPr lang="pl-PL" dirty="0" smtClean="0"/>
              <a:t>(http://localhost:8161)</a:t>
            </a:r>
          </a:p>
          <a:p>
            <a:pPr lvl="2"/>
            <a:r>
              <a:rPr lang="pl-PL" dirty="0" smtClean="0"/>
              <a:t>Ilu odbiorców jest zarejestrowanych na kanale.</a:t>
            </a:r>
          </a:p>
          <a:p>
            <a:pPr lvl="2"/>
            <a:r>
              <a:rPr lang="pl-PL" dirty="0" smtClean="0"/>
              <a:t>Ile komunikatów było do kanału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).</a:t>
            </a:r>
          </a:p>
          <a:p>
            <a:pPr lvl="2"/>
            <a:r>
              <a:rPr lang="pl-PL" dirty="0"/>
              <a:t>Ile komunikatów było </a:t>
            </a:r>
            <a:r>
              <a:rPr lang="pl-PL" dirty="0" smtClean="0"/>
              <a:t>z kanału odebranych od </a:t>
            </a:r>
            <a:r>
              <a:rPr lang="pl-PL" dirty="0"/>
              <a:t>chwili uruchomienia brokera (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 smtClean="0"/>
              <a:t>Dequeued</a:t>
            </a:r>
            <a:r>
              <a:rPr lang="pl-PL" dirty="0" smtClean="0"/>
              <a:t>).</a:t>
            </a:r>
            <a:endParaRPr lang="pl-PL" dirty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983" y="2223368"/>
            <a:ext cx="7594025" cy="12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618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</a:t>
            </a:r>
            <a:r>
              <a:rPr lang="pl-PL" dirty="0" err="1" smtClean="0"/>
              <a:t>2</a:t>
            </a:r>
            <a:r>
              <a:rPr lang="pl-PL" dirty="0" smtClean="0"/>
              <a:t>):</a:t>
            </a:r>
          </a:p>
          <a:p>
            <a:pPr lvl="1"/>
            <a:r>
              <a:rPr lang="pl-PL" dirty="0" smtClean="0"/>
              <a:t>Napisz program, będzie odbierał komunikaty wysyłane na kanał przez poprzednią aplikację i wypisywał ich treść do logów.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persistence_topic_subscriber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r>
              <a:rPr lang="pl-PL" dirty="0" smtClean="0"/>
              <a:t>Zobacz </a:t>
            </a:r>
            <a:r>
              <a:rPr lang="pl-PL" dirty="0" smtClean="0"/>
              <a:t>jak wygląda konsola webowa gdy są uruchomione obie aplikacje: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subscriber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publisher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obie jednocześnie</a:t>
            </a:r>
          </a:p>
          <a:p>
            <a:r>
              <a:rPr lang="pl-PL" dirty="0" smtClean="0"/>
              <a:t>Co zrobić, aby </a:t>
            </a:r>
            <a:r>
              <a:rPr lang="pl-PL" dirty="0" err="1" smtClean="0"/>
              <a:t>subscriber</a:t>
            </a:r>
            <a:r>
              <a:rPr lang="pl-PL" dirty="0" smtClean="0"/>
              <a:t> mógł otrzymywać również te komunikaty, które zostały wysłane na kanał gdy </a:t>
            </a:r>
            <a:r>
              <a:rPr lang="pl-PL" dirty="0" err="1" smtClean="0"/>
              <a:t>subscriber</a:t>
            </a:r>
            <a:r>
              <a:rPr lang="pl-PL" dirty="0" smtClean="0"/>
              <a:t> był wyłączony?</a:t>
            </a:r>
          </a:p>
          <a:p>
            <a:pPr lvl="1"/>
            <a:r>
              <a:rPr lang="pl-PL" dirty="0" smtClean="0"/>
              <a:t>Zrealizowanie tej funkcji w implementacji części odbierającej= </a:t>
            </a:r>
            <a:r>
              <a:rPr lang="pl-PL" dirty="0" smtClean="0"/>
              <a:t>3 bonusowe punkty.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443707" y="4337616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czwartek </a:t>
            </a:r>
            <a:r>
              <a:rPr lang="pl-PL" sz="1600" b="1" dirty="0" smtClean="0">
                <a:solidFill>
                  <a:srgbClr val="00B050"/>
                </a:solidFill>
              </a:rPr>
              <a:t>10 maja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91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Mateusz Kołodziejski	</a:t>
            </a:r>
            <a:endParaRPr lang="de-DE" dirty="0"/>
          </a:p>
          <a:p>
            <a:r>
              <a:rPr lang="pl-PL" dirty="0" err="1" smtClean="0"/>
              <a:t>Technical</a:t>
            </a:r>
            <a:r>
              <a:rPr lang="pl-PL" dirty="0" smtClean="0"/>
              <a:t> 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mateusz.kolodziejski</a:t>
            </a:r>
            <a:r>
              <a:rPr lang="de-DE" dirty="0" smtClean="0"/>
              <a:t>@</a:t>
            </a:r>
            <a:r>
              <a:rPr lang="de-DE" dirty="0" err="1" smtClean="0"/>
              <a:t>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817" y="2479038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46" y="2479039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API – podstawowe pojęcia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552027" y="277706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8107" y="2760132"/>
            <a:ext cx="1406313" cy="1405465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0555" y="944880"/>
            <a:ext cx="1435947" cy="10769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Broker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79906" y="276013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8753" y="2903938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231" y="2756744"/>
            <a:ext cx="1422400" cy="1408853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0431" y="2875016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7" name="Pfeil nach rechts 16"/>
          <p:cNvSpPr/>
          <p:nvPr/>
        </p:nvSpPr>
        <p:spPr bwMode="gray">
          <a:xfrm rot="7532716">
            <a:off x="3214191" y="2330611"/>
            <a:ext cx="904542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Pfeil nach rechts 16"/>
          <p:cNvSpPr/>
          <p:nvPr/>
        </p:nvSpPr>
        <p:spPr bwMode="gray">
          <a:xfrm rot="3062078">
            <a:off x="4889340" y="2336433"/>
            <a:ext cx="951648" cy="67703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6"/>
          <p:cNvSpPr/>
          <p:nvPr/>
        </p:nvSpPr>
        <p:spPr bwMode="gray">
          <a:xfrm>
            <a:off x="1616019" y="3051231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0" name="Pfeil nach rechts 16"/>
          <p:cNvSpPr/>
          <p:nvPr/>
        </p:nvSpPr>
        <p:spPr bwMode="gray">
          <a:xfrm rot="10800000">
            <a:off x="7214898" y="2990913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2745683" y="2021840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298277" y="2013006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xmlns="" val="426909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Point-to-Point messaging domain (JMS queues)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199065" cy="152241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zostanie skonsumowany przez jednego odbiorcę.</a:t>
            </a:r>
          </a:p>
          <a:p>
            <a:pPr lvl="1"/>
            <a:r>
              <a:rPr lang="pl-PL" dirty="0" smtClean="0"/>
              <a:t>Nadawca i odbiorca nie są zależni od siebie w domenie czasu.</a:t>
            </a:r>
          </a:p>
          <a:p>
            <a:pPr lvl="2"/>
            <a:r>
              <a:rPr lang="pl-PL" dirty="0" smtClean="0"/>
              <a:t>Odbiorca może być wyłączony w chwili wysłania komunikatu przez nadawcę i otrzymać komunikat dopiero gdy się podłączy do kolejki.</a:t>
            </a:r>
          </a:p>
          <a:p>
            <a:pPr lvl="1"/>
            <a:r>
              <a:rPr lang="pl-PL" dirty="0" smtClean="0"/>
              <a:t>Odbiorca potwierdza otrzymanie komunikatu.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7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38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Publish/Subscribe messaging domain (JMS topics)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99065" cy="1739159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może zostać skonsumowany przez zero, jednego lub więcej odbiorców.</a:t>
            </a:r>
          </a:p>
          <a:p>
            <a:pPr lvl="1"/>
            <a:r>
              <a:rPr lang="pl-PL" dirty="0"/>
              <a:t>Nadawca i odbiorca </a:t>
            </a:r>
            <a:r>
              <a:rPr lang="pl-PL" dirty="0" smtClean="0"/>
              <a:t>domyślnie są </a:t>
            </a:r>
            <a:r>
              <a:rPr lang="pl-PL" dirty="0"/>
              <a:t>zależni od siebie w domenie czasu.</a:t>
            </a:r>
          </a:p>
          <a:p>
            <a:pPr lvl="2"/>
            <a:r>
              <a:rPr lang="pl-PL" dirty="0" smtClean="0"/>
              <a:t>Jeśli odbiorca nie jest podłączony do kanału w chwili nadawania komunikatu to nie zostanie on do odbiorcy dostarczony. W szczególności – jeśli żaden odbiorca nie jest podłączony do kanału to nikt nie otrzyma takiego komunikatu.</a:t>
            </a:r>
          </a:p>
          <a:p>
            <a:pPr lvl="2"/>
            <a:r>
              <a:rPr lang="pl-PL" dirty="0" smtClean="0"/>
              <a:t>Jeśli odbiorca jest zainteresowany otrzymywaniem komunikatów nadawanych podczas jego nieaktywności to może utworzyć trwałą subskrypcję (durable subscription) dla danego kanału. Wówczas komunikaty będą przez brokera buforowane i dostarczone po podłączeniu się odbiorcy.</a:t>
            </a:r>
            <a:endParaRPr lang="pl-PL" dirty="0"/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65" y="2909570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927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504269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JMS Administered Objects</a:t>
            </a:r>
          </a:p>
          <a:p>
            <a:pPr lvl="2"/>
            <a:r>
              <a:rPr lang="pl-PL" dirty="0" smtClean="0"/>
              <a:t>ConnectionFactory i Destination mogą być traktowane jako elementy zarządzane przez administratora systemu a nie przez programistę.</a:t>
            </a:r>
          </a:p>
          <a:p>
            <a:pPr lvl="2"/>
            <a:r>
              <a:rPr lang="pl-PL" dirty="0" smtClean="0"/>
              <a:t>Kod aplikacji otrzymuje gotowe, skonfigurowane obiekty ConnectionFactory i Destination z przestrzeni JNDI.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JMS API (od wersji 1.1) udostępnia taki sam interfejs do wysyłania i odbierania komunikatów niezależnie od tego, czy korzystamy z kolejek, czy kanałów.</a:t>
            </a:r>
          </a:p>
          <a:p>
            <a:pPr lvl="2"/>
            <a:r>
              <a:rPr lang="pl-PL" dirty="0" smtClean="0"/>
              <a:t>Wybór kolejka/kanał pozostaje wtedy kwestią konfiguracyjną.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Komunikaty mogą być odbierane:</a:t>
            </a:r>
          </a:p>
          <a:p>
            <a:pPr lvl="2"/>
            <a:r>
              <a:rPr lang="pl-PL" dirty="0" smtClean="0"/>
              <a:t>Synchronicznie – odbiorca wywołuje metodę „receive” i otrzymuje w odpowiedzi komunikat (lub czeka na timeout jeśli żaden komunikat nie czeka).</a:t>
            </a:r>
          </a:p>
          <a:p>
            <a:pPr lvl="2"/>
            <a:r>
              <a:rPr lang="pl-PL" dirty="0" smtClean="0"/>
              <a:t>Asynchronicznie – odbiorca rejestruje „message listener”, na którym JMS provider będzie wywoływał metodę „onMessage” dla każdego otrzymanego komunikatu.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935" y="1547756"/>
            <a:ext cx="3651065" cy="210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6781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Typy komunikatów</a:t>
            </a:r>
          </a:p>
          <a:p>
            <a:pPr lvl="2"/>
            <a:r>
              <a:rPr lang="pl-PL" dirty="0" smtClean="0"/>
              <a:t>Message		zawiera tylko nagłówki i właściwości, bez treści.</a:t>
            </a:r>
          </a:p>
          <a:p>
            <a:pPr lvl="2"/>
            <a:r>
              <a:rPr lang="pl-PL" dirty="0" err="1" smtClean="0"/>
              <a:t>TextMessage</a:t>
            </a:r>
            <a:r>
              <a:rPr lang="pl-PL" dirty="0" smtClean="0"/>
              <a:t>		treść jako String</a:t>
            </a:r>
          </a:p>
          <a:p>
            <a:pPr lvl="2"/>
            <a:r>
              <a:rPr lang="pl-PL" dirty="0" err="1" smtClean="0"/>
              <a:t>ObjectMessage</a:t>
            </a:r>
            <a:r>
              <a:rPr lang="pl-PL" dirty="0" smtClean="0"/>
              <a:t>	treść jako </a:t>
            </a:r>
            <a:r>
              <a:rPr lang="pl-PL" dirty="0" err="1" smtClean="0"/>
              <a:t>zserializowany</a:t>
            </a:r>
            <a:r>
              <a:rPr lang="pl-PL" dirty="0" smtClean="0"/>
              <a:t> obiekt </a:t>
            </a:r>
            <a:r>
              <a:rPr lang="pl-PL" dirty="0" err="1" smtClean="0"/>
              <a:t>Javowy</a:t>
            </a:r>
            <a:r>
              <a:rPr lang="pl-PL" dirty="0" smtClean="0"/>
              <a:t> (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Serializable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BytesMessage</a:t>
            </a:r>
            <a:r>
              <a:rPr lang="pl-PL" dirty="0" smtClean="0"/>
              <a:t>		treść jako tablica bajtów</a:t>
            </a:r>
          </a:p>
          <a:p>
            <a:pPr lvl="2"/>
            <a:r>
              <a:rPr lang="pl-PL" dirty="0" err="1" smtClean="0"/>
              <a:t>StreamMessage</a:t>
            </a:r>
            <a:r>
              <a:rPr lang="pl-PL" dirty="0" smtClean="0"/>
              <a:t>	treść jako sekwencja prymitywnych wartości </a:t>
            </a:r>
            <a:r>
              <a:rPr lang="pl-PL" dirty="0" err="1" smtClean="0"/>
              <a:t>Javowych</a:t>
            </a:r>
            <a:r>
              <a:rPr lang="pl-PL" dirty="0" smtClean="0"/>
              <a:t> (np.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MapMessage</a:t>
            </a:r>
            <a:r>
              <a:rPr lang="pl-PL" dirty="0"/>
              <a:t>	</a:t>
            </a:r>
            <a:r>
              <a:rPr lang="pl-PL" dirty="0" smtClean="0"/>
              <a:t>	treść jako zbiór par klucz-wartość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Message selector</a:t>
            </a:r>
          </a:p>
          <a:p>
            <a:pPr lvl="2"/>
            <a:r>
              <a:rPr lang="pl-PL" dirty="0" smtClean="0"/>
              <a:t>Pozwala filtrować przychodzące komunikaty w oparciu o wartości nagłówków (headers) i właściwości (properties).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Transakcje:</a:t>
            </a:r>
            <a:endParaRPr lang="pl-PL" dirty="0" smtClean="0"/>
          </a:p>
          <a:p>
            <a:pPr lvl="2"/>
            <a:r>
              <a:rPr lang="pl-PL" dirty="0" smtClean="0"/>
              <a:t>Transakcje rozproszone (XAConnectionFactory) – </a:t>
            </a:r>
            <a:r>
              <a:rPr lang="pl-PL" dirty="0" smtClean="0"/>
              <a:t>potwierdzenie przyjęcia wiadomości przy </a:t>
            </a:r>
            <a:r>
              <a:rPr lang="pl-PL" dirty="0" smtClean="0"/>
              <a:t>zatwierdzaniu transakcji (commit).</a:t>
            </a:r>
          </a:p>
          <a:p>
            <a:pPr lvl="2"/>
            <a:r>
              <a:rPr lang="pl-PL" dirty="0" smtClean="0"/>
              <a:t>Transakcje lokalne (JMS local transaction) </a:t>
            </a:r>
            <a:r>
              <a:rPr lang="pl-PL" dirty="0"/>
              <a:t>– </a:t>
            </a:r>
            <a:r>
              <a:rPr lang="pl-PL" dirty="0" smtClean="0"/>
              <a:t>potwierdzenie przyjęcia wiadomości przy </a:t>
            </a:r>
            <a:r>
              <a:rPr lang="pl-PL" dirty="0"/>
              <a:t>zatwierdzaniu transakcji (commit).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70212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Potwierdzanie odbioru wiadomości – </a:t>
            </a:r>
            <a:r>
              <a:rPr lang="pl-PL" dirty="0" smtClean="0"/>
              <a:t>tryby potwierdzania:</a:t>
            </a:r>
            <a:endParaRPr lang="pl-PL" dirty="0" smtClean="0"/>
          </a:p>
          <a:p>
            <a:pPr lvl="2"/>
            <a:r>
              <a:rPr lang="pl-PL" dirty="0" err="1" smtClean="0"/>
              <a:t>Session.AUTO_ACKNOWLEDGE</a:t>
            </a:r>
            <a:r>
              <a:rPr lang="pl-PL" dirty="0" smtClean="0"/>
              <a:t> </a:t>
            </a:r>
            <a:r>
              <a:rPr lang="pl-PL" dirty="0" smtClean="0"/>
              <a:t>– automatycznie po udanym zakończeniu metody „receive” (odbieranie synchroniczne) lub „onMessage” (odbieranie asynchroniczne).</a:t>
            </a:r>
          </a:p>
          <a:p>
            <a:pPr lvl="2"/>
            <a:r>
              <a:rPr lang="pl-PL" dirty="0" smtClean="0"/>
              <a:t>Session.CLIENT_ACKNOWLEDGE – odbiorca musi wywołać samodzielnie metodę „acknowledge” na obiekcie komunikatu (Message).</a:t>
            </a:r>
          </a:p>
          <a:p>
            <a:pPr lvl="2"/>
            <a:r>
              <a:rPr lang="pl-PL" dirty="0" smtClean="0"/>
              <a:t>Session.DUPS_OK_ACKNOWLEDGE – podobnie jak AUTO_ACKNOWLEDGE, ale JMS provider może optymalizować proces potwierdzania pod kątem wydajności. Kosztem wyższej wydajności jest możliwość dostarczania do odbiorcy tego samego komunikatu więcej niż raz (duplikaty</a:t>
            </a:r>
            <a:r>
              <a:rPr lang="pl-PL" dirty="0" smtClean="0"/>
              <a:t>).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Wiadomości nie potwierdzone nie są zdejmowane z kolejki lub kanału (tylko dla trwałej subskrypcji).</a:t>
            </a:r>
          </a:p>
          <a:p>
            <a:pPr lvl="1"/>
            <a:endParaRPr lang="pl-PL" dirty="0" smtClean="0"/>
          </a:p>
          <a:p>
            <a:pPr lvl="1"/>
            <a:r>
              <a:rPr lang="pl-PL" sz="1600" b="1" dirty="0" smtClean="0"/>
              <a:t>Kiedy używać którego trybu?</a:t>
            </a:r>
            <a:endParaRPr lang="pl-PL" sz="1600" b="1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70212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Persystencja komunikatów</a:t>
            </a:r>
          </a:p>
          <a:p>
            <a:pPr lvl="2"/>
            <a:r>
              <a:rPr lang="pl-PL" dirty="0" smtClean="0"/>
              <a:t>Tryb dostarczania PERSISTENT (domyślny) – komunikaty sa zapisywane w trwały sposób przez brokera JMS w sposób zapobiegający ich utracie w razie awarii brokera.</a:t>
            </a:r>
          </a:p>
          <a:p>
            <a:pPr lvl="2"/>
            <a:r>
              <a:rPr lang="pl-PL" dirty="0" smtClean="0"/>
              <a:t>Tryb dostarczania NON_PERSISTENT – komunikaty nie są trwale zapisywane, przez co mogą zostać utracone w razie awarii brokera.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JMS Queue </a:t>
            </a:r>
            <a:r>
              <a:rPr lang="pl-PL" dirty="0" err="1"/>
              <a:t>Browser</a:t>
            </a:r>
            <a:endParaRPr lang="pl-PL" dirty="0"/>
          </a:p>
          <a:p>
            <a:pPr lvl="2"/>
            <a:r>
              <a:rPr lang="pl-PL" dirty="0"/>
              <a:t>Pozwala przeglądać komunikaty obecne w kolejce bez odbierania ich</a:t>
            </a:r>
            <a:r>
              <a:rPr lang="pl-PL" dirty="0" smtClean="0"/>
              <a:t>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Kolejki / kanały tymczasowe</a:t>
            </a:r>
          </a:p>
          <a:p>
            <a:pPr lvl="2"/>
            <a:r>
              <a:rPr lang="pl-PL" dirty="0" smtClean="0"/>
              <a:t>Są tworzone dynamicznie i mają czas życia ograniczony przez czas życia połączenia (Connection), w ramach którego zostały utworzone. Po zamknięciu połączenia tymczasowe kolejki / kanały są usuwane razem z ewentualną nieodebraną zawartością.</a:t>
            </a:r>
          </a:p>
          <a:p>
            <a:pPr lvl="2"/>
            <a:r>
              <a:rPr lang="pl-PL" dirty="0" smtClean="0"/>
              <a:t>Często używane do zrealizowania prostego mechanizmu request/reply.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Transakcje lokalne</a:t>
            </a:r>
          </a:p>
          <a:p>
            <a:pPr lvl="2"/>
            <a:r>
              <a:rPr lang="pl-PL" dirty="0" smtClean="0"/>
              <a:t>Umożliwiają grupowanie operacji wysyłania i odbierania komunikatów.</a:t>
            </a:r>
          </a:p>
          <a:p>
            <a:pPr lvl="2"/>
            <a:r>
              <a:rPr lang="pl-PL" dirty="0" smtClean="0"/>
              <a:t>Grupa takich operacji jest wykonywana jako niepodzielna całość.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7" y="3600767"/>
            <a:ext cx="2594525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96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elements/1.1/"/>
    <ds:schemaRef ds:uri="http://schemas.microsoft.com/office/2006/metadata/properties"/>
    <ds:schemaRef ds:uri="e44e039f-c551-4112-981c-456f1b630ef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6827</TotalTime>
  <Words>1846</Words>
  <Application>Microsoft Office PowerPoint</Application>
  <PresentationFormat>Pokaz na ekranie (16:9)</PresentationFormat>
  <Paragraphs>330</Paragraphs>
  <Slides>27</Slides>
  <Notes>25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9" baseType="lpstr">
      <vt:lpstr>GFT_Master_Template</vt:lpstr>
      <vt:lpstr>think-cell Folie</vt:lpstr>
      <vt:lpstr>WdSR - ćwiczenie 4 Java Message Service</vt:lpstr>
      <vt:lpstr>Messaging</vt:lpstr>
      <vt:lpstr>JMS API – podstawowe pojęcia</vt:lpstr>
      <vt:lpstr>Point-to-Point messaging domain (JMS queues)</vt:lpstr>
      <vt:lpstr>Publish/Subscribe messaging domain (JMS topics)</vt:lpstr>
      <vt:lpstr>Wybrane aspekty JMS API</vt:lpstr>
      <vt:lpstr>Wybrane aspekty JMS API</vt:lpstr>
      <vt:lpstr>Wybrane aspekty JMS API</vt:lpstr>
      <vt:lpstr>Wybrane aspekty JMS API</vt:lpstr>
      <vt:lpstr>Zasoby</vt:lpstr>
      <vt:lpstr>Ćwiczenie 4a: Podstawy JMS</vt:lpstr>
      <vt:lpstr>Ćwiczenie 4a: Podstawy JMS</vt:lpstr>
      <vt:lpstr>Ćwiczenie Podstawy JMS - SendTest</vt:lpstr>
      <vt:lpstr>Ćwiczenie Podstawy JMS - ReceiveTest</vt:lpstr>
      <vt:lpstr>Ćwiczenie Podstawy JMS</vt:lpstr>
      <vt:lpstr>Ćwiczenie Podstawy JMS</vt:lpstr>
      <vt:lpstr>Ćwiczenie 4b: Persystencja (kolejki)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4c: Persystencja (kanał)</vt:lpstr>
      <vt:lpstr>Ćwiczenie 4c: Persystencja (kanał)</vt:lpstr>
      <vt:lpstr>Ćwiczenie 4c: Persystencja (kanał)</vt:lpstr>
      <vt:lpstr>Ćwiczenie 4c: Persystencja (kanał)</vt:lpstr>
      <vt:lpstr>Slajd 27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Mateusz</cp:lastModifiedBy>
  <cp:revision>311</cp:revision>
  <dcterms:created xsi:type="dcterms:W3CDTF">2015-12-01T16:23:26Z</dcterms:created>
  <dcterms:modified xsi:type="dcterms:W3CDTF">2017-04-09T13:50:10Z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