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32"/>
  </p:notesMasterIdLst>
  <p:handoutMasterIdLst>
    <p:handoutMasterId r:id="rId33"/>
  </p:handoutMasterIdLst>
  <p:sldIdLst>
    <p:sldId id="286" r:id="rId6"/>
    <p:sldId id="435" r:id="rId7"/>
    <p:sldId id="444" r:id="rId8"/>
    <p:sldId id="443" r:id="rId9"/>
    <p:sldId id="446" r:id="rId10"/>
    <p:sldId id="445" r:id="rId11"/>
    <p:sldId id="447" r:id="rId12"/>
    <p:sldId id="448" r:id="rId13"/>
    <p:sldId id="449" r:id="rId14"/>
    <p:sldId id="402" r:id="rId15"/>
    <p:sldId id="417" r:id="rId16"/>
    <p:sldId id="390" r:id="rId17"/>
    <p:sldId id="450" r:id="rId18"/>
    <p:sldId id="451" r:id="rId19"/>
    <p:sldId id="452" r:id="rId20"/>
    <p:sldId id="453" r:id="rId21"/>
    <p:sldId id="454" r:id="rId22"/>
    <p:sldId id="456" r:id="rId23"/>
    <p:sldId id="455" r:id="rId24"/>
    <p:sldId id="457" r:id="rId25"/>
    <p:sldId id="464" r:id="rId26"/>
    <p:sldId id="458" r:id="rId27"/>
    <p:sldId id="461" r:id="rId28"/>
    <p:sldId id="462" r:id="rId29"/>
    <p:sldId id="463" r:id="rId30"/>
    <p:sldId id="324" r:id="rId31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1648" autoAdjust="0"/>
  </p:normalViewPr>
  <p:slideViewPr>
    <p:cSldViewPr snapToGrid="0" snapToObjects="1">
      <p:cViewPr>
        <p:scale>
          <a:sx n="152" d="100"/>
          <a:sy n="152" d="100"/>
        </p:scale>
        <p:origin x="-804" y="60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26.04.2016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26.04.2016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1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54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376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1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28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51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36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1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1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wnload.eclipse.org/buildship/updates/e45/releases/1.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apache.org/dyn/closer.cgi?filename=/activemq/5.13.2/apache-activemq-5.13.2-bin.zip&amp;action=downloa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161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61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7/tutorial/jms-concepts.htm#BNCD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smtClean="0"/>
              <a:t>WdSR - ćwiczenie 4 </a:t>
            </a:r>
            <a:r>
              <a:rPr lang="pl-PL" sz="1400" dirty="0" smtClean="0"/>
              <a:t>Java Message Service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178885"/>
            <a:ext cx="5232400" cy="507831"/>
          </a:xfrm>
        </p:spPr>
        <p:txBody>
          <a:bodyPr/>
          <a:lstStyle/>
          <a:p>
            <a:r>
              <a:rPr lang="pl-PL" dirty="0" smtClean="0"/>
              <a:t>Marek Strejczek</a:t>
            </a:r>
            <a:endParaRPr lang="de-DE" dirty="0" smtClean="0"/>
          </a:p>
          <a:p>
            <a:r>
              <a:rPr lang="pl-PL" dirty="0" smtClean="0"/>
              <a:t>Lato 2016</a:t>
            </a:r>
          </a:p>
          <a:p>
            <a:r>
              <a:rPr lang="pl-PL" dirty="0" smtClean="0"/>
              <a:t>Wersja 1.0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4a: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4a</a:t>
            </a:r>
          </a:p>
          <a:p>
            <a:pPr algn="ctr"/>
            <a:r>
              <a:rPr lang="pl-PL" sz="1600" dirty="0" smtClean="0"/>
              <a:t>Podstawy JMS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4a: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github.com/wdsr/exercise4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Szkielet ćwiczenia znajduje się w branch’u basicjms</a:t>
            </a:r>
          </a:p>
          <a:p>
            <a:pPr lvl="1"/>
            <a:r>
              <a:rPr lang="pl-PL" dirty="0" smtClean="0"/>
              <a:t>git checkout basicjms</a:t>
            </a:r>
          </a:p>
          <a:p>
            <a:pPr lvl="1"/>
            <a:endParaRPr lang="pl-PL" dirty="0"/>
          </a:p>
          <a:p>
            <a:r>
              <a:rPr lang="pl-PL" dirty="0" smtClean="0"/>
              <a:t>Zaimportuj projekt do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Import projektu do </a:t>
            </a:r>
            <a:r>
              <a:rPr lang="pl-PL" dirty="0" err="1" smtClean="0"/>
              <a:t>Eclipse</a:t>
            </a:r>
            <a:r>
              <a:rPr lang="pl-PL" dirty="0" smtClean="0"/>
              <a:t> był opisany w ćwiczeniu 1b.</a:t>
            </a:r>
          </a:p>
          <a:p>
            <a:pPr lvl="1"/>
            <a:r>
              <a:rPr lang="pl-PL" dirty="0" smtClean="0"/>
              <a:t>Potrzebna jest wtyczka </a:t>
            </a:r>
            <a:r>
              <a:rPr lang="pl-PL" dirty="0" err="1" smtClean="0"/>
              <a:t>Gradle</a:t>
            </a:r>
            <a:r>
              <a:rPr lang="pl-PL" dirty="0" smtClean="0"/>
              <a:t> (</a:t>
            </a:r>
            <a:r>
              <a:rPr lang="pl-PL" dirty="0" err="1" smtClean="0">
                <a:hlinkClick r:id="rId4"/>
              </a:rPr>
              <a:t>Buildship</a:t>
            </a:r>
            <a:r>
              <a:rPr lang="pl-PL" dirty="0" smtClean="0"/>
              <a:t>).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651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9"/>
          <p:cNvSpPr/>
          <p:nvPr/>
        </p:nvSpPr>
        <p:spPr>
          <a:xfrm>
            <a:off x="401471" y="2498203"/>
            <a:ext cx="3818315" cy="183672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 - SendTest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2578154" y="3363616"/>
            <a:ext cx="1336833" cy="84883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SendTest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85390" y="3468619"/>
            <a:ext cx="1259337" cy="63882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JmsSender</a:t>
            </a:r>
          </a:p>
        </p:txBody>
      </p:sp>
      <p:sp>
        <p:nvSpPr>
          <p:cNvPr id="10" name="Prostokąt zaokrąglony 9"/>
          <p:cNvSpPr/>
          <p:nvPr/>
        </p:nvSpPr>
        <p:spPr>
          <a:xfrm>
            <a:off x="2488905" y="2633799"/>
            <a:ext cx="1515330" cy="60429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0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2988424" cy="1212582"/>
          </a:xfrm>
        </p:spPr>
        <p:txBody>
          <a:bodyPr>
            <a:normAutofit/>
          </a:bodyPr>
          <a:lstStyle/>
          <a:p>
            <a:r>
              <a:rPr lang="pl-PL" sz="1050" dirty="0" smtClean="0"/>
              <a:t>SendTest tworzy instancję klasy JmsSender i wywołuje na niej metody mające za zadanie wysłać komunikaty do brokera JMS.</a:t>
            </a:r>
          </a:p>
          <a:p>
            <a:pPr lvl="1"/>
            <a:r>
              <a:rPr lang="pl-PL" sz="1000" dirty="0" smtClean="0"/>
              <a:t>Twoje zadanie: zaimplementowanie tych metod w klasie </a:t>
            </a:r>
            <a:r>
              <a:rPr lang="pl-PL" sz="1000" dirty="0" err="1" smtClean="0"/>
              <a:t>JmsSender</a:t>
            </a:r>
            <a:r>
              <a:rPr lang="pl-PL" sz="1000" dirty="0" smtClean="0"/>
              <a:t>.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88160" y="2878667"/>
            <a:ext cx="695706" cy="5899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1"/>
            <a:endCxn id="8" idx="3"/>
          </p:cNvCxnSpPr>
          <p:nvPr/>
        </p:nvCxnSpPr>
        <p:spPr>
          <a:xfrm flipH="1">
            <a:off x="1844727" y="3788033"/>
            <a:ext cx="73342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57974" y="3217037"/>
            <a:ext cx="0" cy="2515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zaokrąglony 2"/>
          <p:cNvSpPr/>
          <p:nvPr/>
        </p:nvSpPr>
        <p:spPr>
          <a:xfrm>
            <a:off x="4471302" y="969242"/>
            <a:ext cx="947366" cy="26350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SendTest</a:t>
            </a:r>
          </a:p>
        </p:txBody>
      </p:sp>
      <p:sp>
        <p:nvSpPr>
          <p:cNvPr id="38" name="Prostokąt zaokrąglony 9"/>
          <p:cNvSpPr/>
          <p:nvPr/>
        </p:nvSpPr>
        <p:spPr>
          <a:xfrm>
            <a:off x="5801772" y="920041"/>
            <a:ext cx="1515330" cy="3982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9" name="Prostokąt zaokrąglony 7"/>
          <p:cNvSpPr/>
          <p:nvPr/>
        </p:nvSpPr>
        <p:spPr>
          <a:xfrm>
            <a:off x="7863839" y="959480"/>
            <a:ext cx="1027970" cy="319414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JmsSender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944985" y="1278894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76822" y="1334635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77824" y="1318333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79756" y="1917956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62370" y="2204720"/>
            <a:ext cx="341545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585515" y="2935944"/>
            <a:ext cx="178361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936292" y="3233880"/>
            <a:ext cx="164922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07108" y="1722415"/>
            <a:ext cx="92333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register listener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55437" y="2026329"/>
            <a:ext cx="13128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sendToQueue/Topic()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09123" y="2675379"/>
            <a:ext cx="95378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producer.send()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21429" y="3049755"/>
            <a:ext cx="126156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listener.onMessage()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39190" y="2448845"/>
            <a:ext cx="10419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connect to broker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28972" y="3089239"/>
            <a:ext cx="15757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close connection to broker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44985" y="1650410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54513" y="1470264"/>
            <a:ext cx="13577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start embedded broker</a:t>
            </a:r>
          </a:p>
        </p:txBody>
      </p:sp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9"/>
          <p:cNvSpPr/>
          <p:nvPr/>
        </p:nvSpPr>
        <p:spPr>
          <a:xfrm>
            <a:off x="401471" y="2498203"/>
            <a:ext cx="3818315" cy="183672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 - ReceiveTest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2578154" y="3363616"/>
            <a:ext cx="1336833" cy="84883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ReceiveTest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zaokrąglony 7"/>
          <p:cNvSpPr/>
          <p:nvPr/>
        </p:nvSpPr>
        <p:spPr>
          <a:xfrm>
            <a:off x="585390" y="3468619"/>
            <a:ext cx="1259337" cy="63882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JmsReceiver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Prostokąt zaokrąglony 9"/>
          <p:cNvSpPr/>
          <p:nvPr/>
        </p:nvSpPr>
        <p:spPr>
          <a:xfrm>
            <a:off x="2488905" y="2633799"/>
            <a:ext cx="1515330" cy="60429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0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2988424" cy="1212582"/>
          </a:xfrm>
        </p:spPr>
        <p:txBody>
          <a:bodyPr>
            <a:normAutofit/>
          </a:bodyPr>
          <a:lstStyle/>
          <a:p>
            <a:r>
              <a:rPr lang="pl-PL" sz="1050" dirty="0" smtClean="0"/>
              <a:t>ReceiveTest tworzy instancję klasy </a:t>
            </a:r>
            <a:r>
              <a:rPr lang="pl-PL" sz="1050" dirty="0" err="1" smtClean="0"/>
              <a:t>JmsReceiver</a:t>
            </a:r>
            <a:r>
              <a:rPr lang="pl-PL" sz="1050" dirty="0" smtClean="0"/>
              <a:t> i rejestruje na niej </a:t>
            </a:r>
            <a:r>
              <a:rPr lang="pl-PL" sz="1050" dirty="0" err="1" smtClean="0"/>
              <a:t>callback</a:t>
            </a:r>
            <a:r>
              <a:rPr lang="pl-PL" sz="1050" dirty="0" smtClean="0"/>
              <a:t>, który ma być wywoływany w reakcji na otrzymanie komunikatu z kolejki.</a:t>
            </a:r>
          </a:p>
          <a:p>
            <a:pPr lvl="1"/>
            <a:r>
              <a:rPr lang="pl-PL" sz="1000" dirty="0" smtClean="0"/>
              <a:t>Twoje zadanie: dokończenie implementacji klasy </a:t>
            </a:r>
            <a:r>
              <a:rPr lang="pl-PL" sz="1000" dirty="0" err="1" smtClean="0"/>
              <a:t>JmsReceiver</a:t>
            </a:r>
            <a:r>
              <a:rPr lang="pl-PL" sz="1000" dirty="0" smtClean="0"/>
              <a:t>.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844728" y="2959458"/>
            <a:ext cx="639138" cy="5091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97693" y="3788032"/>
            <a:ext cx="680461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246570" y="3076507"/>
            <a:ext cx="11404" cy="3921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zaokrąglony 2"/>
          <p:cNvSpPr/>
          <p:nvPr/>
        </p:nvSpPr>
        <p:spPr>
          <a:xfrm>
            <a:off x="4302690" y="969242"/>
            <a:ext cx="1115978" cy="26350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ReceiveTest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38" name="Prostokąt zaokrąglony 9"/>
          <p:cNvSpPr/>
          <p:nvPr/>
        </p:nvSpPr>
        <p:spPr>
          <a:xfrm>
            <a:off x="5801772" y="920041"/>
            <a:ext cx="1515330" cy="3982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9" name="Prostokąt zaokrąglony 7"/>
          <p:cNvSpPr/>
          <p:nvPr/>
        </p:nvSpPr>
        <p:spPr>
          <a:xfrm>
            <a:off x="7885134" y="941287"/>
            <a:ext cx="1150724" cy="319414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JmsReceiver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944985" y="1278894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76822" y="1334635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527562" y="1318333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979756" y="1883998"/>
            <a:ext cx="3549894" cy="339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62370" y="3016735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576823" y="2412568"/>
            <a:ext cx="195073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637819" y="3238089"/>
            <a:ext cx="1874355" cy="243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70097" y="1722414"/>
            <a:ext cx="96981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registerCallback</a:t>
            </a:r>
            <a:endParaRPr lang="pl-PL" sz="105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5292702" y="2797875"/>
            <a:ext cx="95378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producer.send</a:t>
            </a:r>
            <a:r>
              <a:rPr lang="pl-PL" sz="1050" dirty="0" smtClean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10238" y="2250978"/>
            <a:ext cx="13593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err="1" smtClean="0">
                <a:solidFill>
                  <a:srgbClr val="00B050"/>
                </a:solidFill>
              </a:rPr>
              <a:t>registerListener</a:t>
            </a:r>
            <a:r>
              <a:rPr lang="pl-PL" sz="900" dirty="0" smtClean="0">
                <a:solidFill>
                  <a:srgbClr val="00B050"/>
                </a:solidFill>
              </a:rPr>
              <a:t>(</a:t>
            </a:r>
            <a:r>
              <a:rPr lang="pl-PL" sz="900" dirty="0" err="1" smtClean="0">
                <a:solidFill>
                  <a:srgbClr val="00B050"/>
                </a:solidFill>
              </a:rPr>
              <a:t>priceAlert</a:t>
            </a:r>
            <a:r>
              <a:rPr lang="pl-PL" sz="900" dirty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82560" y="3076506"/>
            <a:ext cx="126156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listener.onMessage()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95471" y="2010434"/>
            <a:ext cx="10419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connect to broker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60106" y="4212449"/>
            <a:ext cx="15757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close connection to broker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44985" y="1650410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54513" y="1470264"/>
            <a:ext cx="13577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start embedded broker</a:t>
            </a:r>
          </a:p>
        </p:txBody>
      </p:sp>
      <p:cxnSp>
        <p:nvCxnSpPr>
          <p:cNvPr id="34" name="Straight Arrow Connector 50"/>
          <p:cNvCxnSpPr/>
          <p:nvPr/>
        </p:nvCxnSpPr>
        <p:spPr>
          <a:xfrm flipH="1">
            <a:off x="4979757" y="3788033"/>
            <a:ext cx="350939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5996835" y="3549604"/>
            <a:ext cx="164307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>
                <a:solidFill>
                  <a:srgbClr val="00B050"/>
                </a:solidFill>
              </a:rPr>
              <a:t>alertService.process</a:t>
            </a:r>
            <a:r>
              <a:rPr lang="pl-PL" sz="1050" dirty="0" smtClean="0">
                <a:solidFill>
                  <a:srgbClr val="00B050"/>
                </a:solidFill>
              </a:rPr>
              <a:t>*Alert()</a:t>
            </a:r>
          </a:p>
        </p:txBody>
      </p:sp>
      <p:cxnSp>
        <p:nvCxnSpPr>
          <p:cNvPr id="40" name="Straight Arrow Connector 50"/>
          <p:cNvCxnSpPr/>
          <p:nvPr/>
        </p:nvCxnSpPr>
        <p:spPr>
          <a:xfrm flipH="1">
            <a:off x="6602950" y="2740332"/>
            <a:ext cx="19016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7"/>
          <p:cNvSpPr txBox="1"/>
          <p:nvPr/>
        </p:nvSpPr>
        <p:spPr>
          <a:xfrm>
            <a:off x="6754703" y="2555823"/>
            <a:ext cx="148117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err="1" smtClean="0">
                <a:solidFill>
                  <a:srgbClr val="00B050"/>
                </a:solidFill>
              </a:rPr>
              <a:t>registerListener</a:t>
            </a:r>
            <a:r>
              <a:rPr lang="pl-PL" sz="900" dirty="0" smtClean="0">
                <a:solidFill>
                  <a:srgbClr val="00B050"/>
                </a:solidFill>
              </a:rPr>
              <a:t>(</a:t>
            </a:r>
            <a:r>
              <a:rPr lang="pl-PL" sz="900" dirty="0" err="1" smtClean="0">
                <a:solidFill>
                  <a:srgbClr val="00B050"/>
                </a:solidFill>
              </a:rPr>
              <a:t>volumeAlert</a:t>
            </a:r>
            <a:r>
              <a:rPr lang="pl-PL" sz="900" dirty="0" smtClean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47" name="Straight Arrow Connector 48"/>
          <p:cNvCxnSpPr/>
          <p:nvPr/>
        </p:nvCxnSpPr>
        <p:spPr>
          <a:xfrm>
            <a:off x="4944985" y="4027168"/>
            <a:ext cx="3559659" cy="34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56"/>
          <p:cNvSpPr txBox="1"/>
          <p:nvPr/>
        </p:nvSpPr>
        <p:spPr>
          <a:xfrm>
            <a:off x="6916605" y="3865584"/>
            <a:ext cx="57868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shutdown</a:t>
            </a:r>
            <a:endParaRPr lang="pl-PL" sz="1050" dirty="0" smtClean="0"/>
          </a:p>
        </p:txBody>
      </p:sp>
    </p:spTree>
    <p:extLst>
      <p:ext uri="{BB962C8B-B14F-4D97-AF65-F5344CB8AC3E}">
        <p14:creationId xmlns:p14="http://schemas.microsoft.com/office/powerpoint/2010/main" val="10428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Jak zwykle na początku ćwiczenia - testy zakończyły się błędami.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50" y="1897693"/>
            <a:ext cx="3102001" cy="249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3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</a:t>
            </a:r>
            <a:r>
              <a:rPr lang="pl-PL" dirty="0" smtClean="0"/>
              <a:t>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4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 </a:t>
            </a:r>
          </a:p>
          <a:p>
            <a:pPr lvl="1"/>
            <a:r>
              <a:rPr lang="pl-PL" dirty="0" smtClean="0"/>
              <a:t>Dokończ implementację klasy wdsr.exercise4.sender.JmsSender.</a:t>
            </a:r>
          </a:p>
          <a:p>
            <a:pPr lvl="2"/>
            <a:r>
              <a:rPr lang="pl-PL" dirty="0" smtClean="0"/>
              <a:t>Szczegółowe informacje znajdują się w komentarzach w kodzie.</a:t>
            </a:r>
          </a:p>
          <a:p>
            <a:pPr lvl="2"/>
            <a:r>
              <a:rPr lang="pl-PL" dirty="0" smtClean="0"/>
              <a:t>Wykonanie </a:t>
            </a:r>
            <a:r>
              <a:rPr lang="pl-PL" dirty="0" err="1" smtClean="0"/>
              <a:t>SenderTest</a:t>
            </a:r>
            <a:r>
              <a:rPr lang="pl-PL" dirty="0" smtClean="0"/>
              <a:t> powinien się kończyć sukcesem.</a:t>
            </a:r>
          </a:p>
          <a:p>
            <a:pPr lvl="1"/>
            <a:r>
              <a:rPr lang="pl-PL" dirty="0" smtClean="0"/>
              <a:t>Dokończ implementację klasy wdsr.exercise4.receiver.JmsReceiver</a:t>
            </a:r>
          </a:p>
          <a:p>
            <a:pPr lvl="2"/>
            <a:r>
              <a:rPr lang="pl-PL" dirty="0"/>
              <a:t>Szczegółowe informacje znajdują się w </a:t>
            </a:r>
            <a:r>
              <a:rPr lang="pl-PL" dirty="0" smtClean="0"/>
              <a:t>komentarzach w kodzie.</a:t>
            </a:r>
            <a:endParaRPr lang="pl-PL" dirty="0"/>
          </a:p>
          <a:p>
            <a:pPr lvl="2"/>
            <a:r>
              <a:rPr lang="pl-PL" dirty="0" smtClean="0"/>
              <a:t>Wykonanie </a:t>
            </a:r>
            <a:r>
              <a:rPr lang="pl-PL" dirty="0" err="1" smtClean="0"/>
              <a:t>ReceiverTest</a:t>
            </a:r>
            <a:r>
              <a:rPr lang="pl-PL" dirty="0" smtClean="0"/>
              <a:t> powinien się kończyć sukcesem.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Użyj klas z pakietu </a:t>
            </a:r>
            <a:r>
              <a:rPr lang="pl-PL" dirty="0" err="1" smtClean="0"/>
              <a:t>javax.jms</a:t>
            </a:r>
            <a:r>
              <a:rPr lang="pl-PL" dirty="0" smtClean="0"/>
              <a:t> – czyli JMS API. Na potrzeby tego ćwiczenia nie używaj pakietu </a:t>
            </a:r>
            <a:r>
              <a:rPr lang="pl-PL" dirty="0" err="1" smtClean="0"/>
              <a:t>org.springframework.jms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Aby uzyskać połączenie z brokerem JMS użyj klasy </a:t>
            </a:r>
            <a:r>
              <a:rPr lang="pl-PL" dirty="0" err="1" smtClean="0"/>
              <a:t>ActiveMQConnectionFactory</a:t>
            </a:r>
            <a:r>
              <a:rPr lang="pl-PL" dirty="0"/>
              <a:t> </a:t>
            </a:r>
            <a:r>
              <a:rPr lang="pl-PL" dirty="0" smtClean="0"/>
              <a:t>z pakietu </a:t>
            </a:r>
            <a:r>
              <a:rPr lang="pl-PL" dirty="0" err="1" smtClean="0"/>
              <a:t>org.apache.activemq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Broker jest dostępny pod adresem </a:t>
            </a:r>
            <a:r>
              <a:rPr lang="pl-PL" dirty="0" err="1" smtClean="0"/>
              <a:t>localhost</a:t>
            </a:r>
            <a:r>
              <a:rPr lang="pl-PL" dirty="0"/>
              <a:t> </a:t>
            </a:r>
            <a:r>
              <a:rPr lang="pl-PL" dirty="0" smtClean="0"/>
              <a:t>na porcie 62616.</a:t>
            </a:r>
          </a:p>
        </p:txBody>
      </p:sp>
    </p:spTree>
    <p:extLst>
      <p:ext uri="{BB962C8B-B14F-4D97-AF65-F5344CB8AC3E}">
        <p14:creationId xmlns:p14="http://schemas.microsoft.com/office/powerpoint/2010/main" val="33683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4b: </a:t>
            </a:r>
            <a:r>
              <a:rPr lang="pl-PL" dirty="0" err="1" smtClean="0"/>
              <a:t>Persystencja</a:t>
            </a:r>
            <a:r>
              <a:rPr lang="pl-PL" dirty="0" smtClean="0"/>
              <a:t> (kolejki)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4b</a:t>
            </a:r>
          </a:p>
          <a:p>
            <a:pPr algn="ctr"/>
            <a:r>
              <a:rPr lang="pl-PL" sz="1600" dirty="0" err="1" smtClean="0"/>
              <a:t>Persystencja</a:t>
            </a:r>
            <a:r>
              <a:rPr lang="pl-PL" sz="1600" dirty="0" smtClean="0"/>
              <a:t> (kolejki)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Do wykonania tego ćwiczenia będzie potrzebny Apache </a:t>
            </a:r>
            <a:r>
              <a:rPr lang="pl-PL" dirty="0" err="1" smtClean="0"/>
              <a:t>ActiveMQ</a:t>
            </a:r>
            <a:r>
              <a:rPr lang="pl-PL" dirty="0" smtClean="0"/>
              <a:t> w wersji </a:t>
            </a:r>
            <a:r>
              <a:rPr lang="pl-PL" dirty="0" err="1" smtClean="0"/>
              <a:t>standalone</a:t>
            </a:r>
            <a:r>
              <a:rPr lang="pl-PL" dirty="0" smtClean="0"/>
              <a:t>:</a:t>
            </a:r>
          </a:p>
          <a:p>
            <a:pPr lvl="1"/>
            <a:r>
              <a:rPr lang="pl-PL" dirty="0">
                <a:hlinkClick r:id="rId3"/>
              </a:rPr>
              <a:t>http://activemq.apache.org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http://www.apache.org/dyn/closer.cgi?filename=/</a:t>
            </a:r>
            <a:r>
              <a:rPr lang="pl-PL" dirty="0" smtClean="0">
                <a:hlinkClick r:id="rId4"/>
              </a:rPr>
              <a:t>activemq/5.13.2/apache-activemq-5.13.2-bin.zip&amp;action=download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Po ściągnięciu pliku rozpakuj i uruchom </a:t>
            </a:r>
            <a:r>
              <a:rPr lang="pl-PL" dirty="0" err="1" smtClean="0"/>
              <a:t>ActiveMQ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activemq.bat start</a:t>
            </a:r>
          </a:p>
          <a:p>
            <a:pPr lvl="1"/>
            <a:r>
              <a:rPr lang="pl-PL" dirty="0" smtClean="0"/>
              <a:t>Wyłączenie brokera następuje przez wciśnięcie </a:t>
            </a:r>
            <a:r>
              <a:rPr lang="pl-PL" dirty="0" err="1" smtClean="0"/>
              <a:t>Ctrl</a:t>
            </a:r>
            <a:r>
              <a:rPr lang="pl-PL" dirty="0" smtClean="0"/>
              <a:t>-C w oknie konsoli.</a:t>
            </a:r>
          </a:p>
        </p:txBody>
      </p:sp>
    </p:spTree>
    <p:extLst>
      <p:ext uri="{BB962C8B-B14F-4D97-AF65-F5344CB8AC3E}">
        <p14:creationId xmlns:p14="http://schemas.microsoft.com/office/powerpoint/2010/main" val="6470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00" y="873096"/>
            <a:ext cx="4725662" cy="375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332036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Broker JMS jest domyślnie dostępny pod adresem:</a:t>
            </a:r>
          </a:p>
          <a:p>
            <a:pPr lvl="1"/>
            <a:r>
              <a:rPr lang="pl-PL" dirty="0" smtClean="0"/>
              <a:t>tcp://localhost:61616</a:t>
            </a:r>
          </a:p>
          <a:p>
            <a:pPr lvl="1"/>
            <a:endParaRPr lang="pl-PL" dirty="0"/>
          </a:p>
          <a:p>
            <a:r>
              <a:rPr lang="pl-PL" dirty="0" smtClean="0"/>
              <a:t>Konsole webowa jest domyślnie dostępna pod adresem:</a:t>
            </a:r>
          </a:p>
          <a:p>
            <a:pPr lvl="1"/>
            <a:r>
              <a:rPr lang="pl-PL" dirty="0" smtClean="0">
                <a:hlinkClick r:id="rId4"/>
              </a:rPr>
              <a:t>http://localhost:8161</a:t>
            </a:r>
            <a:endParaRPr lang="pl-PL" dirty="0" smtClean="0"/>
          </a:p>
          <a:p>
            <a:pPr lvl="1"/>
            <a:r>
              <a:rPr lang="pl-PL" dirty="0" smtClean="0"/>
              <a:t>admin/admin</a:t>
            </a:r>
          </a:p>
        </p:txBody>
      </p:sp>
    </p:spTree>
    <p:extLst>
      <p:ext uri="{BB962C8B-B14F-4D97-AF65-F5344CB8AC3E}">
        <p14:creationId xmlns:p14="http://schemas.microsoft.com/office/powerpoint/2010/main" val="13683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Tym razem (niespodzianka niespodzianka!) nie ma szkieletu ćwiczenia.</a:t>
            </a:r>
          </a:p>
          <a:p>
            <a:r>
              <a:rPr lang="pl-PL" dirty="0" smtClean="0"/>
              <a:t>Zadanie (część 1/2):</a:t>
            </a:r>
          </a:p>
          <a:p>
            <a:pPr lvl="1"/>
            <a:r>
              <a:rPr lang="pl-PL" dirty="0" smtClean="0"/>
              <a:t>Napisz program, który wyśle 20000 (dziesięć tysięcy) komunikatów na kolejkę w dwóch transzach:</a:t>
            </a:r>
            <a:endParaRPr lang="pl-PL" dirty="0"/>
          </a:p>
          <a:p>
            <a:pPr lvl="2"/>
            <a:r>
              <a:rPr lang="pl-PL" dirty="0" smtClean="0"/>
              <a:t>Pierwsze 10000 powinno mieć „</a:t>
            </a:r>
            <a:r>
              <a:rPr lang="pl-PL" dirty="0" err="1" smtClean="0"/>
              <a:t>delivery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” ustawione na PERSISTENT.</a:t>
            </a:r>
          </a:p>
          <a:p>
            <a:pPr lvl="2"/>
            <a:r>
              <a:rPr lang="pl-PL" dirty="0" smtClean="0"/>
              <a:t>Drugie 10000 powinno mieć „</a:t>
            </a:r>
            <a:r>
              <a:rPr lang="pl-PL" dirty="0" err="1" smtClean="0"/>
              <a:t>delivery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” ustawione na NON_PERSISTENT.</a:t>
            </a:r>
          </a:p>
          <a:p>
            <a:pPr lvl="2"/>
            <a:r>
              <a:rPr lang="pl-PL" dirty="0" smtClean="0"/>
              <a:t>Każdy komunikat powinien być typu </a:t>
            </a:r>
            <a:r>
              <a:rPr lang="pl-PL" dirty="0" err="1" smtClean="0"/>
              <a:t>TextMessage</a:t>
            </a:r>
            <a:r>
              <a:rPr lang="pl-PL" dirty="0" smtClean="0"/>
              <a:t> i mieć treść „test_&lt;</a:t>
            </a:r>
            <a:r>
              <a:rPr lang="pl-PL" dirty="0" err="1" smtClean="0"/>
              <a:t>sequence_number</a:t>
            </a:r>
            <a:r>
              <a:rPr lang="pl-PL" dirty="0" smtClean="0"/>
              <a:t>&gt;”</a:t>
            </a:r>
          </a:p>
          <a:p>
            <a:pPr lvl="3"/>
            <a:r>
              <a:rPr lang="pl-PL" dirty="0" smtClean="0"/>
              <a:t>Przykład: test_6795</a:t>
            </a:r>
          </a:p>
          <a:p>
            <a:pPr lvl="2"/>
            <a:r>
              <a:rPr lang="pl-PL" dirty="0" smtClean="0"/>
              <a:t>Program musi wypisać czas wysłania każdej transzy do logów w formacie:</a:t>
            </a:r>
          </a:p>
          <a:p>
            <a:pPr lvl="3"/>
            <a:r>
              <a:rPr lang="pl-PL" dirty="0" smtClean="0"/>
              <a:t>10000 </a:t>
            </a:r>
            <a:r>
              <a:rPr lang="pl-PL" dirty="0" err="1" smtClean="0"/>
              <a:t>persistent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sent</a:t>
            </a:r>
            <a:r>
              <a:rPr lang="pl-PL" dirty="0" smtClean="0"/>
              <a:t> in {} </a:t>
            </a:r>
            <a:r>
              <a:rPr lang="pl-PL" dirty="0" err="1" smtClean="0"/>
              <a:t>milliseconds</a:t>
            </a:r>
            <a:r>
              <a:rPr lang="pl-PL" dirty="0" smtClean="0"/>
              <a:t>.</a:t>
            </a:r>
          </a:p>
          <a:p>
            <a:pPr lvl="3"/>
            <a:r>
              <a:rPr lang="pl-PL" dirty="0" smtClean="0"/>
              <a:t>10000 non-</a:t>
            </a:r>
            <a:r>
              <a:rPr lang="pl-PL" dirty="0" err="1" smtClean="0"/>
              <a:t>persistent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sent</a:t>
            </a:r>
            <a:r>
              <a:rPr lang="pl-PL" dirty="0" smtClean="0"/>
              <a:t> in {} </a:t>
            </a:r>
            <a:r>
              <a:rPr lang="pl-PL" dirty="0" err="1" smtClean="0"/>
              <a:t>milliseconds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Nazwa kolejki, na którą komunikaty mają być wysyłane: &lt;</a:t>
            </a:r>
            <a:r>
              <a:rPr lang="pl-PL" dirty="0" err="1" smtClean="0"/>
              <a:t>github_username</a:t>
            </a:r>
            <a:r>
              <a:rPr lang="pl-PL" dirty="0" smtClean="0"/>
              <a:t>&gt;.QUEUE</a:t>
            </a:r>
          </a:p>
          <a:p>
            <a:pPr lvl="3"/>
            <a:r>
              <a:rPr lang="pl-PL" dirty="0" smtClean="0"/>
              <a:t>Przykład: MSTREJCZEK.QUEUE</a:t>
            </a:r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 smtClean="0"/>
              <a:t>Nazwa </a:t>
            </a:r>
            <a:r>
              <a:rPr lang="pl-PL" dirty="0" err="1" smtClean="0"/>
              <a:t>brancha</a:t>
            </a:r>
            <a:r>
              <a:rPr lang="pl-PL" dirty="0" smtClean="0"/>
              <a:t>: </a:t>
            </a:r>
            <a:r>
              <a:rPr lang="pl-PL" dirty="0" err="1" smtClean="0"/>
              <a:t>persistence_queue_producer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r>
              <a:rPr lang="pl-PL" dirty="0" smtClean="0"/>
              <a:t>Załóż, że broker </a:t>
            </a:r>
            <a:r>
              <a:rPr lang="pl-PL" dirty="0" err="1" smtClean="0"/>
              <a:t>ActiveMQ</a:t>
            </a:r>
            <a:r>
              <a:rPr lang="pl-PL" dirty="0" smtClean="0"/>
              <a:t> jest uruchomiony i nasłuchuje pod adresem localhost:61616.</a:t>
            </a:r>
          </a:p>
        </p:txBody>
      </p:sp>
    </p:spTree>
    <p:extLst>
      <p:ext uri="{BB962C8B-B14F-4D97-AF65-F5344CB8AC3E}">
        <p14:creationId xmlns:p14="http://schemas.microsoft.com/office/powerpoint/2010/main" val="22369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Messaging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341217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Messaging – sposób komunikacji pomiędzy aplikacjami lub systemami zapewniający luźne powiązanie pomiędzy nadawcą a odbiorcą komunikatu.</a:t>
            </a:r>
          </a:p>
          <a:p>
            <a:pPr lvl="2"/>
            <a:r>
              <a:rPr lang="pl-PL" dirty="0" smtClean="0"/>
              <a:t>Nadawca i odbiorca nie muszą nic o sobie wiedzieć. Muszą znać tylko format komunikatów oraz punkt wymiany komunikatów.</a:t>
            </a:r>
          </a:p>
          <a:p>
            <a:pPr lvl="2"/>
            <a:r>
              <a:rPr lang="pl-PL" dirty="0" smtClean="0"/>
              <a:t>Odbiorca nie musi w ogóle być uruchomiony w momencie nadania komunikatu – może odebrać komunikat w dogodnym dla siebie momencie.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Dwa główne mechanizmy:</a:t>
            </a:r>
          </a:p>
          <a:p>
            <a:pPr lvl="2"/>
            <a:r>
              <a:rPr lang="pl-PL" dirty="0" smtClean="0"/>
              <a:t>Point to point (kolejka)</a:t>
            </a:r>
          </a:p>
          <a:p>
            <a:pPr lvl="3"/>
            <a:r>
              <a:rPr lang="pl-PL" dirty="0" smtClean="0"/>
              <a:t>Dowolna liczba nadawców i odbiorców może używać danej kolejki, jednak każdy wysłany komunikat będzie dostarczony do jednego odbiorcy.</a:t>
            </a:r>
          </a:p>
          <a:p>
            <a:pPr lvl="2"/>
            <a:r>
              <a:rPr lang="pl-PL" dirty="0" err="1" smtClean="0"/>
              <a:t>Publish</a:t>
            </a:r>
            <a:r>
              <a:rPr lang="pl-PL" dirty="0" smtClean="0"/>
              <a:t> – </a:t>
            </a:r>
            <a:r>
              <a:rPr lang="pl-PL" dirty="0" err="1" smtClean="0"/>
              <a:t>subscribe</a:t>
            </a:r>
            <a:r>
              <a:rPr lang="pl-PL" dirty="0" smtClean="0"/>
              <a:t> (kanał)</a:t>
            </a:r>
          </a:p>
          <a:p>
            <a:pPr lvl="3"/>
            <a:r>
              <a:rPr lang="pl-PL" dirty="0" smtClean="0"/>
              <a:t>Dowolna liczba nadawców i odbiorców może używać danego kanału, wszyscy aktualnie dostępni odbiorcy otrzymają kopię wysłanego komunikatu.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898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8023887" cy="872064"/>
          </a:xfrm>
        </p:spPr>
        <p:txBody>
          <a:bodyPr>
            <a:normAutofit/>
          </a:bodyPr>
          <a:lstStyle/>
          <a:p>
            <a:r>
              <a:rPr lang="pl-PL" dirty="0" smtClean="0"/>
              <a:t>Dodatkowa </a:t>
            </a:r>
            <a:r>
              <a:rPr lang="pl-PL" dirty="0"/>
              <a:t>czynność:</a:t>
            </a:r>
          </a:p>
          <a:p>
            <a:pPr lvl="1"/>
            <a:r>
              <a:rPr lang="pl-PL" dirty="0"/>
              <a:t>Po </a:t>
            </a:r>
            <a:r>
              <a:rPr lang="pl-PL" dirty="0" smtClean="0"/>
              <a:t>uruchomieniu </a:t>
            </a:r>
            <a:r>
              <a:rPr lang="pl-PL" dirty="0"/>
              <a:t>programu zobacz w konsoli webowej </a:t>
            </a:r>
            <a:r>
              <a:rPr lang="pl-PL" dirty="0" err="1"/>
              <a:t>ActiveMQ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localhost:8161</a:t>
            </a:r>
            <a:r>
              <a:rPr lang="pl-PL" dirty="0" smtClean="0"/>
              <a:t>):</a:t>
            </a:r>
          </a:p>
          <a:p>
            <a:pPr lvl="2"/>
            <a:r>
              <a:rPr lang="pl-PL" dirty="0" smtClean="0"/>
              <a:t>ile </a:t>
            </a:r>
            <a:r>
              <a:rPr lang="pl-PL" dirty="0"/>
              <a:t>komunikatów znajduje się na </a:t>
            </a:r>
            <a:r>
              <a:rPr lang="pl-PL" dirty="0" smtClean="0"/>
              <a:t>kolejce (</a:t>
            </a:r>
            <a:r>
              <a:rPr lang="pl-PL" dirty="0" err="1" smtClean="0"/>
              <a:t>Pending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),</a:t>
            </a:r>
          </a:p>
          <a:p>
            <a:pPr lvl="2"/>
            <a:r>
              <a:rPr lang="pl-PL" dirty="0" smtClean="0"/>
              <a:t>ile komunikatów było do kolejki dodanych od chwili uruchomienia brokera (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Enqueued</a:t>
            </a:r>
            <a:r>
              <a:rPr lang="pl-PL" dirty="0" smtClean="0"/>
              <a:t>):</a:t>
            </a:r>
          </a:p>
          <a:p>
            <a:pPr lvl="1"/>
            <a:endParaRPr lang="pl-PL" dirty="0"/>
          </a:p>
        </p:txBody>
      </p:sp>
      <p:sp>
        <p:nvSpPr>
          <p:cNvPr id="8" name="Symbol zastępczy zawartości 1"/>
          <p:cNvSpPr txBox="1">
            <a:spLocks/>
          </p:cNvSpPr>
          <p:nvPr/>
        </p:nvSpPr>
        <p:spPr bwMode="gray">
          <a:xfrm>
            <a:off x="449264" y="3265446"/>
            <a:ext cx="8023887" cy="15758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dirty="0" smtClean="0"/>
              <a:t>Zrestartuj brokera (</a:t>
            </a:r>
            <a:r>
              <a:rPr lang="pl-PL" dirty="0" err="1" smtClean="0"/>
              <a:t>Ctrl</a:t>
            </a:r>
            <a:r>
              <a:rPr lang="pl-PL" dirty="0" smtClean="0"/>
              <a:t>-C, </a:t>
            </a:r>
            <a:r>
              <a:rPr lang="pl-PL" dirty="0" err="1" smtClean="0"/>
              <a:t>activemq</a:t>
            </a:r>
            <a:r>
              <a:rPr lang="pl-PL" dirty="0" smtClean="0"/>
              <a:t> start)</a:t>
            </a:r>
          </a:p>
          <a:p>
            <a:pPr lvl="1"/>
            <a:r>
              <a:rPr lang="pl-PL" dirty="0" smtClean="0"/>
              <a:t>Zobacz ile komunikatów teraz znajduje się na kolejce.</a:t>
            </a:r>
          </a:p>
          <a:p>
            <a:pPr lvl="2"/>
            <a:r>
              <a:rPr lang="pl-PL" dirty="0" smtClean="0"/>
              <a:t>Czy wynik jest dla Ciebie spodziewany? </a:t>
            </a:r>
          </a:p>
          <a:p>
            <a:pPr lvl="1"/>
            <a:endParaRPr lang="pl-PL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7" y="1991252"/>
            <a:ext cx="8199958" cy="127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33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4b: </a:t>
            </a:r>
            <a:r>
              <a:rPr lang="pl-PL" dirty="0" err="1" smtClean="0"/>
              <a:t>Persystencja</a:t>
            </a:r>
            <a:r>
              <a:rPr lang="pl-PL" dirty="0" smtClean="0"/>
              <a:t> (kolejka)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037768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 (część 2/2):</a:t>
            </a:r>
          </a:p>
          <a:p>
            <a:pPr lvl="1"/>
            <a:r>
              <a:rPr lang="pl-PL" dirty="0" smtClean="0"/>
              <a:t>Napisz program, będzie odbierał komunikaty wysyłane na kolejkę przez poprzednią aplikację i wypisywał ich treść (</a:t>
            </a:r>
            <a:r>
              <a:rPr lang="pl-PL" dirty="0" err="1" smtClean="0"/>
              <a:t>TextMessage</a:t>
            </a:r>
            <a:r>
              <a:rPr lang="pl-PL" dirty="0" smtClean="0"/>
              <a:t>::</a:t>
            </a:r>
            <a:r>
              <a:rPr lang="pl-PL" dirty="0" err="1" smtClean="0"/>
              <a:t>getText</a:t>
            </a:r>
            <a:r>
              <a:rPr lang="pl-PL" dirty="0" smtClean="0"/>
              <a:t>) do logów. Na koniec działania program powinien wypisać liczbę odebranych komunikatów.</a:t>
            </a:r>
          </a:p>
          <a:p>
            <a:pPr lvl="2"/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persistence_queue_consumer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Zobacz co się dzieje gdy uruchomisz dwie instancje tego programu jednocześnie (w dwóch różnych konsolach)</a:t>
            </a:r>
          </a:p>
          <a:p>
            <a:pPr lvl="1"/>
            <a:r>
              <a:rPr lang="pl-PL" dirty="0" smtClean="0"/>
              <a:t>Ile komunikatów odebrał każdy program z osobna i ile odebrały w sumie?</a:t>
            </a:r>
          </a:p>
          <a:p>
            <a:pPr lvl="1"/>
            <a:r>
              <a:rPr lang="pl-PL" dirty="0" smtClean="0"/>
              <a:t>Odpowiedź z uzasadnieniem wyślij do mnie na </a:t>
            </a:r>
            <a:r>
              <a:rPr lang="pl-PL" dirty="0" err="1" smtClean="0"/>
              <a:t>Slacku</a:t>
            </a:r>
            <a:r>
              <a:rPr lang="pl-PL" dirty="0" smtClean="0"/>
              <a:t> – prawidłowa odpowiedź = 3 bonusowe punkty.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726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4c</a:t>
            </a:r>
          </a:p>
          <a:p>
            <a:pPr algn="ctr"/>
            <a:r>
              <a:rPr lang="pl-PL" sz="1600" dirty="0" err="1" smtClean="0"/>
              <a:t>Persystencja</a:t>
            </a:r>
            <a:r>
              <a:rPr lang="pl-PL" sz="1600" dirty="0" smtClean="0"/>
              <a:t> (kanał)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6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Wariacja na temat ćwiczenia 4b – tym razem będziemy używali kanału (</a:t>
            </a:r>
            <a:r>
              <a:rPr lang="pl-PL" dirty="0" err="1" smtClean="0"/>
              <a:t>topic</a:t>
            </a:r>
            <a:r>
              <a:rPr lang="pl-PL" dirty="0" smtClean="0"/>
              <a:t>):</a:t>
            </a:r>
          </a:p>
          <a:p>
            <a:r>
              <a:rPr lang="pl-PL" dirty="0" smtClean="0"/>
              <a:t>Zadanie (część 1/2):</a:t>
            </a:r>
          </a:p>
          <a:p>
            <a:pPr lvl="1"/>
            <a:r>
              <a:rPr lang="pl-PL" dirty="0" smtClean="0"/>
              <a:t>Napisz program, który wyśle 20000 (dziesięć tysięcy) komunikatów na kanał w dwóch transzach – jak opisano w ćwiczeniu 4b.</a:t>
            </a:r>
          </a:p>
          <a:p>
            <a:pPr lvl="2"/>
            <a:r>
              <a:rPr lang="pl-PL" dirty="0" smtClean="0"/>
              <a:t>Nazwa kanału, na który komunikaty mają być wysyłane: &lt;</a:t>
            </a:r>
            <a:r>
              <a:rPr lang="pl-PL" dirty="0" err="1" smtClean="0"/>
              <a:t>github_username</a:t>
            </a:r>
            <a:r>
              <a:rPr lang="pl-PL" dirty="0" smtClean="0"/>
              <a:t>&gt;.TOPIC</a:t>
            </a:r>
          </a:p>
          <a:p>
            <a:pPr lvl="3"/>
            <a:r>
              <a:rPr lang="pl-PL" dirty="0" smtClean="0"/>
              <a:t>Przykład: MSTREJCZEK.TOPIC</a:t>
            </a:r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persistence_topic_publisher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r>
              <a:rPr lang="pl-PL" dirty="0" smtClean="0"/>
              <a:t>Załóż, że broker </a:t>
            </a:r>
            <a:r>
              <a:rPr lang="pl-PL" dirty="0" err="1" smtClean="0"/>
              <a:t>ActiveMQ</a:t>
            </a:r>
            <a:r>
              <a:rPr lang="pl-PL" dirty="0" smtClean="0"/>
              <a:t> jest uruchomiony i nasłuchuje pod adresem localhost:61616.</a:t>
            </a:r>
          </a:p>
        </p:txBody>
      </p:sp>
    </p:spTree>
    <p:extLst>
      <p:ext uri="{BB962C8B-B14F-4D97-AF65-F5344CB8AC3E}">
        <p14:creationId xmlns:p14="http://schemas.microsoft.com/office/powerpoint/2010/main" val="319922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916291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Dodatkowa </a:t>
            </a:r>
            <a:r>
              <a:rPr lang="pl-PL" dirty="0"/>
              <a:t>czynność:</a:t>
            </a:r>
          </a:p>
          <a:p>
            <a:pPr lvl="1"/>
            <a:r>
              <a:rPr lang="pl-PL" dirty="0"/>
              <a:t>Po </a:t>
            </a:r>
            <a:r>
              <a:rPr lang="pl-PL" dirty="0" smtClean="0"/>
              <a:t>uruchomieniu </a:t>
            </a:r>
            <a:r>
              <a:rPr lang="pl-PL" dirty="0"/>
              <a:t>programu zobacz w konsoli webowej </a:t>
            </a:r>
            <a:r>
              <a:rPr lang="pl-PL" dirty="0" err="1" smtClean="0"/>
              <a:t>ActiveMQ</a:t>
            </a:r>
            <a:r>
              <a:rPr lang="pl-PL" dirty="0"/>
              <a:t> </a:t>
            </a:r>
            <a:r>
              <a:rPr lang="pl-PL" dirty="0" smtClean="0"/>
              <a:t>(http://localhost:8161)</a:t>
            </a:r>
          </a:p>
          <a:p>
            <a:pPr lvl="2"/>
            <a:r>
              <a:rPr lang="pl-PL" dirty="0" smtClean="0"/>
              <a:t>Ilu odbiorców jest zarejestrowanych na kanale.</a:t>
            </a:r>
          </a:p>
          <a:p>
            <a:pPr lvl="2"/>
            <a:r>
              <a:rPr lang="pl-PL" dirty="0" smtClean="0"/>
              <a:t>Ile komunikatów było do kanału dodanych od chwili uruchomienia brokera (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Enqueued</a:t>
            </a:r>
            <a:r>
              <a:rPr lang="pl-PL" dirty="0" smtClean="0"/>
              <a:t>).</a:t>
            </a:r>
          </a:p>
          <a:p>
            <a:pPr lvl="2"/>
            <a:r>
              <a:rPr lang="pl-PL" dirty="0"/>
              <a:t>Ile komunikatów było </a:t>
            </a:r>
            <a:r>
              <a:rPr lang="pl-PL" dirty="0" smtClean="0"/>
              <a:t>z kanału odebranych od </a:t>
            </a:r>
            <a:r>
              <a:rPr lang="pl-PL" dirty="0"/>
              <a:t>chwili uruchomienia brokera (</a:t>
            </a:r>
            <a:r>
              <a:rPr lang="pl-PL" dirty="0" err="1"/>
              <a:t>Messages</a:t>
            </a:r>
            <a:r>
              <a:rPr lang="pl-PL" dirty="0"/>
              <a:t> </a:t>
            </a:r>
            <a:r>
              <a:rPr lang="pl-PL" dirty="0" err="1" smtClean="0"/>
              <a:t>Dequeued</a:t>
            </a:r>
            <a:r>
              <a:rPr lang="pl-PL" dirty="0" smtClean="0"/>
              <a:t>).</a:t>
            </a:r>
            <a:endParaRPr lang="pl-PL" dirty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3" y="2223368"/>
            <a:ext cx="7594025" cy="121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1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 (</a:t>
            </a:r>
            <a:r>
              <a:rPr lang="pl-PL" smtClean="0"/>
              <a:t>część 2/2):</a:t>
            </a:r>
            <a:endParaRPr lang="pl-PL" dirty="0" smtClean="0"/>
          </a:p>
          <a:p>
            <a:pPr lvl="1"/>
            <a:r>
              <a:rPr lang="pl-PL" dirty="0" smtClean="0"/>
              <a:t>Napisz program, będzie odbierał komunikaty wysyłane na kanał przez poprzednią aplikację i wypisywał ich treść do logów.</a:t>
            </a:r>
          </a:p>
          <a:p>
            <a:pPr lvl="2"/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persistence_topic_subscriber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Zobacz jak wygląda konsola webowa gdy są uruchomione obie aplikacje:</a:t>
            </a:r>
          </a:p>
          <a:p>
            <a:pPr lvl="1"/>
            <a:r>
              <a:rPr lang="pl-PL" dirty="0" smtClean="0"/>
              <a:t>tylko </a:t>
            </a:r>
            <a:r>
              <a:rPr lang="pl-PL" dirty="0" err="1" smtClean="0"/>
              <a:t>subscriber</a:t>
            </a:r>
            <a:r>
              <a:rPr lang="pl-PL" dirty="0" smtClean="0"/>
              <a:t>, </a:t>
            </a:r>
          </a:p>
          <a:p>
            <a:pPr lvl="1"/>
            <a:r>
              <a:rPr lang="pl-PL" dirty="0" smtClean="0"/>
              <a:t>tylko </a:t>
            </a:r>
            <a:r>
              <a:rPr lang="pl-PL" dirty="0" err="1" smtClean="0"/>
              <a:t>publisher</a:t>
            </a:r>
            <a:r>
              <a:rPr lang="pl-PL" dirty="0" smtClean="0"/>
              <a:t>, </a:t>
            </a:r>
          </a:p>
          <a:p>
            <a:pPr lvl="1"/>
            <a:r>
              <a:rPr lang="pl-PL" dirty="0" smtClean="0"/>
              <a:t>obie jednocześnie</a:t>
            </a:r>
          </a:p>
          <a:p>
            <a:r>
              <a:rPr lang="pl-PL" dirty="0" smtClean="0"/>
              <a:t>Co zrobić, aby </a:t>
            </a:r>
            <a:r>
              <a:rPr lang="pl-PL" dirty="0" err="1" smtClean="0"/>
              <a:t>subscriber</a:t>
            </a:r>
            <a:r>
              <a:rPr lang="pl-PL" dirty="0" smtClean="0"/>
              <a:t> mógł otrzymywać również te komunikaty, które zostały wysłane na kanał gdy </a:t>
            </a:r>
            <a:r>
              <a:rPr lang="pl-PL" dirty="0" err="1" smtClean="0"/>
              <a:t>subscriber</a:t>
            </a:r>
            <a:r>
              <a:rPr lang="pl-PL" dirty="0" smtClean="0"/>
              <a:t> był wyłączony?</a:t>
            </a:r>
          </a:p>
          <a:p>
            <a:pPr lvl="1"/>
            <a:r>
              <a:rPr lang="pl-PL" dirty="0" smtClean="0"/>
              <a:t>Odpowiedź wyślij do mnie na </a:t>
            </a:r>
            <a:r>
              <a:rPr lang="pl-PL" dirty="0" err="1" smtClean="0"/>
              <a:t>Slacku</a:t>
            </a:r>
            <a:r>
              <a:rPr lang="pl-PL" dirty="0" smtClean="0"/>
              <a:t> – prawidłowa odpowiedź = 3 bonusowe punkty.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1391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Marek Strejczek</a:t>
            </a:r>
            <a:endParaRPr lang="de-DE" dirty="0"/>
          </a:p>
          <a:p>
            <a:r>
              <a:rPr lang="pl-PL" dirty="0" smtClean="0"/>
              <a:t>Technical Architect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marek.strejczek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124817" y="2479038"/>
            <a:ext cx="3745914" cy="1937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3946" y="2479039"/>
            <a:ext cx="3745914" cy="1937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JMS API – podstawowe pojęcia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3412172"/>
          </a:xfrm>
        </p:spPr>
        <p:txBody>
          <a:bodyPr>
            <a:normAutofit/>
          </a:bodyPr>
          <a:lstStyle/>
          <a:p>
            <a:pPr marL="179388" lvl="1" indent="0">
              <a:buNone/>
            </a:pPr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sp>
        <p:nvSpPr>
          <p:cNvPr id="3" name="Rounded Rectangle 2"/>
          <p:cNvSpPr/>
          <p:nvPr/>
        </p:nvSpPr>
        <p:spPr>
          <a:xfrm>
            <a:off x="552027" y="2777062"/>
            <a:ext cx="1056640" cy="1408853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client</a:t>
            </a:r>
          </a:p>
          <a:p>
            <a:pPr algn="ctr"/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(aplikacja)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08107" y="2760132"/>
            <a:ext cx="1406313" cy="1405465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 implementation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90555" y="944880"/>
            <a:ext cx="1435947" cy="107696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Broker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79906" y="2760132"/>
            <a:ext cx="1056640" cy="1408853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client</a:t>
            </a:r>
          </a:p>
          <a:p>
            <a:pPr algn="ctr"/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(aplikacja)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8753" y="2903938"/>
            <a:ext cx="1024467" cy="348041"/>
          </a:xfrm>
          <a:prstGeom prst="roundRect">
            <a:avLst/>
          </a:prstGeom>
          <a:solidFill>
            <a:srgbClr val="92D05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79231" y="2756744"/>
            <a:ext cx="1422400" cy="1408853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 implementation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90431" y="2875016"/>
            <a:ext cx="1024467" cy="348041"/>
          </a:xfrm>
          <a:prstGeom prst="roundRect">
            <a:avLst/>
          </a:prstGeom>
          <a:solidFill>
            <a:srgbClr val="92D05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</a:t>
            </a:r>
          </a:p>
        </p:txBody>
      </p:sp>
      <p:sp>
        <p:nvSpPr>
          <p:cNvPr id="17" name="Pfeil nach rechts 16"/>
          <p:cNvSpPr/>
          <p:nvPr/>
        </p:nvSpPr>
        <p:spPr bwMode="gray">
          <a:xfrm rot="7532716">
            <a:off x="3214191" y="2330611"/>
            <a:ext cx="904542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8" name="Pfeil nach rechts 16"/>
          <p:cNvSpPr/>
          <p:nvPr/>
        </p:nvSpPr>
        <p:spPr bwMode="gray">
          <a:xfrm rot="3062078">
            <a:off x="4889340" y="2336433"/>
            <a:ext cx="951648" cy="67703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9" name="Pfeil nach rechts 16"/>
          <p:cNvSpPr/>
          <p:nvPr/>
        </p:nvSpPr>
        <p:spPr bwMode="gray">
          <a:xfrm>
            <a:off x="1616019" y="3051231"/>
            <a:ext cx="247459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0" name="Pfeil nach rechts 16"/>
          <p:cNvSpPr/>
          <p:nvPr/>
        </p:nvSpPr>
        <p:spPr bwMode="gray">
          <a:xfrm rot="10800000">
            <a:off x="7214898" y="2990913"/>
            <a:ext cx="247459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3" name="Snip and Round Single Corner Rectangle 22"/>
          <p:cNvSpPr/>
          <p:nvPr/>
        </p:nvSpPr>
        <p:spPr>
          <a:xfrm>
            <a:off x="2745683" y="2021840"/>
            <a:ext cx="941494" cy="363154"/>
          </a:xfrm>
          <a:prstGeom prst="snip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24" name="Snip and Round Single Corner Rectangle 23"/>
          <p:cNvSpPr/>
          <p:nvPr/>
        </p:nvSpPr>
        <p:spPr>
          <a:xfrm>
            <a:off x="5298277" y="2013006"/>
            <a:ext cx="941494" cy="363154"/>
          </a:xfrm>
          <a:prstGeom prst="snip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42690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Point-to-Point messaging domain (JMS queues)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8199065" cy="152241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Każdy komunikat zostanie skonsumowany przez jednego odbiorcę.</a:t>
            </a:r>
          </a:p>
          <a:p>
            <a:pPr lvl="1"/>
            <a:r>
              <a:rPr lang="pl-PL" dirty="0" smtClean="0"/>
              <a:t>Nadawca i odbiorca nie są zależni od siebie w domenie czasu.</a:t>
            </a:r>
          </a:p>
          <a:p>
            <a:pPr lvl="2"/>
            <a:r>
              <a:rPr lang="pl-PL" dirty="0" smtClean="0"/>
              <a:t>Odbiorca może być wyłączony w chwili wysłania komunikatu przez nadawcę i otrzymać komunikat dopiero gdy się podłączy do kolejki.</a:t>
            </a:r>
          </a:p>
          <a:p>
            <a:pPr lvl="1"/>
            <a:r>
              <a:rPr lang="pl-PL" dirty="0" smtClean="0"/>
              <a:t>Odbiorca potwierdza otrzymanie komunikatu.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37" y="2641600"/>
            <a:ext cx="36004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Publish/Subscribe messaging domain (JMS topics)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99065" cy="1739159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Każdy komunikat może zostać skonsumowany przez zero, jednego lub więcej odbiorców.</a:t>
            </a:r>
          </a:p>
          <a:p>
            <a:pPr lvl="1"/>
            <a:r>
              <a:rPr lang="pl-PL" dirty="0"/>
              <a:t>Nadawca i odbiorca </a:t>
            </a:r>
            <a:r>
              <a:rPr lang="pl-PL" dirty="0" smtClean="0"/>
              <a:t>domyślnie są </a:t>
            </a:r>
            <a:r>
              <a:rPr lang="pl-PL" dirty="0"/>
              <a:t>zależni od siebie w domenie czasu.</a:t>
            </a:r>
          </a:p>
          <a:p>
            <a:pPr lvl="2"/>
            <a:r>
              <a:rPr lang="pl-PL" dirty="0" smtClean="0"/>
              <a:t>Jeśli odbiorca nie jest podłączony do kanału w chwili nadawania komunikatu to nie zostanie on do odbiorcy dostarczony. W szczególności – jeśli żaden odbiorca nie jest podłączony do kanału to nikt nie otrzyma takiego komunikatu.</a:t>
            </a:r>
          </a:p>
          <a:p>
            <a:pPr lvl="2"/>
            <a:r>
              <a:rPr lang="pl-PL" dirty="0" smtClean="0"/>
              <a:t>Jeśli odbiorca jest zainteresowany otrzymywaniem komunikatów nadawanych podczas jego nieaktywności to może utworzyć trwałą subskrypcję (durable subscription) dla danego kanału. Wówczas komunikaty będą przez brokera buforowane i dostarczone po podłączeniu się odbiorcy.</a:t>
            </a:r>
            <a:endParaRPr lang="pl-PL" dirty="0"/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965" y="2909570"/>
            <a:ext cx="35337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5042692" cy="3508902"/>
          </a:xfrm>
        </p:spPr>
        <p:txBody>
          <a:bodyPr>
            <a:normAutofit lnSpcReduction="10000"/>
          </a:bodyPr>
          <a:lstStyle/>
          <a:p>
            <a:pPr lvl="1"/>
            <a:r>
              <a:rPr lang="pl-PL" dirty="0" smtClean="0"/>
              <a:t>JMS Administered Objects</a:t>
            </a:r>
          </a:p>
          <a:p>
            <a:pPr lvl="2"/>
            <a:r>
              <a:rPr lang="pl-PL" dirty="0" smtClean="0"/>
              <a:t>ConnectionFactory i Destination mogą być traktowane jako elementy zarządzane przez administratora systemu a nie przez programistę.</a:t>
            </a:r>
          </a:p>
          <a:p>
            <a:pPr lvl="2"/>
            <a:r>
              <a:rPr lang="pl-PL" dirty="0" smtClean="0"/>
              <a:t>Kod aplikacji otrzymuje gotowe, skonfigurowane obiekty ConnectionFactory i Destination z przestrzeni JNDI.</a:t>
            </a:r>
          </a:p>
          <a:p>
            <a:pPr marL="360363" lvl="2"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JMS API (od wersji 1.1) udostępnia taki sam interfejs do wysyłania i odbierania komunikatów niezależnie od tego, czy korzystamy z kolejek, czy kanałów.</a:t>
            </a:r>
          </a:p>
          <a:p>
            <a:pPr lvl="2"/>
            <a:r>
              <a:rPr lang="pl-PL" dirty="0" smtClean="0"/>
              <a:t>Wybór kolejka/kanał pozostaje wtedy kwestią konfiguracyjną.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Komunikaty mogą być odbierane:</a:t>
            </a:r>
          </a:p>
          <a:p>
            <a:pPr lvl="2"/>
            <a:r>
              <a:rPr lang="pl-PL" dirty="0" smtClean="0"/>
              <a:t>Synchronicznie – odbiorca wywołuje metodę „receive” i otrzymuje w odpowiedzi komunikat (lub czeka na timeout jeśli żaden komunikat nie czeka).</a:t>
            </a:r>
          </a:p>
          <a:p>
            <a:pPr lvl="2"/>
            <a:r>
              <a:rPr lang="pl-PL" dirty="0" smtClean="0"/>
              <a:t>Asynchronicznie – odbiorca rejestruje „message listener”, na którym JMS provider będzie wywoływał metodę „onMessage” dla każdego otrzymanego komunikatu.</a:t>
            </a:r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935" y="1547756"/>
            <a:ext cx="3651065" cy="2109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pl-PL" dirty="0" smtClean="0"/>
              <a:t>Typy komunikatów</a:t>
            </a:r>
          </a:p>
          <a:p>
            <a:pPr lvl="2"/>
            <a:r>
              <a:rPr lang="pl-PL" dirty="0" smtClean="0"/>
              <a:t>Message		zawiera tylko nagłówki i właściwości, bez treśc</a:t>
            </a:r>
            <a:r>
              <a:rPr lang="pl-PL" dirty="0" smtClean="0"/>
              <a:t>i.</a:t>
            </a:r>
            <a:endParaRPr lang="pl-PL" dirty="0" smtClean="0"/>
          </a:p>
          <a:p>
            <a:pPr lvl="2"/>
            <a:r>
              <a:rPr lang="pl-PL" dirty="0" err="1" smtClean="0"/>
              <a:t>TextMessage</a:t>
            </a:r>
            <a:r>
              <a:rPr lang="pl-PL" dirty="0" smtClean="0"/>
              <a:t>		treść jako String</a:t>
            </a:r>
          </a:p>
          <a:p>
            <a:pPr lvl="2"/>
            <a:r>
              <a:rPr lang="pl-PL" dirty="0" err="1" smtClean="0"/>
              <a:t>ObjectMessage</a:t>
            </a:r>
            <a:r>
              <a:rPr lang="pl-PL" dirty="0" smtClean="0"/>
              <a:t>	treść jako </a:t>
            </a:r>
            <a:r>
              <a:rPr lang="pl-PL" dirty="0" err="1" smtClean="0"/>
              <a:t>zserializowany</a:t>
            </a:r>
            <a:r>
              <a:rPr lang="pl-PL" dirty="0" smtClean="0"/>
              <a:t> obiekt </a:t>
            </a:r>
            <a:r>
              <a:rPr lang="pl-PL" dirty="0" err="1" smtClean="0"/>
              <a:t>Javowy</a:t>
            </a:r>
            <a:r>
              <a:rPr lang="pl-PL" dirty="0" smtClean="0"/>
              <a:t> (</a:t>
            </a:r>
            <a:r>
              <a:rPr lang="pl-PL" dirty="0" err="1" smtClean="0"/>
              <a:t>implements</a:t>
            </a:r>
            <a:r>
              <a:rPr lang="pl-PL" dirty="0" smtClean="0"/>
              <a:t> </a:t>
            </a:r>
            <a:r>
              <a:rPr lang="pl-PL" dirty="0" err="1" smtClean="0"/>
              <a:t>Serializable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BytesMessage</a:t>
            </a:r>
            <a:r>
              <a:rPr lang="pl-PL" dirty="0" smtClean="0"/>
              <a:t>		treść jako tablica bajtów</a:t>
            </a:r>
          </a:p>
          <a:p>
            <a:pPr lvl="2"/>
            <a:r>
              <a:rPr lang="pl-PL" dirty="0" err="1" smtClean="0"/>
              <a:t>StreamMessage</a:t>
            </a:r>
            <a:r>
              <a:rPr lang="pl-PL" dirty="0" smtClean="0"/>
              <a:t>	treść jako sekwencja prymitywnych wartości </a:t>
            </a:r>
            <a:r>
              <a:rPr lang="pl-PL" dirty="0" err="1" smtClean="0"/>
              <a:t>Javowych</a:t>
            </a:r>
            <a:r>
              <a:rPr lang="pl-PL" dirty="0" smtClean="0"/>
              <a:t> (np. </a:t>
            </a:r>
            <a:r>
              <a:rPr lang="pl-PL" dirty="0" err="1" smtClean="0"/>
              <a:t>int</a:t>
            </a:r>
            <a:r>
              <a:rPr lang="pl-PL" dirty="0" smtClean="0"/>
              <a:t>, </a:t>
            </a:r>
            <a:r>
              <a:rPr lang="pl-PL" dirty="0" err="1" smtClean="0"/>
              <a:t>boolean</a:t>
            </a:r>
            <a:r>
              <a:rPr lang="pl-PL" dirty="0" smtClean="0"/>
              <a:t>, </a:t>
            </a:r>
            <a:r>
              <a:rPr lang="pl-PL" dirty="0" err="1" smtClean="0"/>
              <a:t>long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MapMessage</a:t>
            </a:r>
            <a:r>
              <a:rPr lang="pl-PL" dirty="0"/>
              <a:t>	</a:t>
            </a:r>
            <a:r>
              <a:rPr lang="pl-PL" dirty="0" smtClean="0"/>
              <a:t>	treść jako zbiór par klucz-wartość</a:t>
            </a:r>
          </a:p>
          <a:p>
            <a:pPr lvl="2"/>
            <a:endParaRPr lang="pl-PL" dirty="0" smtClean="0"/>
          </a:p>
          <a:p>
            <a:pPr lvl="1"/>
            <a:r>
              <a:rPr lang="pl-PL" dirty="0" smtClean="0"/>
              <a:t>Message </a:t>
            </a:r>
            <a:r>
              <a:rPr lang="pl-PL" dirty="0" smtClean="0"/>
              <a:t>selector</a:t>
            </a:r>
          </a:p>
          <a:p>
            <a:pPr lvl="2"/>
            <a:r>
              <a:rPr lang="pl-PL" dirty="0" smtClean="0"/>
              <a:t>Pozwala filtrować przychodzące komunikaty w oparciu o wartości nagłówków (headers) i właściwości (properties).</a:t>
            </a:r>
          </a:p>
          <a:p>
            <a:pPr marL="360363" lvl="2"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Potwierdzanie odbioru wiadomości – do wyboru:</a:t>
            </a:r>
          </a:p>
          <a:p>
            <a:pPr lvl="2"/>
            <a:r>
              <a:rPr lang="pl-PL" dirty="0" smtClean="0"/>
              <a:t>Transakcje rozproszone (XAConnectionFactory) – przy zatwierdzaniu transakcji (commit).</a:t>
            </a:r>
          </a:p>
          <a:p>
            <a:pPr lvl="2"/>
            <a:r>
              <a:rPr lang="pl-PL" dirty="0" smtClean="0"/>
              <a:t>Transakcje lokalne (JMS local transaction) </a:t>
            </a:r>
            <a:r>
              <a:rPr lang="pl-PL" dirty="0"/>
              <a:t>– przy zatwierdzaniu transakcji (commit).</a:t>
            </a:r>
          </a:p>
          <a:p>
            <a:pPr lvl="2"/>
            <a:r>
              <a:rPr lang="pl-PL" dirty="0" smtClean="0"/>
              <a:t>Session.AUTO_ACKNOWLEDGE – automatycznie po udanym zakończeniu metody „receive” (odbieranie synchroniczne) lub „onMessage” (odbieranie asynchroniczne).</a:t>
            </a:r>
          </a:p>
          <a:p>
            <a:pPr lvl="2"/>
            <a:r>
              <a:rPr lang="pl-PL" dirty="0" smtClean="0"/>
              <a:t>Session.CLIENT_ACKNOWLEDGE – odbiorca musi wywołać samodzielnie metodę „acknowledge” na obiekcie komunikatu (Message).</a:t>
            </a:r>
          </a:p>
          <a:p>
            <a:pPr lvl="2"/>
            <a:r>
              <a:rPr lang="pl-PL" dirty="0" smtClean="0"/>
              <a:t>Session.DUPS_OK_ACKNOWLEDGE – podobnie jak AUTO_ACKNOWLEDGE, ale JMS provider może optymalizować proces potwierdzania pod kątem wydajności. Kosztem wyższej wydajności jest możliwość dostarczania do odbiorcy tego samego komunikatu więcej niż raz (duplikaty).</a:t>
            </a:r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0212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 lnSpcReduction="10000"/>
          </a:bodyPr>
          <a:lstStyle/>
          <a:p>
            <a:pPr lvl="1"/>
            <a:r>
              <a:rPr lang="pl-PL" dirty="0" smtClean="0"/>
              <a:t>Persystencja komunikatów</a:t>
            </a:r>
          </a:p>
          <a:p>
            <a:pPr lvl="2"/>
            <a:r>
              <a:rPr lang="pl-PL" dirty="0" smtClean="0"/>
              <a:t>Tryb dostarczania PERSISTENT (domyślny) – komunikaty sa zapisywane w trwały sposób przez brokera JMS w sposób zapobiegający ich utracie w razie awarii brokera.</a:t>
            </a:r>
          </a:p>
          <a:p>
            <a:pPr lvl="2"/>
            <a:r>
              <a:rPr lang="pl-PL" dirty="0" smtClean="0"/>
              <a:t>Tryb dostarczania NON_PERSISTENT – komunikaty nie są trwale zapisywane, przez co mogą zostać utracone w razie awarii brokera</a:t>
            </a:r>
            <a:r>
              <a:rPr lang="pl-PL" dirty="0" smtClean="0"/>
              <a:t>.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JMS Queue </a:t>
            </a:r>
            <a:r>
              <a:rPr lang="pl-PL" dirty="0" err="1"/>
              <a:t>Browser</a:t>
            </a:r>
            <a:endParaRPr lang="pl-PL" dirty="0"/>
          </a:p>
          <a:p>
            <a:pPr lvl="2"/>
            <a:r>
              <a:rPr lang="pl-PL" dirty="0"/>
              <a:t>Pozwala przeglądać komunikaty obecne w kolejce bez odbierania </a:t>
            </a:r>
            <a:r>
              <a:rPr lang="pl-PL"/>
              <a:t>ich</a:t>
            </a:r>
            <a:r>
              <a:rPr lang="pl-PL" smtClean="0"/>
              <a:t>.</a:t>
            </a:r>
            <a:endParaRPr lang="pl-PL" dirty="0" smtClean="0"/>
          </a:p>
          <a:p>
            <a:pPr lvl="2"/>
            <a:endParaRPr lang="pl-PL" dirty="0"/>
          </a:p>
          <a:p>
            <a:pPr lvl="1"/>
            <a:r>
              <a:rPr lang="pl-PL" dirty="0" smtClean="0"/>
              <a:t>Kolejki / kanały tymczasowe</a:t>
            </a:r>
          </a:p>
          <a:p>
            <a:pPr lvl="2"/>
            <a:r>
              <a:rPr lang="pl-PL" dirty="0" smtClean="0"/>
              <a:t>Są tworzone dynamicznie i mają czas życia ograniczony przez czas życia połączenia (Connection), w ramach którego zostały utworzone. Po zamknięciu połączenia tymczasowe kolejki / kanały są usuwane razem z ewentualną nieodebraną zawartością.</a:t>
            </a:r>
          </a:p>
          <a:p>
            <a:pPr lvl="2"/>
            <a:r>
              <a:rPr lang="pl-PL" dirty="0" smtClean="0"/>
              <a:t>Często używane do zrealizowania prostego mechanizmu request/reply.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Transakcje lokalne</a:t>
            </a:r>
          </a:p>
          <a:p>
            <a:pPr lvl="2"/>
            <a:r>
              <a:rPr lang="pl-PL" dirty="0" smtClean="0"/>
              <a:t>Umożliwiają grupowanie operacji wysyłania i odbierania komunikatów.</a:t>
            </a:r>
          </a:p>
          <a:p>
            <a:pPr lvl="2"/>
            <a:r>
              <a:rPr lang="pl-PL" dirty="0" smtClean="0"/>
              <a:t>Grupa takich operacji jest wykonywana jako niepodzielna całość.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  <a:p>
            <a:pPr lvl="1"/>
            <a:endParaRPr lang="pl-P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297" y="3600767"/>
            <a:ext cx="2594525" cy="8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Zasoby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Warto przeczytać:</a:t>
            </a:r>
          </a:p>
          <a:p>
            <a:pPr lvl="2"/>
            <a:r>
              <a:rPr lang="pl-PL" dirty="0" smtClean="0"/>
              <a:t>Java EE 7 Tutorial – Java Message Service Concepts </a:t>
            </a:r>
          </a:p>
          <a:p>
            <a:pPr lvl="3"/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docs.oracle.com/javaee/7/tutorial/jms-concepts.htm#BNCDQ</a:t>
            </a:r>
            <a:endParaRPr lang="pl-PL" dirty="0" smtClean="0"/>
          </a:p>
          <a:p>
            <a:pPr lvl="3"/>
            <a:r>
              <a:rPr lang="pl-PL" dirty="0" smtClean="0"/>
              <a:t>Stąd pochodzi większość diagramów z tej prezentacji.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9030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45AAF4-B73F-4E3A-B9D2-4DDAE0F1BE8A}">
  <ds:schemaRefs>
    <ds:schemaRef ds:uri="http://schemas.microsoft.com/office/2006/documentManagement/types"/>
    <ds:schemaRef ds:uri="http://schemas.openxmlformats.org/package/2006/metadata/core-properties"/>
    <ds:schemaRef ds:uri="727178e8-9586-4f49-8e7b-77af9c2fb085"/>
    <ds:schemaRef ds:uri="http://purl.org/dc/elements/1.1/"/>
    <ds:schemaRef ds:uri="http://schemas.microsoft.com/office/2006/metadata/properties"/>
    <ds:schemaRef ds:uri="e44e039f-c551-4112-981c-456f1b630ef1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6568</TotalTime>
  <Words>1690</Words>
  <Application>Microsoft Office PowerPoint</Application>
  <PresentationFormat>Pokaz na ekranie (16:9)</PresentationFormat>
  <Paragraphs>315</Paragraphs>
  <Slides>26</Slides>
  <Notes>24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8" baseType="lpstr">
      <vt:lpstr>GFT_Master_Template</vt:lpstr>
      <vt:lpstr>think-cell Folie</vt:lpstr>
      <vt:lpstr>WdSR - ćwiczenie 4 Java Message Service</vt:lpstr>
      <vt:lpstr>Messaging</vt:lpstr>
      <vt:lpstr>JMS API – podstawowe pojęcia</vt:lpstr>
      <vt:lpstr>Point-to-Point messaging domain (JMS queues)</vt:lpstr>
      <vt:lpstr>Publish/Subscribe messaging domain (JMS topics)</vt:lpstr>
      <vt:lpstr>Wybrane aspekty JMS API</vt:lpstr>
      <vt:lpstr>Wybrane aspekty JMS API</vt:lpstr>
      <vt:lpstr>Wybrane aspekty JMS API</vt:lpstr>
      <vt:lpstr>Zasoby</vt:lpstr>
      <vt:lpstr>Ćwiczenie 4a: Podstawy JMS</vt:lpstr>
      <vt:lpstr>Ćwiczenie 4a: Podstawy JMS</vt:lpstr>
      <vt:lpstr>Ćwiczenie Podstawy JMS - SendTest</vt:lpstr>
      <vt:lpstr>Ćwiczenie Podstawy JMS - ReceiveTest</vt:lpstr>
      <vt:lpstr>Ćwiczenie Podstawy JMS</vt:lpstr>
      <vt:lpstr>Ćwiczenie Podstawy JMS</vt:lpstr>
      <vt:lpstr>Ćwiczenie 4b: Persystencja (kolejki)</vt:lpstr>
      <vt:lpstr>Ćwiczenie 4b: Persystencja (kolejka)</vt:lpstr>
      <vt:lpstr>Ćwiczenie 4b: Persystencja (kolejka)</vt:lpstr>
      <vt:lpstr>Ćwiczenie 4b: Persystencja (kolejka)</vt:lpstr>
      <vt:lpstr>Ćwiczenie 4b: Persystencja (kolejka)</vt:lpstr>
      <vt:lpstr>Ćwiczenie 4b: Persystencja (kolejka)</vt:lpstr>
      <vt:lpstr>Ćwiczenie 4c: Persystencja (kanał)</vt:lpstr>
      <vt:lpstr>Ćwiczenie 4c: Persystencja (kanał)</vt:lpstr>
      <vt:lpstr>Ćwiczenie 4c: Persystencja (kanał)</vt:lpstr>
      <vt:lpstr>Ćwiczenie 4c: Persystencja (kanał)</vt:lpstr>
      <vt:lpstr>Prezentacja programu PowerPoint</vt:lpstr>
    </vt:vector>
  </TitlesOfParts>
  <Company>GFT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Marek</cp:lastModifiedBy>
  <cp:revision>303</cp:revision>
  <dcterms:created xsi:type="dcterms:W3CDTF">2015-12-01T16:23:26Z</dcterms:created>
  <dcterms:modified xsi:type="dcterms:W3CDTF">2016-04-26T09:44:52Z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