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Consolas" panose="020B0609020204030204" pitchFamily="49" charset="0"/>
      <p:regular r:id="rId7"/>
      <p:bold r:id="rId8"/>
      <p:italic r:id="rId9"/>
      <p:boldItalic r:id="rId10"/>
    </p:embeddedFont>
    <p:embeddedFont>
      <p:font typeface="Lato" panose="020F0502020204030203"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54879-A194-678F-9990-5D18CAF32B04}" v="20" dt="2025-02-23T22:19:24.754"/>
    <p1510:client id="{CDB90BD2-7538-CF12-F93F-E2F1BB2F59EB}" v="28" dt="2025-02-23T22:19:57.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900" dirty="0"/>
              <a:t>Familiarize yourself with phishing attacks</a:t>
            </a:r>
            <a:endParaRPr sz="2900" dirty="0"/>
          </a:p>
          <a:p>
            <a:r>
              <a:rPr lang="en" sz="2600" dirty="0">
                <a:highlight>
                  <a:srgbClr val="FFFF00"/>
                </a:highlight>
              </a:rPr>
              <a:t>HR and Marketing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a:p>
        </p:txBody>
      </p:sp>
      <p:sp>
        <p:nvSpPr>
          <p:cNvPr id="92" name="Google Shape;92;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indent="0">
              <a:lnSpc>
                <a:spcPct val="114999"/>
              </a:lnSpc>
              <a:spcAft>
                <a:spcPts val="1200"/>
              </a:spcAft>
              <a:buNone/>
            </a:pPr>
            <a:r>
              <a:rPr lang="en" sz="1400">
                <a:highlight>
                  <a:srgbClr val="FFFF00"/>
                </a:highlight>
              </a:rPr>
              <a:t>Phishing is a type of cyberattack where scammers impersonate trusted companies or individuals to trick people into revealing sensitive information, such as passwords, credit card details, or company data. These attacks often come through emails, text messages, or fake websites that look legitimate but are designed to steal information.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indent="0">
              <a:lnSpc>
                <a:spcPct val="114999"/>
              </a:lnSpc>
              <a:spcAft>
                <a:spcPts val="1200"/>
              </a:spcAft>
              <a:buNone/>
            </a:pPr>
            <a:r>
              <a:rPr lang="en" sz="1400">
                <a:highlight>
                  <a:srgbClr val="FFFF00"/>
                </a:highlight>
              </a:rPr>
              <a:t> </a:t>
            </a:r>
            <a:r>
              <a:rPr lang="en" sz="1400" b="1">
                <a:highlight>
                  <a:srgbClr val="FFFF00"/>
                </a:highlight>
              </a:rPr>
              <a:t>Suspicious Sender</a:t>
            </a:r>
            <a:r>
              <a:rPr lang="en" sz="1400">
                <a:highlight>
                  <a:srgbClr val="FFFF00"/>
                </a:highlight>
              </a:rPr>
              <a:t> – Check the sender’s email address. Official companies use their own domains (e.g.,   </a:t>
            </a:r>
            <a:r>
              <a:rPr lang="en" sz="1400">
                <a:highlight>
                  <a:srgbClr val="FFFF00"/>
                </a:highlight>
                <a:latin typeface="Consolas"/>
              </a:rPr>
              <a:t>@mastercard.com</a:t>
            </a:r>
            <a:r>
              <a:rPr lang="en" sz="1400">
                <a:highlight>
                  <a:srgbClr val="FFFF00"/>
                </a:highlight>
              </a:rPr>
              <a:t>, not </a:t>
            </a:r>
            <a:r>
              <a:rPr lang="en" sz="1400">
                <a:highlight>
                  <a:srgbClr val="FFFF00"/>
                </a:highlight>
                <a:latin typeface="Consolas"/>
              </a:rPr>
              <a:t>@gmail.com</a:t>
            </a:r>
            <a:r>
              <a:rPr lang="en" sz="1400">
                <a:highlight>
                  <a:srgbClr val="FFFF00"/>
                </a:highlight>
              </a:rPr>
              <a:t>).</a:t>
            </a:r>
            <a:br>
              <a:rPr lang="en" sz="1400">
                <a:highlight>
                  <a:srgbClr val="FFFF00"/>
                </a:highlight>
              </a:rPr>
            </a:br>
            <a:r>
              <a:rPr lang="en" sz="1400">
                <a:highlight>
                  <a:srgbClr val="FFFF00"/>
                </a:highlight>
              </a:rPr>
              <a:t> </a:t>
            </a:r>
            <a:r>
              <a:rPr lang="en" sz="1400" b="1">
                <a:highlight>
                  <a:srgbClr val="FFFF00"/>
                </a:highlight>
              </a:rPr>
              <a:t>Urgent or Too-Good-To-Be-True Offers</a:t>
            </a:r>
            <a:r>
              <a:rPr lang="en" sz="1400">
                <a:highlight>
                  <a:srgbClr val="FFFF00"/>
                </a:highlight>
              </a:rPr>
              <a:t> – Scammers create a sense of urgency or offer unrealistic rewards to trick you into acting fast.</a:t>
            </a:r>
            <a:br>
              <a:rPr lang="en" sz="1400">
                <a:highlight>
                  <a:srgbClr val="FFFF00"/>
                </a:highlight>
              </a:rPr>
            </a:br>
            <a:r>
              <a:rPr lang="en" sz="1400">
                <a:highlight>
                  <a:srgbClr val="FFFF00"/>
                </a:highlight>
              </a:rPr>
              <a:t> </a:t>
            </a:r>
            <a:r>
              <a:rPr lang="en" sz="1400" b="1">
                <a:highlight>
                  <a:srgbClr val="FFFF00"/>
                </a:highlight>
              </a:rPr>
              <a:t>Poor Grammar &amp; Formatting</a:t>
            </a:r>
            <a:r>
              <a:rPr lang="en" sz="1400">
                <a:highlight>
                  <a:srgbClr val="FFFF00"/>
                </a:highlight>
              </a:rPr>
              <a:t> – Legitimate companies proofread their emails carefully. If you spot typos, weird spacing, or odd phrasing, be cautious.</a:t>
            </a:r>
            <a:br>
              <a:rPr lang="en" sz="1400">
                <a:highlight>
                  <a:srgbClr val="FFFF00"/>
                </a:highlight>
              </a:rPr>
            </a:br>
            <a:r>
              <a:rPr lang="en" sz="1400">
                <a:highlight>
                  <a:srgbClr val="FFFF00"/>
                </a:highlight>
              </a:rPr>
              <a:t> </a:t>
            </a:r>
            <a:r>
              <a:rPr lang="en" sz="1400" b="1">
                <a:highlight>
                  <a:srgbClr val="FFFF00"/>
                </a:highlight>
              </a:rPr>
              <a:t>Suspicious Links</a:t>
            </a:r>
            <a:r>
              <a:rPr lang="en" sz="1400">
                <a:highlight>
                  <a:srgbClr val="FFFF00"/>
                </a:highlight>
              </a:rPr>
              <a:t> – Hover over links before clicking. If the link doesn’t match the official company website, it could be dangerous.</a:t>
            </a:r>
            <a:br>
              <a:rPr lang="en" sz="1400">
                <a:highlight>
                  <a:srgbClr val="FFFF00"/>
                </a:highlight>
              </a:rPr>
            </a:br>
            <a:r>
              <a:rPr lang="en" sz="1400">
                <a:highlight>
                  <a:srgbClr val="FFFF00"/>
                </a:highlight>
              </a:rPr>
              <a:t> </a:t>
            </a:r>
            <a:r>
              <a:rPr lang="en" sz="1400" b="1">
                <a:highlight>
                  <a:srgbClr val="FFFF00"/>
                </a:highlight>
              </a:rPr>
              <a:t>Unexpected Attachments</a:t>
            </a:r>
            <a:r>
              <a:rPr lang="en" sz="1400">
                <a:highlight>
                  <a:srgbClr val="FFFF00"/>
                </a:highlight>
              </a:rPr>
              <a:t> – Be wary of email attachments you weren’t expecting, especially if they ask you to enable macros or download files</a:t>
            </a:r>
            <a:endParaRPr lang="en-US"/>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indent="0">
              <a:lnSpc>
                <a:spcPct val="114999"/>
              </a:lnSpc>
              <a:spcAft>
                <a:spcPts val="1200"/>
              </a:spcAft>
              <a:buNone/>
            </a:pPr>
            <a:r>
              <a:rPr lang="en" sz="1400">
                <a:highlight>
                  <a:srgbClr val="FFFF00"/>
                </a:highlight>
              </a:rPr>
              <a:t> </a:t>
            </a:r>
            <a:r>
              <a:rPr lang="en" sz="1400" b="1">
                <a:highlight>
                  <a:srgbClr val="FFFF00"/>
                </a:highlight>
              </a:rPr>
              <a:t>Do NOT Click Links or Download Attachments</a:t>
            </a:r>
            <a:r>
              <a:rPr lang="en" sz="1400">
                <a:highlight>
                  <a:srgbClr val="FFFF00"/>
                </a:highlight>
              </a:rPr>
              <a:t> – If unsure, visit the company’s official website manually instead of clicking links.</a:t>
            </a:r>
            <a:br>
              <a:rPr lang="en" sz="1400">
                <a:highlight>
                  <a:srgbClr val="FFFF00"/>
                </a:highlight>
              </a:rPr>
            </a:br>
            <a:r>
              <a:rPr lang="en" sz="1400">
                <a:highlight>
                  <a:srgbClr val="FFFF00"/>
                </a:highlight>
              </a:rPr>
              <a:t> </a:t>
            </a:r>
            <a:r>
              <a:rPr lang="en" sz="1400" b="1">
                <a:highlight>
                  <a:srgbClr val="FFFF00"/>
                </a:highlight>
              </a:rPr>
              <a:t>Verify with IT or the Sender</a:t>
            </a:r>
            <a:r>
              <a:rPr lang="en" sz="1400">
                <a:highlight>
                  <a:srgbClr val="FFFF00"/>
                </a:highlight>
              </a:rPr>
              <a:t> – Contact the company or sender directly using their official contact information.</a:t>
            </a:r>
            <a:br>
              <a:rPr lang="en" sz="1400">
                <a:highlight>
                  <a:srgbClr val="FFFF00"/>
                </a:highlight>
              </a:rPr>
            </a:br>
            <a:r>
              <a:rPr lang="en" sz="1400">
                <a:highlight>
                  <a:srgbClr val="FFFF00"/>
                </a:highlight>
              </a:rPr>
              <a:t> </a:t>
            </a:r>
            <a:r>
              <a:rPr lang="en" sz="1400" b="1">
                <a:highlight>
                  <a:srgbClr val="FFFF00"/>
                </a:highlight>
              </a:rPr>
              <a:t>Report the Email</a:t>
            </a:r>
            <a:r>
              <a:rPr lang="en" sz="1400">
                <a:highlight>
                  <a:srgbClr val="FFFF00"/>
                </a:highlight>
              </a:rPr>
              <a:t> – Forward suspicious emails to your IT security team or use your company’s reporting tool.</a:t>
            </a:r>
            <a:endParaRPr lang="en-US"/>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Slides>
  <Notes>4</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Streamline</vt:lpstr>
      <vt:lpstr>Familiarize yourself with phishing attacks HR and Marketing Management</vt:lpstr>
      <vt:lpstr>What is phishing?</vt:lpstr>
      <vt:lpstr>Learn to spot phishing emails</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10</cp:revision>
  <dcterms:modified xsi:type="dcterms:W3CDTF">2025-02-23T22:19:59Z</dcterms:modified>
</cp:coreProperties>
</file>