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Roboto"/>
      <p:regular r:id="rId81"/>
      <p:bold r:id="rId82"/>
      <p:italic r:id="rId83"/>
      <p:boldItalic r:id="rId84"/>
    </p:embeddedFont>
    <p:embeddedFont>
      <p:font typeface="Lato"/>
      <p:regular r:id="rId85"/>
      <p:bold r:id="rId86"/>
      <p:italic r:id="rId87"/>
      <p:boldItalic r:id="rId88"/>
    </p:embeddedFont>
    <p:embeddedFont>
      <p:font typeface="Caveat Medium"/>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boldItalic.fntdata"/><Relationship Id="rId83" Type="http://schemas.openxmlformats.org/officeDocument/2006/relationships/font" Target="fonts/Roboto-italic.fntdata"/><Relationship Id="rId42" Type="http://schemas.openxmlformats.org/officeDocument/2006/relationships/slide" Target="slides/slide37.xml"/><Relationship Id="rId86" Type="http://schemas.openxmlformats.org/officeDocument/2006/relationships/font" Target="fonts/Lato-bold.fntdata"/><Relationship Id="rId41" Type="http://schemas.openxmlformats.org/officeDocument/2006/relationships/slide" Target="slides/slide36.xml"/><Relationship Id="rId85" Type="http://schemas.openxmlformats.org/officeDocument/2006/relationships/font" Target="fonts/Lato-regular.fntdata"/><Relationship Id="rId44" Type="http://schemas.openxmlformats.org/officeDocument/2006/relationships/slide" Target="slides/slide39.xml"/><Relationship Id="rId88" Type="http://schemas.openxmlformats.org/officeDocument/2006/relationships/font" Target="fonts/Lato-boldItalic.fntdata"/><Relationship Id="rId43" Type="http://schemas.openxmlformats.org/officeDocument/2006/relationships/slide" Target="slides/slide38.xml"/><Relationship Id="rId87" Type="http://schemas.openxmlformats.org/officeDocument/2006/relationships/font" Target="fonts/Lato-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CaveatMedium-regular.fntdata"/><Relationship Id="rId80" Type="http://schemas.openxmlformats.org/officeDocument/2006/relationships/slide" Target="slides/slide75.xml"/><Relationship Id="rId82" Type="http://schemas.openxmlformats.org/officeDocument/2006/relationships/font" Target="fonts/Roboto-bold.fntdata"/><Relationship Id="rId81"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CaveatMedium-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bf4ad97cb_4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bf4ad97cb_4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bf4ad97cb_4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bf4ad97cb_4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9bf4ad97cb_4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9bf4ad97cb_4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github.com/panaverse/learn-typescrip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a:t>
            </a:r>
            <a:r>
              <a:rPr lang="en" sz="3137">
                <a:solidFill>
                  <a:schemeClr val="dk1"/>
                </a:solidFill>
                <a:latin typeface="Lato"/>
                <a:ea typeface="Lato"/>
                <a:cs typeface="Lato"/>
                <a:sym typeface="Lato"/>
              </a:rPr>
              <a:t>const, var, or </a:t>
            </a:r>
            <a:r>
              <a:rPr lang="en" sz="3137">
                <a:solidFill>
                  <a:schemeClr val="dk1"/>
                </a:solidFill>
                <a:latin typeface="Lato"/>
                <a:ea typeface="Lato"/>
                <a:cs typeface="Lato"/>
                <a:sym typeface="Lato"/>
              </a:rPr>
              <a:t>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000">
                <a:solidFill>
                  <a:srgbClr val="569CD6"/>
                </a:solidFill>
                <a:highlight>
                  <a:srgbClr val="1F1F1F"/>
                </a:highlight>
                <a:latin typeface="Courier New"/>
                <a:ea typeface="Courier New"/>
                <a:cs typeface="Courier New"/>
                <a:sym typeface="Courier New"/>
              </a:rPr>
              <a:t>let</a:t>
            </a:r>
            <a:r>
              <a:rPr lang="en" sz="3000">
                <a:solidFill>
                  <a:srgbClr val="CCCCCC"/>
                </a:solidFill>
                <a:highlight>
                  <a:srgbClr val="1F1F1F"/>
                </a:highlight>
                <a:latin typeface="Courier New"/>
                <a:ea typeface="Courier New"/>
                <a:cs typeface="Courier New"/>
                <a:sym typeface="Courier New"/>
              </a:rPr>
              <a:t> </a:t>
            </a:r>
            <a:r>
              <a:rPr lang="en" sz="3000">
                <a:solidFill>
                  <a:srgbClr val="9CDCFE"/>
                </a:solidFill>
                <a:highlight>
                  <a:srgbClr val="1F1F1F"/>
                </a:highlight>
                <a:latin typeface="Courier New"/>
                <a:ea typeface="Courier New"/>
                <a:cs typeface="Courier New"/>
                <a:sym typeface="Courier New"/>
              </a:rPr>
              <a:t>myName</a:t>
            </a:r>
            <a:r>
              <a:rPr lang="en" sz="3000">
                <a:solidFill>
                  <a:srgbClr val="D4D4D4"/>
                </a:solidFill>
                <a:highlight>
                  <a:srgbClr val="1F1F1F"/>
                </a:highlight>
                <a:latin typeface="Courier New"/>
                <a:ea typeface="Courier New"/>
                <a:cs typeface="Courier New"/>
                <a:sym typeface="Courier New"/>
              </a:rPr>
              <a:t>:</a:t>
            </a:r>
            <a:r>
              <a:rPr lang="en" sz="3000">
                <a:solidFill>
                  <a:srgbClr val="CCCCCC"/>
                </a:solidFill>
                <a:highlight>
                  <a:srgbClr val="1F1F1F"/>
                </a:highlight>
                <a:latin typeface="Courier New"/>
                <a:ea typeface="Courier New"/>
                <a:cs typeface="Courier New"/>
                <a:sym typeface="Courier New"/>
              </a:rPr>
              <a:t> </a:t>
            </a:r>
            <a:r>
              <a:rPr lang="en" sz="3000">
                <a:solidFill>
                  <a:srgbClr val="4EC9B0"/>
                </a:solidFill>
                <a:highlight>
                  <a:srgbClr val="1F1F1F"/>
                </a:highlight>
                <a:latin typeface="Courier New"/>
                <a:ea typeface="Courier New"/>
                <a:cs typeface="Courier New"/>
                <a:sym typeface="Courier New"/>
              </a:rPr>
              <a:t>string</a:t>
            </a:r>
            <a:r>
              <a:rPr lang="en" sz="3000">
                <a:solidFill>
                  <a:srgbClr val="CCCCCC"/>
                </a:solidFill>
                <a:highlight>
                  <a:srgbClr val="1F1F1F"/>
                </a:highlight>
                <a:latin typeface="Courier New"/>
                <a:ea typeface="Courier New"/>
                <a:cs typeface="Courier New"/>
                <a:sym typeface="Courier New"/>
              </a:rPr>
              <a:t> </a:t>
            </a:r>
            <a:r>
              <a:rPr lang="en" sz="3000">
                <a:solidFill>
                  <a:srgbClr val="D4D4D4"/>
                </a:solidFill>
                <a:highlight>
                  <a:srgbClr val="1F1F1F"/>
                </a:highlight>
                <a:latin typeface="Courier New"/>
                <a:ea typeface="Courier New"/>
                <a:cs typeface="Courier New"/>
                <a:sym typeface="Courier New"/>
              </a:rPr>
              <a:t>=</a:t>
            </a:r>
            <a:r>
              <a:rPr lang="en" sz="3000">
                <a:solidFill>
                  <a:srgbClr val="CCCCCC"/>
                </a:solidFill>
                <a:highlight>
                  <a:srgbClr val="1F1F1F"/>
                </a:highlight>
                <a:latin typeface="Courier New"/>
                <a:ea typeface="Courier New"/>
                <a:cs typeface="Courier New"/>
                <a:sym typeface="Courier New"/>
              </a:rPr>
              <a:t> </a:t>
            </a:r>
            <a:r>
              <a:rPr lang="en" sz="3000">
                <a:solidFill>
                  <a:srgbClr val="CE9178"/>
                </a:solidFill>
                <a:highlight>
                  <a:srgbClr val="1F1F1F"/>
                </a:highlight>
                <a:latin typeface="Courier New"/>
                <a:ea typeface="Courier New"/>
                <a:cs typeface="Courier New"/>
                <a:sym typeface="Courier New"/>
              </a:rPr>
              <a:t>"Alice"</a:t>
            </a:r>
            <a:r>
              <a:rPr lang="en" sz="3000">
                <a:solidFill>
                  <a:srgbClr val="CCCCCC"/>
                </a:solidFill>
                <a:highlight>
                  <a:srgbClr val="1F1F1F"/>
                </a:highlight>
                <a:latin typeface="Courier New"/>
                <a:ea typeface="Courier New"/>
                <a:cs typeface="Courier New"/>
                <a:sym typeface="Courier New"/>
              </a:rPr>
              <a:t>;</a:t>
            </a:r>
            <a:endParaRPr sz="30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35714"/>
              </a:lnSpc>
              <a:spcBef>
                <a:spcPts val="1600"/>
              </a:spcBef>
              <a:spcAft>
                <a:spcPts val="0"/>
              </a:spcAft>
              <a:buNone/>
            </a:pPr>
            <a:r>
              <a:rPr lang="en" sz="3181">
                <a:solidFill>
                  <a:srgbClr val="569CD6"/>
                </a:solidFill>
                <a:highlight>
                  <a:srgbClr val="1F1F1F"/>
                </a:highlight>
                <a:latin typeface="Courier New"/>
                <a:ea typeface="Courier New"/>
                <a:cs typeface="Courier New"/>
                <a:sym typeface="Courier New"/>
              </a:rPr>
              <a:t>let</a:t>
            </a:r>
            <a:r>
              <a:rPr lang="en" sz="3181">
                <a:solidFill>
                  <a:srgbClr val="CCCCCC"/>
                </a:solidFill>
                <a:highlight>
                  <a:srgbClr val="1F1F1F"/>
                </a:highlight>
                <a:latin typeface="Courier New"/>
                <a:ea typeface="Courier New"/>
                <a:cs typeface="Courier New"/>
                <a:sym typeface="Courier New"/>
              </a:rPr>
              <a:t> </a:t>
            </a:r>
            <a:r>
              <a:rPr lang="en" sz="3181">
                <a:solidFill>
                  <a:srgbClr val="9CDCFE"/>
                </a:solidFill>
                <a:highlight>
                  <a:srgbClr val="1F1F1F"/>
                </a:highlight>
                <a:latin typeface="Courier New"/>
                <a:ea typeface="Courier New"/>
                <a:cs typeface="Courier New"/>
                <a:sym typeface="Courier New"/>
              </a:rPr>
              <a:t>myName</a:t>
            </a:r>
            <a:r>
              <a:rPr lang="en" sz="3181">
                <a:solidFill>
                  <a:srgbClr val="CCCCCC"/>
                </a:solidFill>
                <a:highlight>
                  <a:srgbClr val="1F1F1F"/>
                </a:highlight>
                <a:latin typeface="Courier New"/>
                <a:ea typeface="Courier New"/>
                <a:cs typeface="Courier New"/>
                <a:sym typeface="Courier New"/>
              </a:rPr>
              <a:t> </a:t>
            </a:r>
            <a:r>
              <a:rPr lang="en" sz="3181">
                <a:solidFill>
                  <a:srgbClr val="D4D4D4"/>
                </a:solidFill>
                <a:highlight>
                  <a:srgbClr val="1F1F1F"/>
                </a:highlight>
                <a:latin typeface="Courier New"/>
                <a:ea typeface="Courier New"/>
                <a:cs typeface="Courier New"/>
                <a:sym typeface="Courier New"/>
              </a:rPr>
              <a:t>=</a:t>
            </a:r>
            <a:r>
              <a:rPr lang="en" sz="3181">
                <a:solidFill>
                  <a:srgbClr val="CCCCCC"/>
                </a:solidFill>
                <a:highlight>
                  <a:srgbClr val="1F1F1F"/>
                </a:highlight>
                <a:latin typeface="Courier New"/>
                <a:ea typeface="Courier New"/>
                <a:cs typeface="Courier New"/>
                <a:sym typeface="Courier New"/>
              </a:rPr>
              <a:t> </a:t>
            </a:r>
            <a:r>
              <a:rPr lang="en" sz="3181">
                <a:solidFill>
                  <a:srgbClr val="CE9178"/>
                </a:solidFill>
                <a:highlight>
                  <a:srgbClr val="1F1F1F"/>
                </a:highlight>
                <a:latin typeface="Courier New"/>
                <a:ea typeface="Courier New"/>
                <a:cs typeface="Courier New"/>
                <a:sym typeface="Courier New"/>
              </a:rPr>
              <a:t>"Alice"</a:t>
            </a:r>
            <a:r>
              <a:rPr lang="en" sz="3181">
                <a:solidFill>
                  <a:srgbClr val="CCCCCC"/>
                </a:solidFill>
                <a:highlight>
                  <a:srgbClr val="1F1F1F"/>
                </a:highlight>
                <a:latin typeface="Courier New"/>
                <a:ea typeface="Courier New"/>
                <a:cs typeface="Courier New"/>
                <a:sym typeface="Courier New"/>
              </a:rPr>
              <a:t>;</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Choose TypeScript over JavaScript?</a:t>
            </a:r>
            <a:endParaRPr sz="2400"/>
          </a:p>
        </p:txBody>
      </p:sp>
      <p:sp>
        <p:nvSpPr>
          <p:cNvPr id="242" name="Google Shape;242;p38"/>
          <p:cNvSpPr txBox="1"/>
          <p:nvPr>
            <p:ph idx="1" type="body"/>
          </p:nvPr>
        </p:nvSpPr>
        <p:spPr>
          <a:xfrm>
            <a:off x="311700" y="1327275"/>
            <a:ext cx="4138500" cy="3223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a:solidFill>
                  <a:schemeClr val="dk1"/>
                </a:solidFill>
                <a:latin typeface="Lato"/>
                <a:ea typeface="Lato"/>
                <a:cs typeface="Lato"/>
                <a:sym typeface="Lato"/>
              </a:rPr>
              <a:t>TypeScript enhances JavaScript by offering type safety, improved code readability, better tooling support, and advanced programming features, making it a robust choice for scalable and maintainable web developmentrs at compile-time rather than at runtime.</a:t>
            </a:r>
            <a:endParaRPr>
              <a:solidFill>
                <a:schemeClr val="dk1"/>
              </a:solidFill>
              <a:latin typeface="Lato"/>
              <a:ea typeface="Lato"/>
              <a:cs typeface="Lato"/>
              <a:sym typeface="Lato"/>
            </a:endParaRPr>
          </a:p>
        </p:txBody>
      </p:sp>
      <p:pic>
        <p:nvPicPr>
          <p:cNvPr id="243" name="Google Shape;243;p38"/>
          <p:cNvPicPr preferRelativeResize="0"/>
          <p:nvPr/>
        </p:nvPicPr>
        <p:blipFill>
          <a:blip r:embed="rId3">
            <a:alphaModFix/>
          </a:blip>
          <a:stretch>
            <a:fillRect/>
          </a:stretch>
        </p:blipFill>
        <p:spPr>
          <a:xfrm>
            <a:off x="5196100" y="1217825"/>
            <a:ext cx="3223500" cy="322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9" name="Google Shape;249;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55" name="Google Shape;255;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61" name="Google Shape;261;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72" name="Google Shape;272;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8" name="Google Shape;278;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84" name="Google Shape;284;p45"/>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95" name="Google Shape;295;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6" name="Google Shape;306;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2" name="Google Shape;312;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8" name="Google Shape;318;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4" name="Google Shape;324;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0" name="Google Shape;330;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6" name="Google Shape;336;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42" name="Google Shape;342;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53" name="Google Shape;353;p57"/>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8"/>
          <p:cNvPicPr preferRelativeResize="0"/>
          <p:nvPr/>
        </p:nvPicPr>
        <p:blipFill>
          <a:blip r:embed="rId3">
            <a:alphaModFix/>
          </a:blip>
          <a:stretch>
            <a:fillRect/>
          </a:stretch>
        </p:blipFill>
        <p:spPr>
          <a:xfrm>
            <a:off x="5232400" y="248700"/>
            <a:ext cx="3600225" cy="4476750"/>
          </a:xfrm>
          <a:prstGeom prst="rect">
            <a:avLst/>
          </a:prstGeom>
          <a:noFill/>
          <a:ln>
            <a:noFill/>
          </a:ln>
        </p:spPr>
      </p:pic>
      <p:sp>
        <p:nvSpPr>
          <p:cNvPr id="359" name="Google Shape;359;p58"/>
          <p:cNvSpPr txBox="1"/>
          <p:nvPr/>
        </p:nvSpPr>
        <p:spPr>
          <a:xfrm>
            <a:off x="182550" y="1444625"/>
            <a:ext cx="4418700" cy="2609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00">
                <a:solidFill>
                  <a:srgbClr val="569CD6"/>
                </a:solidFill>
                <a:latin typeface="Courier New"/>
                <a:ea typeface="Courier New"/>
                <a:cs typeface="Courier New"/>
                <a:sym typeface="Courier New"/>
              </a:rPr>
              <a:t>let</a:t>
            </a:r>
            <a:r>
              <a:rPr lang="en" sz="1500">
                <a:solidFill>
                  <a:srgbClr val="CCCCCC"/>
                </a:solidFill>
                <a:latin typeface="Courier New"/>
                <a:ea typeface="Courier New"/>
                <a:cs typeface="Courier New"/>
                <a:sym typeface="Courier New"/>
              </a:rPr>
              <a:t> </a:t>
            </a:r>
            <a:r>
              <a:rPr lang="en" sz="1500">
                <a:solidFill>
                  <a:srgbClr val="9CDCFE"/>
                </a:solidFill>
                <a:latin typeface="Courier New"/>
                <a:ea typeface="Courier New"/>
                <a:cs typeface="Courier New"/>
                <a:sym typeface="Courier New"/>
              </a:rPr>
              <a:t>myName</a:t>
            </a:r>
            <a:r>
              <a:rPr lang="en" sz="1500">
                <a:solidFill>
                  <a:srgbClr val="CCCCCC"/>
                </a:solidFill>
                <a:latin typeface="Courier New"/>
                <a:ea typeface="Courier New"/>
                <a:cs typeface="Courier New"/>
                <a:sym typeface="Courier New"/>
              </a:rPr>
              <a:t> </a:t>
            </a:r>
            <a:r>
              <a:rPr lang="en" sz="1500">
                <a:solidFill>
                  <a:srgbClr val="D4D4D4"/>
                </a:solidFill>
                <a:latin typeface="Courier New"/>
                <a:ea typeface="Courier New"/>
                <a:cs typeface="Courier New"/>
                <a:sym typeface="Courier New"/>
              </a:rPr>
              <a:t>=</a:t>
            </a:r>
            <a:r>
              <a:rPr lang="en" sz="1500">
                <a:solidFill>
                  <a:srgbClr val="CCCCCC"/>
                </a:solidFill>
                <a:latin typeface="Courier New"/>
                <a:ea typeface="Courier New"/>
                <a:cs typeface="Courier New"/>
                <a:sym typeface="Courier New"/>
              </a:rPr>
              <a:t> </a:t>
            </a:r>
            <a:r>
              <a:rPr lang="en" sz="1500">
                <a:solidFill>
                  <a:srgbClr val="CE9178"/>
                </a:solidFill>
                <a:latin typeface="Courier New"/>
                <a:ea typeface="Courier New"/>
                <a:cs typeface="Courier New"/>
                <a:sym typeface="Courier New"/>
              </a:rPr>
              <a:t>"Hamzah"</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C586C0"/>
                </a:solidFill>
                <a:latin typeface="Courier New"/>
                <a:ea typeface="Courier New"/>
                <a:cs typeface="Courier New"/>
                <a:sym typeface="Courier New"/>
              </a:rPr>
              <a:t>if</a:t>
            </a:r>
            <a:r>
              <a:rPr lang="en" sz="1500">
                <a:solidFill>
                  <a:srgbClr val="CCCCCC"/>
                </a:solidFill>
                <a:latin typeface="Courier New"/>
                <a:ea typeface="Courier New"/>
                <a:cs typeface="Courier New"/>
                <a:sym typeface="Courier New"/>
              </a:rPr>
              <a:t> (</a:t>
            </a:r>
            <a:r>
              <a:rPr lang="en" sz="1500">
                <a:solidFill>
                  <a:srgbClr val="9CDCFE"/>
                </a:solidFill>
                <a:latin typeface="Courier New"/>
                <a:ea typeface="Courier New"/>
                <a:cs typeface="Courier New"/>
                <a:sym typeface="Courier New"/>
              </a:rPr>
              <a:t>myName</a:t>
            </a:r>
            <a:r>
              <a:rPr lang="en" sz="1500">
                <a:solidFill>
                  <a:srgbClr val="CCCCCC"/>
                </a:solidFill>
                <a:latin typeface="Courier New"/>
                <a:ea typeface="Courier New"/>
                <a:cs typeface="Courier New"/>
                <a:sym typeface="Courier New"/>
              </a:rPr>
              <a:t> </a:t>
            </a:r>
            <a:r>
              <a:rPr lang="en" sz="1500">
                <a:solidFill>
                  <a:srgbClr val="D4D4D4"/>
                </a:solidFill>
                <a:latin typeface="Courier New"/>
                <a:ea typeface="Courier New"/>
                <a:cs typeface="Courier New"/>
                <a:sym typeface="Courier New"/>
              </a:rPr>
              <a:t>==</a:t>
            </a:r>
            <a:r>
              <a:rPr lang="en" sz="1500">
                <a:solidFill>
                  <a:srgbClr val="CCCCCC"/>
                </a:solidFill>
                <a:latin typeface="Courier New"/>
                <a:ea typeface="Courier New"/>
                <a:cs typeface="Courier New"/>
                <a:sym typeface="Courier New"/>
              </a:rPr>
              <a:t> </a:t>
            </a:r>
            <a:r>
              <a:rPr lang="en" sz="1500">
                <a:solidFill>
                  <a:srgbClr val="CE9178"/>
                </a:solidFill>
                <a:latin typeface="Courier New"/>
                <a:ea typeface="Courier New"/>
                <a:cs typeface="Courier New"/>
                <a:sym typeface="Courier New"/>
              </a:rPr>
              <a:t>"Hamzah"</a:t>
            </a:r>
            <a:r>
              <a:rPr lang="en" sz="1500">
                <a:solidFill>
                  <a:srgbClr val="CCCCCC"/>
                </a:solidFill>
                <a:latin typeface="Courier New"/>
                <a:ea typeface="Courier New"/>
                <a:cs typeface="Courier New"/>
                <a:sym typeface="Courier New"/>
              </a:rPr>
              <a:t>) {</a:t>
            </a:r>
            <a:endParaRPr sz="15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CCCCCC"/>
                </a:solidFill>
                <a:latin typeface="Courier New"/>
                <a:ea typeface="Courier New"/>
                <a:cs typeface="Courier New"/>
                <a:sym typeface="Courier New"/>
              </a:rPr>
              <a:t>  </a:t>
            </a:r>
            <a:r>
              <a:rPr lang="en" sz="1500">
                <a:solidFill>
                  <a:srgbClr val="9CDCFE"/>
                </a:solidFill>
                <a:latin typeface="Courier New"/>
                <a:ea typeface="Courier New"/>
                <a:cs typeface="Courier New"/>
                <a:sym typeface="Courier New"/>
              </a:rPr>
              <a:t>console</a:t>
            </a:r>
            <a:r>
              <a:rPr lang="en" sz="1500">
                <a:solidFill>
                  <a:srgbClr val="CCCCCC"/>
                </a:solidFill>
                <a:latin typeface="Courier New"/>
                <a:ea typeface="Courier New"/>
                <a:cs typeface="Courier New"/>
                <a:sym typeface="Courier New"/>
              </a:rPr>
              <a:t>.</a:t>
            </a:r>
            <a:r>
              <a:rPr lang="en" sz="1500">
                <a:solidFill>
                  <a:srgbClr val="DCDCAA"/>
                </a:solidFill>
                <a:latin typeface="Courier New"/>
                <a:ea typeface="Courier New"/>
                <a:cs typeface="Courier New"/>
                <a:sym typeface="Courier New"/>
              </a:rPr>
              <a:t>log</a:t>
            </a:r>
            <a:r>
              <a:rPr lang="en" sz="1500">
                <a:solidFill>
                  <a:srgbClr val="CCCCCC"/>
                </a:solidFill>
                <a:latin typeface="Courier New"/>
                <a:ea typeface="Courier New"/>
                <a:cs typeface="Courier New"/>
                <a:sym typeface="Courier New"/>
              </a:rPr>
              <a:t>(</a:t>
            </a:r>
            <a:r>
              <a:rPr lang="en" sz="1500">
                <a:solidFill>
                  <a:srgbClr val="CE9178"/>
                </a:solidFill>
                <a:latin typeface="Courier New"/>
                <a:ea typeface="Courier New"/>
                <a:cs typeface="Courier New"/>
                <a:sym typeface="Courier New"/>
              </a:rPr>
              <a:t>"Hamzah is not allowed for the biryani party"</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CCCCCC"/>
                </a:solidFill>
                <a:latin typeface="Courier New"/>
                <a:ea typeface="Courier New"/>
                <a:cs typeface="Courier New"/>
                <a:sym typeface="Courier New"/>
              </a:rPr>
              <a:t>} </a:t>
            </a:r>
            <a:r>
              <a:rPr lang="en" sz="1500">
                <a:solidFill>
                  <a:srgbClr val="C586C0"/>
                </a:solidFill>
                <a:latin typeface="Courier New"/>
                <a:ea typeface="Courier New"/>
                <a:cs typeface="Courier New"/>
                <a:sym typeface="Courier New"/>
              </a:rPr>
              <a:t>else</a:t>
            </a:r>
            <a:r>
              <a:rPr lang="en" sz="1500">
                <a:solidFill>
                  <a:srgbClr val="CCCCCC"/>
                </a:solidFill>
                <a:latin typeface="Courier New"/>
                <a:ea typeface="Courier New"/>
                <a:cs typeface="Courier New"/>
                <a:sym typeface="Courier New"/>
              </a:rPr>
              <a:t> {</a:t>
            </a:r>
            <a:endParaRPr sz="15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CCCCCC"/>
                </a:solidFill>
                <a:latin typeface="Courier New"/>
                <a:ea typeface="Courier New"/>
                <a:cs typeface="Courier New"/>
                <a:sym typeface="Courier New"/>
              </a:rPr>
              <a:t>  </a:t>
            </a:r>
            <a:r>
              <a:rPr lang="en" sz="1500">
                <a:solidFill>
                  <a:srgbClr val="9CDCFE"/>
                </a:solidFill>
                <a:latin typeface="Courier New"/>
                <a:ea typeface="Courier New"/>
                <a:cs typeface="Courier New"/>
                <a:sym typeface="Courier New"/>
              </a:rPr>
              <a:t>console</a:t>
            </a:r>
            <a:r>
              <a:rPr lang="en" sz="1500">
                <a:solidFill>
                  <a:srgbClr val="CCCCCC"/>
                </a:solidFill>
                <a:latin typeface="Courier New"/>
                <a:ea typeface="Courier New"/>
                <a:cs typeface="Courier New"/>
                <a:sym typeface="Courier New"/>
              </a:rPr>
              <a:t>.</a:t>
            </a:r>
            <a:r>
              <a:rPr lang="en" sz="1500">
                <a:solidFill>
                  <a:srgbClr val="DCDCAA"/>
                </a:solidFill>
                <a:latin typeface="Courier New"/>
                <a:ea typeface="Courier New"/>
                <a:cs typeface="Courier New"/>
                <a:sym typeface="Courier New"/>
              </a:rPr>
              <a:t>log</a:t>
            </a:r>
            <a:r>
              <a:rPr lang="en" sz="1500">
                <a:solidFill>
                  <a:srgbClr val="CCCCCC"/>
                </a:solidFill>
                <a:latin typeface="Courier New"/>
                <a:ea typeface="Courier New"/>
                <a:cs typeface="Courier New"/>
                <a:sym typeface="Courier New"/>
              </a:rPr>
              <a:t>(</a:t>
            </a:r>
            <a:r>
              <a:rPr lang="en" sz="1500">
                <a:solidFill>
                  <a:srgbClr val="CE9178"/>
                </a:solidFill>
                <a:latin typeface="Courier New"/>
                <a:ea typeface="Courier New"/>
                <a:cs typeface="Courier New"/>
                <a:sym typeface="Courier New"/>
              </a:rPr>
              <a:t>"You are allowed for the biryani party"</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CCCCCC"/>
                </a:solidFill>
                <a:latin typeface="Courier New"/>
                <a:ea typeface="Courier New"/>
                <a:cs typeface="Courier New"/>
                <a:sym typeface="Courier New"/>
              </a:rPr>
              <a:t>}</a:t>
            </a:r>
            <a:endParaRPr sz="1500">
              <a:solidFill>
                <a:srgbClr val="569CD6"/>
              </a:solidFill>
              <a:latin typeface="Courier New"/>
              <a:ea typeface="Courier New"/>
              <a:cs typeface="Courier New"/>
              <a:sym typeface="Courier New"/>
            </a:endParaRPr>
          </a:p>
        </p:txBody>
      </p:sp>
      <p:sp>
        <p:nvSpPr>
          <p:cNvPr id="360" name="Google Shape;360;p58"/>
          <p:cNvSpPr txBox="1"/>
          <p:nvPr/>
        </p:nvSpPr>
        <p:spPr>
          <a:xfrm>
            <a:off x="182550" y="0"/>
            <a:ext cx="4601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If, Else and Else If Statements - Examples 1</a:t>
            </a:r>
            <a:endParaRPr sz="30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 2</a:t>
            </a:r>
            <a:endParaRPr/>
          </a:p>
        </p:txBody>
      </p:sp>
      <p:sp>
        <p:nvSpPr>
          <p:cNvPr id="366" name="Google Shape;366;p59"/>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console.log("Correct!");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2" name="Google Shape;372;p60"/>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console.log("Correct!");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r>
              <a:rPr lang="en">
                <a:solidFill>
                  <a:schemeClr val="dk1"/>
                </a:solidFill>
                <a:highlight>
                  <a:schemeClr val="lt1"/>
                </a:highlight>
                <a:latin typeface="Lato"/>
                <a:ea typeface="Lato"/>
                <a:cs typeface="Lato"/>
                <a:sym typeface="Lato"/>
              </a:rPr>
              <a:t>console.log</a:t>
            </a:r>
            <a:r>
              <a:rPr lang="en">
                <a:solidFill>
                  <a:schemeClr val="dk1"/>
                </a:solidFill>
                <a:highlight>
                  <a:schemeClr val="lt1"/>
                </a:highlight>
                <a:latin typeface="Lato"/>
                <a:ea typeface="Lato"/>
                <a:cs typeface="Lato"/>
                <a:sym typeface="Lato"/>
              </a:rPr>
              <a: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83" name="Google Shape;383;p62"/>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89" name="Google Shape;389;p63"/>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10</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400" name="Google Shape;400;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406" name="Google Shape;406;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412" name="Google Shape;412;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23" name="Google Shape;423;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29" name="Google Shape;429;p7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40" name="Google Shape;440;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46" name="Google Shape;446;p7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4"/>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57" name="Google Shape;457;p75"/>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63" name="Google Shape;463;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69" name="Google Shape;469;p7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9"/>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80" name="Google Shape;480;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81" name="Google Shape;481;p79"/>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82" name="Google Shape;482;p79"/>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88" name="Google Shape;488;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9" name="Google Shape;489;p80"/>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90" name="Google Shape;490;p80"/>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91" name="Google Shape;491;p80"/>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1"/>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97" name="Google Shape;497;p81"/>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8" name="Google Shape;498;p81"/>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504" name="Google Shape;504;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505" name="Google Shape;505;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511" name="Google Shape;511;p8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512" name="Google Shape;512;p83"/>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4"/>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5"/>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23" name="Google Shape;523;p85"/>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24" name="Google Shape;524;p85"/>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30" name="Google Shape;530;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4" name="Shape 534"/>
        <p:cNvGrpSpPr/>
        <p:nvPr/>
      </p:nvGrpSpPr>
      <p:grpSpPr>
        <a:xfrm>
          <a:off x="0" y="0"/>
          <a:ext cx="0" cy="0"/>
          <a:chOff x="0" y="0"/>
          <a:chExt cx="0" cy="0"/>
        </a:xfrm>
      </p:grpSpPr>
      <p:sp>
        <p:nvSpPr>
          <p:cNvPr id="535" name="Google Shape;535;p87"/>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