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62" d="100"/>
          <a:sy n="62" d="100"/>
        </p:scale>
        <p:origin x="6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873A-273C-4672-A755-B6E359CF2694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87BE-DFF9-4850-B436-7C3A4A44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51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873A-273C-4672-A755-B6E359CF2694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87BE-DFF9-4850-B436-7C3A4A44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20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873A-273C-4672-A755-B6E359CF2694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87BE-DFF9-4850-B436-7C3A4A44AE9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827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873A-273C-4672-A755-B6E359CF2694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87BE-DFF9-4850-B436-7C3A4A44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598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873A-273C-4672-A755-B6E359CF2694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87BE-DFF9-4850-B436-7C3A4A44AE9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14773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873A-273C-4672-A755-B6E359CF2694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87BE-DFF9-4850-B436-7C3A4A44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94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873A-273C-4672-A755-B6E359CF2694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87BE-DFF9-4850-B436-7C3A4A44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86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873A-273C-4672-A755-B6E359CF2694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87BE-DFF9-4850-B436-7C3A4A44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0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873A-273C-4672-A755-B6E359CF2694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87BE-DFF9-4850-B436-7C3A4A44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56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873A-273C-4672-A755-B6E359CF2694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87BE-DFF9-4850-B436-7C3A4A44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5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873A-273C-4672-A755-B6E359CF2694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87BE-DFF9-4850-B436-7C3A4A44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501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873A-273C-4672-A755-B6E359CF2694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87BE-DFF9-4850-B436-7C3A4A44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340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873A-273C-4672-A755-B6E359CF2694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87BE-DFF9-4850-B436-7C3A4A44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39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873A-273C-4672-A755-B6E359CF2694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87BE-DFF9-4850-B436-7C3A4A44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9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873A-273C-4672-A755-B6E359CF2694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87BE-DFF9-4850-B436-7C3A4A44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94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6873A-273C-4672-A755-B6E359CF2694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87BE-DFF9-4850-B436-7C3A4A44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8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6873A-273C-4672-A755-B6E359CF2694}" type="datetimeFigureOut">
              <a:rPr lang="en-US" smtClean="0"/>
              <a:t>5/8/2017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E16F87BE-DFF9-4850-B436-7C3A4A44A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393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arbonads.net/?utm_source=wwwprogramizcom&amp;utm_medium=ad_via_link&amp;utm_campaign=in_unit&amp;utm_term=carbon" TargetMode="External"/><Relationship Id="rId2" Type="http://schemas.openxmlformats.org/officeDocument/2006/relationships/hyperlink" Target="https://srv.carbonads.net/ads/click/x/GTND42JYCESIT23YC674YKQNFTBDE5QLFTSDKZ3JCYADVKQNCKYDC27KC6YITKQUCTSI52J7CW7IEK3ECWAIC5QLHEYIK53WCA7I42JECTNCYBZ52K?segment=placement:wwwprogramizcom;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2525" y="2420032"/>
            <a:ext cx="7766936" cy="1646302"/>
          </a:xfrm>
        </p:spPr>
        <p:txBody>
          <a:bodyPr/>
          <a:lstStyle/>
          <a:p>
            <a:r>
              <a:rPr lang="en-US" dirty="0" err="1" smtClean="0">
                <a:solidFill>
                  <a:srgbClr val="FF0000"/>
                </a:solidFill>
              </a:rPr>
              <a:t>Name:Atiq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ullah</a:t>
            </a:r>
            <a:endParaRPr lang="en-US" sz="6600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747837"/>
          </a:xfrm>
        </p:spPr>
        <p:txBody>
          <a:bodyPr/>
          <a:lstStyle/>
          <a:p>
            <a:endParaRPr lang="fa-I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812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96073" y="583920"/>
            <a:ext cx="11841383" cy="4147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1426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Netgear</a:t>
            </a:r>
            <a:r>
              <a:rPr kumimoji="0" lang="en-GB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 - </a:t>
            </a:r>
            <a:r>
              <a:rPr kumimoji="0" lang="en-GB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Equipez</a:t>
            </a:r>
            <a:r>
              <a:rPr kumimoji="0" lang="en-GB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 </a:t>
            </a:r>
            <a:r>
              <a:rPr kumimoji="0" lang="en-GB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votre</a:t>
            </a:r>
            <a:r>
              <a:rPr kumimoji="0" lang="en-GB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 </a:t>
            </a:r>
            <a:r>
              <a:rPr kumimoji="0" lang="en-GB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maison</a:t>
            </a:r>
            <a:r>
              <a:rPr kumimoji="0" lang="en-GB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 d'un </a:t>
            </a:r>
            <a:r>
              <a:rPr kumimoji="0" lang="en-GB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WiFi</a:t>
            </a:r>
            <a:r>
              <a:rPr kumimoji="0" lang="en-GB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 sans </a:t>
            </a:r>
            <a:r>
              <a:rPr kumimoji="0" lang="en-GB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  <a:ea typeface="Times New Roman" panose="02020603050405020304" pitchFamily="18" charset="0"/>
                <a:cs typeface="Arial" panose="020B0604020202020204" pitchFamily="34" charset="0"/>
                <a:hlinkClick r:id="rId2"/>
              </a:rPr>
              <a:t>faille.</a:t>
            </a:r>
            <a:r>
              <a:rPr kumimoji="0" lang="en-GB" altLang="en-US" sz="11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ADS</a:t>
            </a:r>
            <a:r>
              <a:rPr kumimoji="0" lang="en-GB" altLang="en-US" sz="11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Roboto"/>
                <a:ea typeface="Times New Roman" panose="02020603050405020304" pitchFamily="18" charset="0"/>
                <a:cs typeface="Arial" panose="020B0604020202020204" pitchFamily="34" charset="0"/>
                <a:hlinkClick r:id="rId3"/>
              </a:rPr>
              <a:t> VIA CARBON</a:t>
            </a:r>
            <a:endParaRPr kumimoji="0" lang="en-GB" altLang="en-US" sz="3600" b="1" i="0" u="none" strike="noStrike" cap="none" normalizeH="0" baseline="0" dirty="0" smtClean="0">
              <a:ln>
                <a:noFill/>
              </a:ln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4800" b="1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C# sealed class and method</a:t>
            </a:r>
            <a:endParaRPr kumimoji="0" lang="en-GB" altLang="en-US" sz="3600" b="1" i="0" u="none" strike="noStrike" cap="none" normalizeH="0" baseline="0" dirty="0" smtClean="0">
              <a:ln>
                <a:noFill/>
              </a:ln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800" b="1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 this tutorial, we will learn about the sealed class and method in C# </a:t>
            </a:r>
            <a:endParaRPr kumimoji="0" lang="fa-IR" altLang="en-US" sz="2800" b="1" i="0" u="none" strike="noStrike" cap="none" normalizeH="0" baseline="0" dirty="0" smtClean="0">
              <a:ln>
                <a:noFill/>
              </a:ln>
              <a:solidFill>
                <a:srgbClr val="25265E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800" b="1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with the help of examples.</a:t>
            </a:r>
            <a:endParaRPr kumimoji="0" lang="en-GB" altLang="en-US" sz="2800" b="1" i="0" u="none" strike="noStrike" cap="none" normalizeH="0" baseline="0" dirty="0" smtClean="0">
              <a:ln>
                <a:noFill/>
              </a:ln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800" b="1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Sealed Class</a:t>
            </a:r>
            <a:endParaRPr kumimoji="0" lang="en-GB" altLang="en-US" sz="2800" b="1" i="0" u="none" strike="noStrike" cap="none" normalizeH="0" baseline="0" dirty="0" smtClean="0">
              <a:ln>
                <a:noFill/>
              </a:ln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800" b="1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 C#, when we don't want a class to be inherited by another class, </a:t>
            </a:r>
            <a:endParaRPr kumimoji="0" lang="fa-IR" altLang="en-US" sz="2800" b="1" i="0" u="none" strike="noStrike" cap="none" normalizeH="0" baseline="0" dirty="0" smtClean="0">
              <a:ln>
                <a:noFill/>
              </a:ln>
              <a:solidFill>
                <a:srgbClr val="25265E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800" b="1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we can declare the class as a sealed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800" b="1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 sealed class cannot have a derived class.</a:t>
            </a:r>
            <a:endParaRPr kumimoji="0" lang="fa-IR" altLang="en-US" sz="2800" b="1" i="0" u="none" strike="noStrike" cap="none" normalizeH="0" baseline="0" dirty="0" smtClean="0">
              <a:ln>
                <a:noFill/>
              </a:ln>
              <a:solidFill>
                <a:srgbClr val="25265E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800" b="1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We use the </a:t>
            </a:r>
            <a:r>
              <a:rPr kumimoji="0" lang="en-GB" altLang="en-US" b="1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Courier"/>
                <a:ea typeface="Times New Roman" panose="02020603050405020304" pitchFamily="18" charset="0"/>
                <a:cs typeface="Courier New" panose="02070309020205020404" pitchFamily="49" charset="0"/>
              </a:rPr>
              <a:t>sealed</a:t>
            </a:r>
            <a:r>
              <a:rPr kumimoji="0" lang="en-GB" altLang="en-US" sz="2800" b="1" i="0" u="none" strike="noStrike" cap="none" normalizeH="0" baseline="0" dirty="0" smtClean="0">
                <a:ln>
                  <a:noFill/>
                </a:ln>
                <a:solidFill>
                  <a:srgbClr val="25265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keyword to create a </a:t>
            </a:r>
            <a:endParaRPr kumimoji="0" lang="en-GB" altLang="en-US" sz="4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871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59210" y="142657"/>
            <a:ext cx="3416320" cy="3872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250"/>
              </a:lnSpc>
            </a:pPr>
            <a:r>
              <a:rPr lang="en-GB" sz="2000" b="1" dirty="0">
                <a:solidFill>
                  <a:srgbClr val="25265E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sealed class. For example,</a:t>
            </a:r>
            <a:endParaRPr lang="en-US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Rectangle 13" descr="Programiz"/>
          <p:cNvSpPr>
            <a:spLocks noChangeAspect="1" noChangeArrowheads="1"/>
          </p:cNvSpPr>
          <p:nvPr/>
        </p:nvSpPr>
        <p:spPr bwMode="auto">
          <a:xfrm>
            <a:off x="0" y="0"/>
            <a:ext cx="264795" cy="26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5" name="Rectangle 14" descr="ads via Carbon"/>
          <p:cNvSpPr>
            <a:spLocks noChangeAspect="1" noChangeArrowheads="1"/>
          </p:cNvSpPr>
          <p:nvPr/>
        </p:nvSpPr>
        <p:spPr bwMode="auto">
          <a:xfrm>
            <a:off x="0" y="0"/>
            <a:ext cx="1237615" cy="951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0" y="7223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459210" y="1572766"/>
            <a:ext cx="10634420" cy="3447098"/>
          </a:xfrm>
          <a:prstGeom prst="rect">
            <a:avLst/>
          </a:prstGeom>
          <a:solidFill>
            <a:srgbClr val="383B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32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using</a:t>
            </a:r>
            <a:r>
              <a:rPr kumimoji="0" lang="en-GB" altLang="en-US" sz="32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GB" altLang="en-US" sz="3200" b="0" i="0" u="none" strike="noStrike" cap="none" normalizeH="0" baseline="0" dirty="0" err="1" smtClean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System;</a:t>
            </a:r>
            <a:r>
              <a:rPr kumimoji="0" lang="en-GB" altLang="en-US" sz="3200" b="0" i="0" u="none" strike="noStrike" cap="none" normalizeH="0" baseline="0" dirty="0" err="1" smtClean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namespace</a:t>
            </a:r>
            <a:r>
              <a:rPr kumimoji="0" lang="en-GB" altLang="en-US" sz="32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GB" altLang="en-US" sz="3200" b="0" i="0" u="none" strike="noStrike" cap="none" normalizeH="0" baseline="0" dirty="0" err="1" smtClean="0">
                <a:ln>
                  <a:noFill/>
                </a:ln>
                <a:solidFill>
                  <a:srgbClr val="61AEE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SealedClass</a:t>
            </a:r>
            <a:r>
              <a:rPr kumimoji="0" lang="en-GB" altLang="en-US" sz="32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 </a:t>
            </a:r>
            <a:r>
              <a:rPr kumimoji="0" lang="en-GB" altLang="en-US" sz="32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sealed</a:t>
            </a:r>
            <a:r>
              <a:rPr kumimoji="0" lang="en-GB" altLang="en-US" sz="32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GB" altLang="en-US" sz="32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kumimoji="0" lang="en-GB" altLang="en-US" sz="32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GB" altLang="en-US" sz="3200" b="0" i="0" u="none" strike="noStrike" cap="none" normalizeH="0" baseline="0" dirty="0" smtClean="0">
                <a:ln>
                  <a:noFill/>
                </a:ln>
                <a:solidFill>
                  <a:srgbClr val="61AEE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Animal</a:t>
            </a:r>
            <a:r>
              <a:rPr kumimoji="0" lang="en-GB" altLang="en-US" sz="32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     }  </a:t>
            </a:r>
            <a:r>
              <a:rPr kumimoji="0" lang="en-GB" altLang="en-US" sz="3200" b="0" i="0" u="none" strike="noStrike" cap="none" normalizeH="0" baseline="0" dirty="0" smtClean="0">
                <a:ln>
                  <a:noFill/>
                </a:ln>
                <a:solidFill>
                  <a:srgbClr val="FFDD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trying to inherit sealed class</a:t>
            </a:r>
            <a:r>
              <a:rPr kumimoji="0" lang="en-GB" altLang="en-US" sz="32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GB" altLang="en-US" sz="3200" b="0" i="0" u="none" strike="noStrike" cap="none" normalizeH="0" baseline="0" dirty="0" smtClean="0">
                <a:ln>
                  <a:noFill/>
                </a:ln>
                <a:solidFill>
                  <a:srgbClr val="FFDD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Error Code</a:t>
            </a:r>
            <a:r>
              <a:rPr kumimoji="0" lang="en-GB" altLang="en-US" sz="32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kumimoji="0" lang="en-GB" altLang="en-US" sz="32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kumimoji="0" lang="en-GB" altLang="en-US" sz="32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GB" altLang="en-US" sz="3200" b="0" i="0" u="none" strike="noStrike" cap="none" normalizeH="0" baseline="0" dirty="0" smtClean="0">
                <a:ln>
                  <a:noFill/>
                </a:ln>
                <a:solidFill>
                  <a:srgbClr val="61AEE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Dog</a:t>
            </a:r>
            <a:r>
              <a:rPr kumimoji="0" lang="en-GB" altLang="en-US" sz="32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: </a:t>
            </a:r>
            <a:r>
              <a:rPr kumimoji="0" lang="en-GB" altLang="en-US" sz="3200" b="0" i="0" u="none" strike="noStrike" cap="none" normalizeH="0" baseline="0" dirty="0" smtClean="0">
                <a:ln>
                  <a:noFill/>
                </a:ln>
                <a:solidFill>
                  <a:srgbClr val="61AEE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Animal</a:t>
            </a:r>
            <a:r>
              <a:rPr kumimoji="0" lang="en-GB" altLang="en-US" sz="32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     }     </a:t>
            </a:r>
            <a:r>
              <a:rPr kumimoji="0" lang="en-GB" altLang="en-US" sz="32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class</a:t>
            </a:r>
            <a:r>
              <a:rPr kumimoji="0" lang="en-GB" altLang="en-US" sz="32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GB" altLang="en-US" sz="3200" b="0" i="0" u="none" strike="noStrike" cap="none" normalizeH="0" baseline="0" dirty="0" smtClean="0">
                <a:ln>
                  <a:noFill/>
                </a:ln>
                <a:solidFill>
                  <a:srgbClr val="61AEE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Program</a:t>
            </a:r>
            <a:r>
              <a:rPr kumimoji="0" lang="en-GB" altLang="en-US" sz="32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{    </a:t>
            </a:r>
            <a:r>
              <a:rPr kumimoji="0" lang="en-GB" altLang="en-US" sz="32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static</a:t>
            </a:r>
            <a:r>
              <a:rPr kumimoji="0" lang="en-GB" altLang="en-US" sz="32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GB" altLang="en-US" sz="32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kumimoji="0" lang="en-GB" altLang="en-US" sz="32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kumimoji="0" lang="en-GB" altLang="en-US" sz="3200" b="0" i="0" u="none" strike="noStrike" cap="none" normalizeH="0" baseline="0" dirty="0" smtClean="0">
                <a:ln>
                  <a:noFill/>
                </a:ln>
                <a:solidFill>
                  <a:srgbClr val="61AEE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Main</a:t>
            </a:r>
            <a:r>
              <a:rPr kumimoji="0" lang="en-GB" altLang="en-US" sz="32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kumimoji="0" lang="en-GB" altLang="en-US" sz="32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string</a:t>
            </a:r>
            <a:r>
              <a:rPr kumimoji="0" lang="en-GB" altLang="en-US" sz="32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[] </a:t>
            </a:r>
            <a:r>
              <a:rPr kumimoji="0" lang="en-GB" altLang="en-US" sz="3200" b="0" i="0" u="none" strike="noStrike" cap="none" normalizeH="0" baseline="0" dirty="0" err="1" smtClean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args</a:t>
            </a:r>
            <a:r>
              <a:rPr kumimoji="0" lang="en-GB" altLang="en-US" sz="32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     </a:t>
            </a:r>
            <a:r>
              <a:rPr kumimoji="0" lang="en-GB" altLang="en-US" sz="3200" b="0" i="0" u="none" strike="noStrike" cap="none" normalizeH="0" baseline="0" dirty="0" smtClean="0">
                <a:ln>
                  <a:noFill/>
                </a:ln>
                <a:solidFill>
                  <a:srgbClr val="FFDDB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create an object of Dog class</a:t>
            </a:r>
            <a:r>
              <a:rPr kumimoji="0" lang="en-GB" altLang="en-US" sz="32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Dog d1 = </a:t>
            </a:r>
            <a:r>
              <a:rPr kumimoji="0" lang="en-GB" altLang="en-US" sz="3200" b="0" i="0" u="none" strike="noStrike" cap="none" normalizeH="0" baseline="0" dirty="0" smtClean="0">
                <a:ln>
                  <a:noFill/>
                </a:ln>
                <a:solidFill>
                  <a:srgbClr val="C678DD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new</a:t>
            </a:r>
            <a:r>
              <a:rPr kumimoji="0" lang="en-GB" altLang="en-US" sz="32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Dog();        </a:t>
            </a:r>
            <a:r>
              <a:rPr kumimoji="0" lang="en-GB" altLang="en-US" sz="3200" b="0" i="0" u="none" strike="noStrike" cap="none" normalizeH="0" baseline="0" dirty="0" err="1" smtClean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Console.ReadLine</a:t>
            </a:r>
            <a:r>
              <a:rPr kumimoji="0" lang="en-GB" altLang="en-US" sz="32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();    </a:t>
            </a:r>
            <a:r>
              <a:rPr kumimoji="0" lang="en-GB" altLang="en-US" sz="1000" b="0" i="0" u="none" strike="noStrike" cap="none" normalizeH="0" baseline="0" dirty="0" smtClean="0">
                <a:ln>
                  <a:noFill/>
                </a:ln>
                <a:solidFill>
                  <a:srgbClr val="D3D3D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  }</a:t>
            </a:r>
            <a:endParaRPr kumimoji="0" lang="en-GB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744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8237" y="1501032"/>
            <a:ext cx="10294102" cy="2551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2250"/>
              </a:lnSpc>
            </a:pPr>
            <a:r>
              <a:rPr lang="en-GB" sz="3200" b="1" dirty="0">
                <a:solidFill>
                  <a:srgbClr val="25265E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In the above example, we have created a </a:t>
            </a:r>
            <a:r>
              <a:rPr lang="en-GB" sz="3200" b="1" dirty="0" smtClean="0">
                <a:solidFill>
                  <a:srgbClr val="25265E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sealed</a:t>
            </a:r>
            <a:endParaRPr lang="fa-IR" sz="3200" b="1" dirty="0" smtClean="0">
              <a:solidFill>
                <a:srgbClr val="25265E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ts val="2250"/>
              </a:lnSpc>
            </a:pPr>
            <a:endParaRPr lang="fa-IR" sz="3200" b="1" dirty="0" smtClean="0">
              <a:solidFill>
                <a:srgbClr val="25265E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ts val="2250"/>
              </a:lnSpc>
            </a:pPr>
            <a:r>
              <a:rPr lang="en-GB" sz="3200" b="1" dirty="0" smtClean="0">
                <a:solidFill>
                  <a:srgbClr val="25265E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class</a:t>
            </a:r>
            <a:r>
              <a:rPr lang="en-GB" sz="3200" b="1" dirty="0">
                <a:solidFill>
                  <a:srgbClr val="25265E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n-GB" sz="2000" b="1" i="1" dirty="0" smtClean="0">
                <a:solidFill>
                  <a:srgbClr val="25265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Animal</a:t>
            </a:r>
            <a:r>
              <a:rPr lang="en-GB" sz="3200" b="1" dirty="0">
                <a:solidFill>
                  <a:srgbClr val="25265E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 Here, we are trying to derive </a:t>
            </a:r>
            <a:r>
              <a:rPr lang="en-GB" sz="2000" b="1" i="1" dirty="0" smtClean="0">
                <a:solidFill>
                  <a:srgbClr val="25265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Dog</a:t>
            </a:r>
            <a:r>
              <a:rPr lang="en-GB" sz="3200" b="1" dirty="0">
                <a:solidFill>
                  <a:srgbClr val="25265E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n-GB" sz="3200" b="1" dirty="0" smtClean="0">
                <a:solidFill>
                  <a:srgbClr val="25265E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class</a:t>
            </a:r>
            <a:endParaRPr lang="fa-IR" sz="3200" b="1" dirty="0" smtClean="0">
              <a:solidFill>
                <a:srgbClr val="25265E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ts val="2250"/>
              </a:lnSpc>
            </a:pPr>
            <a:endParaRPr lang="fa-IR" sz="3200" b="1" dirty="0">
              <a:solidFill>
                <a:srgbClr val="25265E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ts val="2250"/>
              </a:lnSpc>
            </a:pPr>
            <a:r>
              <a:rPr lang="en-GB" sz="3200" b="1" dirty="0" smtClean="0">
                <a:solidFill>
                  <a:srgbClr val="25265E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GB" sz="3200" b="1" dirty="0">
                <a:solidFill>
                  <a:srgbClr val="25265E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from the </a:t>
            </a:r>
            <a:r>
              <a:rPr lang="en-GB" sz="2000" b="1" i="1" dirty="0" smtClean="0">
                <a:solidFill>
                  <a:srgbClr val="25265E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Animal</a:t>
            </a:r>
            <a:r>
              <a:rPr lang="en-GB" sz="3200" b="1" dirty="0">
                <a:solidFill>
                  <a:srgbClr val="25265E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 class.</a:t>
            </a:r>
            <a:endParaRPr lang="en-US" sz="2800" b="1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GB" sz="3200" b="1" dirty="0">
                <a:solidFill>
                  <a:srgbClr val="25265E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Since a sealed class cannot be inherited, </a:t>
            </a:r>
            <a:r>
              <a:rPr lang="en-GB" sz="3200" b="1" dirty="0" smtClean="0">
                <a:solidFill>
                  <a:srgbClr val="25265E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the</a:t>
            </a:r>
            <a:endParaRPr lang="fa-IR" sz="3200" b="1" dirty="0" smtClean="0">
              <a:solidFill>
                <a:srgbClr val="25265E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algn="just"/>
            <a:r>
              <a:rPr lang="en-GB" sz="3200" b="1" dirty="0" smtClean="0">
                <a:solidFill>
                  <a:srgbClr val="25265E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GB" sz="3200" b="1" dirty="0">
                <a:solidFill>
                  <a:srgbClr val="25265E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program generates the following error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99999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136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Calibri Light</vt:lpstr>
      <vt:lpstr>Consolas</vt:lpstr>
      <vt:lpstr>Courier</vt:lpstr>
      <vt:lpstr>Courier New</vt:lpstr>
      <vt:lpstr>Roboto</vt:lpstr>
      <vt:lpstr>Tahoma</vt:lpstr>
      <vt:lpstr>Times New Roman</vt:lpstr>
      <vt:lpstr>Trebuchet MS</vt:lpstr>
      <vt:lpstr>Wingdings 3</vt:lpstr>
      <vt:lpstr>Facet</vt:lpstr>
      <vt:lpstr>Name:Atiq ullah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نوم عتیق الله</dc:title>
  <dc:creator>Mashal PP</dc:creator>
  <cp:lastModifiedBy>Mashal PP</cp:lastModifiedBy>
  <cp:revision>2</cp:revision>
  <dcterms:created xsi:type="dcterms:W3CDTF">2017-05-08T17:17:14Z</dcterms:created>
  <dcterms:modified xsi:type="dcterms:W3CDTF">2017-05-08T17:31:56Z</dcterms:modified>
</cp:coreProperties>
</file>